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1" r:id="rId15"/>
    <p:sldId id="273" r:id="rId16"/>
    <p:sldId id="274" r:id="rId17"/>
    <p:sldId id="276" r:id="rId18"/>
    <p:sldId id="277" r:id="rId19"/>
    <p:sldId id="279" r:id="rId20"/>
    <p:sldId id="343"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1" r:id="rId37"/>
    <p:sldId id="302" r:id="rId38"/>
    <p:sldId id="303" r:id="rId39"/>
    <p:sldId id="304" r:id="rId40"/>
    <p:sldId id="305" r:id="rId41"/>
    <p:sldId id="306" r:id="rId42"/>
    <p:sldId id="307" r:id="rId43"/>
    <p:sldId id="308" r:id="rId44"/>
    <p:sldId id="309" r:id="rId45"/>
    <p:sldId id="344" r:id="rId46"/>
    <p:sldId id="310" r:id="rId47"/>
    <p:sldId id="311" r:id="rId48"/>
    <p:sldId id="312" r:id="rId49"/>
    <p:sldId id="313" r:id="rId50"/>
    <p:sldId id="314" r:id="rId51"/>
    <p:sldId id="315" r:id="rId52"/>
    <p:sldId id="316" r:id="rId53"/>
    <p:sldId id="319" r:id="rId54"/>
    <p:sldId id="320" r:id="rId55"/>
    <p:sldId id="321" r:id="rId56"/>
    <p:sldId id="322" r:id="rId57"/>
    <p:sldId id="324" r:id="rId58"/>
    <p:sldId id="326" r:id="rId59"/>
    <p:sldId id="327" r:id="rId60"/>
    <p:sldId id="328" r:id="rId61"/>
    <p:sldId id="330" r:id="rId62"/>
    <p:sldId id="331" r:id="rId63"/>
    <p:sldId id="332" r:id="rId64"/>
    <p:sldId id="333" r:id="rId65"/>
    <p:sldId id="334" r:id="rId66"/>
    <p:sldId id="335" r:id="rId67"/>
    <p:sldId id="336" r:id="rId68"/>
    <p:sldId id="337" r:id="rId69"/>
    <p:sldId id="338" r:id="rId70"/>
    <p:sldId id="340" r:id="rId71"/>
    <p:sldId id="345" r:id="rId72"/>
    <p:sldId id="342" r:id="rId73"/>
    <p:sldId id="346" r:id="rId74"/>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12/13/2023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chemeClr val="tx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000" b="0" i="0">
                <a:solidFill>
                  <a:schemeClr val="tx1"/>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12/13/2023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chemeClr val="tx1"/>
                </a:solidFill>
                <a:latin typeface="Arial"/>
                <a:cs typeface="Arial"/>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12/13/2023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chemeClr val="tx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12/13/2023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 cy="0"/>
          </a:xfrm>
          <a:custGeom>
            <a:avLst/>
            <a:gdLst/>
            <a:ahLst/>
            <a:cxnLst/>
            <a:rect l="l" t="t" r="r" b="b"/>
            <a:pathLst>
              <a:path w="914400">
                <a:moveTo>
                  <a:pt x="0" y="0"/>
                </a:moveTo>
                <a:lnTo>
                  <a:pt x="914400" y="0"/>
                </a:lnTo>
              </a:path>
            </a:pathLst>
          </a:custGeom>
          <a:ln w="12700">
            <a:solidFill>
              <a:srgbClr val="FAFFFF"/>
            </a:solidFill>
          </a:ln>
        </p:spPr>
        <p:txBody>
          <a:bodyPr wrap="square" lIns="0" tIns="0" rIns="0" bIns="0" rtlCol="0"/>
          <a:lstStyle/>
          <a:p>
            <a:endParaRPr/>
          </a:p>
        </p:txBody>
      </p:sp>
      <p:sp>
        <p:nvSpPr>
          <p:cNvPr id="17" name="bg object 17"/>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pic>
        <p:nvPicPr>
          <p:cNvPr id="18" name="bg object 18"/>
          <p:cNvPicPr/>
          <p:nvPr/>
        </p:nvPicPr>
        <p:blipFill>
          <a:blip r:embed="rId2" cstate="print"/>
          <a:stretch>
            <a:fillRect/>
          </a:stretch>
        </p:blipFill>
        <p:spPr>
          <a:xfrm>
            <a:off x="1642871" y="3688080"/>
            <a:ext cx="5902452" cy="1876044"/>
          </a:xfrm>
          <a:prstGeom prst="rect">
            <a:avLst/>
          </a:prstGeom>
        </p:spPr>
      </p:pic>
      <p:sp>
        <p:nvSpPr>
          <p:cNvPr id="19" name="bg object 19"/>
          <p:cNvSpPr/>
          <p:nvPr/>
        </p:nvSpPr>
        <p:spPr>
          <a:xfrm>
            <a:off x="1639823" y="3689350"/>
            <a:ext cx="5904230" cy="1873250"/>
          </a:xfrm>
          <a:custGeom>
            <a:avLst/>
            <a:gdLst/>
            <a:ahLst/>
            <a:cxnLst/>
            <a:rect l="l" t="t" r="r" b="b"/>
            <a:pathLst>
              <a:path w="5904230" h="1873250">
                <a:moveTo>
                  <a:pt x="0" y="131952"/>
                </a:moveTo>
                <a:lnTo>
                  <a:pt x="6738" y="90237"/>
                </a:lnTo>
                <a:lnTo>
                  <a:pt x="25497" y="54013"/>
                </a:lnTo>
                <a:lnTo>
                  <a:pt x="54095" y="25452"/>
                </a:lnTo>
                <a:lnTo>
                  <a:pt x="90350" y="6724"/>
                </a:lnTo>
                <a:lnTo>
                  <a:pt x="132080" y="0"/>
                </a:lnTo>
                <a:lnTo>
                  <a:pt x="5772023" y="0"/>
                </a:lnTo>
                <a:lnTo>
                  <a:pt x="5813738" y="6724"/>
                </a:lnTo>
                <a:lnTo>
                  <a:pt x="5849962" y="25452"/>
                </a:lnTo>
                <a:lnTo>
                  <a:pt x="5878523" y="54013"/>
                </a:lnTo>
                <a:lnTo>
                  <a:pt x="5897251" y="90237"/>
                </a:lnTo>
                <a:lnTo>
                  <a:pt x="5903976" y="131952"/>
                </a:lnTo>
                <a:lnTo>
                  <a:pt x="5903976" y="1741297"/>
                </a:lnTo>
                <a:lnTo>
                  <a:pt x="5897251" y="1783012"/>
                </a:lnTo>
                <a:lnTo>
                  <a:pt x="5878523" y="1819236"/>
                </a:lnTo>
                <a:lnTo>
                  <a:pt x="5849962" y="1847797"/>
                </a:lnTo>
                <a:lnTo>
                  <a:pt x="5813738" y="1866525"/>
                </a:lnTo>
                <a:lnTo>
                  <a:pt x="5772023" y="1873250"/>
                </a:lnTo>
                <a:lnTo>
                  <a:pt x="132080" y="1873250"/>
                </a:lnTo>
                <a:lnTo>
                  <a:pt x="90350" y="1866525"/>
                </a:lnTo>
                <a:lnTo>
                  <a:pt x="54095" y="1847797"/>
                </a:lnTo>
                <a:lnTo>
                  <a:pt x="25497" y="1819236"/>
                </a:lnTo>
                <a:lnTo>
                  <a:pt x="6738" y="1783012"/>
                </a:lnTo>
                <a:lnTo>
                  <a:pt x="0" y="1741297"/>
                </a:lnTo>
                <a:lnTo>
                  <a:pt x="0" y="131952"/>
                </a:lnTo>
                <a:close/>
              </a:path>
            </a:pathLst>
          </a:custGeom>
          <a:ln w="12700">
            <a:solidFill>
              <a:srgbClr val="000000"/>
            </a:solidFill>
            <a:prstDash val="sysDot"/>
          </a:ln>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12/13/2023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824312" y="135127"/>
            <a:ext cx="5495375" cy="1003300"/>
          </a:xfrm>
          <a:prstGeom prst="rect">
            <a:avLst/>
          </a:prstGeom>
        </p:spPr>
        <p:txBody>
          <a:bodyPr wrap="square" lIns="0" tIns="0" rIns="0" bIns="0">
            <a:spAutoFit/>
          </a:bodyPr>
          <a:lstStyle>
            <a:lvl1pPr>
              <a:defRPr sz="3200" b="1" i="0">
                <a:solidFill>
                  <a:schemeClr val="tx1"/>
                </a:solidFill>
                <a:latin typeface="Arial"/>
                <a:cs typeface="Arial"/>
              </a:defRPr>
            </a:lvl1pPr>
          </a:lstStyle>
          <a:p>
            <a:endParaRPr/>
          </a:p>
        </p:txBody>
      </p:sp>
      <p:sp>
        <p:nvSpPr>
          <p:cNvPr id="3" name="Holder 3"/>
          <p:cNvSpPr>
            <a:spLocks noGrp="1"/>
          </p:cNvSpPr>
          <p:nvPr>
            <p:ph type="body" idx="1"/>
          </p:nvPr>
        </p:nvSpPr>
        <p:spPr>
          <a:xfrm>
            <a:off x="640828" y="1034986"/>
            <a:ext cx="7005955" cy="4134485"/>
          </a:xfrm>
          <a:prstGeom prst="rect">
            <a:avLst/>
          </a:prstGeom>
        </p:spPr>
        <p:txBody>
          <a:bodyPr wrap="square" lIns="0" tIns="0" rIns="0" bIns="0">
            <a:spAutoFit/>
          </a:bodyPr>
          <a:lstStyle>
            <a:lvl1pPr>
              <a:defRPr sz="2000" b="0" i="0">
                <a:solidFill>
                  <a:schemeClr val="tx1"/>
                </a:solidFill>
                <a:latin typeface="Arial MT"/>
                <a:cs typeface="Arial MT"/>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12/13/2023</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 Id="rId4" Type="http://schemas.openxmlformats.org/officeDocument/2006/relationships/image" Target="../media/image7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28599" y="380999"/>
            <a:ext cx="8686800" cy="6172200"/>
            <a:chOff x="228599" y="380999"/>
            <a:chExt cx="8686800" cy="6172200"/>
          </a:xfrm>
        </p:grpSpPr>
        <p:sp>
          <p:nvSpPr>
            <p:cNvPr id="3" name="object 3"/>
            <p:cNvSpPr/>
            <p:nvPr/>
          </p:nvSpPr>
          <p:spPr>
            <a:xfrm>
              <a:off x="228599" y="380999"/>
              <a:ext cx="8686800" cy="6172200"/>
            </a:xfrm>
            <a:custGeom>
              <a:avLst/>
              <a:gdLst/>
              <a:ahLst/>
              <a:cxnLst/>
              <a:rect l="l" t="t" r="r" b="b"/>
              <a:pathLst>
                <a:path w="8686800" h="6172200">
                  <a:moveTo>
                    <a:pt x="8358505" y="0"/>
                  </a:moveTo>
                  <a:lnTo>
                    <a:pt x="328295" y="0"/>
                  </a:lnTo>
                  <a:lnTo>
                    <a:pt x="279783" y="3558"/>
                  </a:lnTo>
                  <a:lnTo>
                    <a:pt x="233481" y="13896"/>
                  </a:lnTo>
                  <a:lnTo>
                    <a:pt x="189897" y="30505"/>
                  </a:lnTo>
                  <a:lnTo>
                    <a:pt x="149538" y="52879"/>
                  </a:lnTo>
                  <a:lnTo>
                    <a:pt x="112912" y="80510"/>
                  </a:lnTo>
                  <a:lnTo>
                    <a:pt x="80527" y="112891"/>
                  </a:lnTo>
                  <a:lnTo>
                    <a:pt x="52892" y="149515"/>
                  </a:lnTo>
                  <a:lnTo>
                    <a:pt x="30513" y="189875"/>
                  </a:lnTo>
                  <a:lnTo>
                    <a:pt x="13900" y="233463"/>
                  </a:lnTo>
                  <a:lnTo>
                    <a:pt x="3559" y="279772"/>
                  </a:lnTo>
                  <a:lnTo>
                    <a:pt x="0" y="328295"/>
                  </a:lnTo>
                  <a:lnTo>
                    <a:pt x="0" y="5843892"/>
                  </a:lnTo>
                  <a:lnTo>
                    <a:pt x="3559" y="5892406"/>
                  </a:lnTo>
                  <a:lnTo>
                    <a:pt x="13900" y="5938711"/>
                  </a:lnTo>
                  <a:lnTo>
                    <a:pt x="30513" y="5982297"/>
                  </a:lnTo>
                  <a:lnTo>
                    <a:pt x="52892" y="6022658"/>
                  </a:lnTo>
                  <a:lnTo>
                    <a:pt x="80527" y="6059285"/>
                  </a:lnTo>
                  <a:lnTo>
                    <a:pt x="112912" y="6091671"/>
                  </a:lnTo>
                  <a:lnTo>
                    <a:pt x="149538" y="6119307"/>
                  </a:lnTo>
                  <a:lnTo>
                    <a:pt x="189897" y="6141686"/>
                  </a:lnTo>
                  <a:lnTo>
                    <a:pt x="233481" y="6158299"/>
                  </a:lnTo>
                  <a:lnTo>
                    <a:pt x="279783" y="6168640"/>
                  </a:lnTo>
                  <a:lnTo>
                    <a:pt x="328295" y="6172200"/>
                  </a:lnTo>
                  <a:lnTo>
                    <a:pt x="8358505" y="6172200"/>
                  </a:lnTo>
                  <a:lnTo>
                    <a:pt x="8407027" y="6168640"/>
                  </a:lnTo>
                  <a:lnTo>
                    <a:pt x="8453336" y="6158299"/>
                  </a:lnTo>
                  <a:lnTo>
                    <a:pt x="8496924" y="6141686"/>
                  </a:lnTo>
                  <a:lnTo>
                    <a:pt x="8537284" y="6119307"/>
                  </a:lnTo>
                  <a:lnTo>
                    <a:pt x="8573908" y="6091671"/>
                  </a:lnTo>
                  <a:lnTo>
                    <a:pt x="8606289" y="6059285"/>
                  </a:lnTo>
                  <a:lnTo>
                    <a:pt x="8633920" y="6022658"/>
                  </a:lnTo>
                  <a:lnTo>
                    <a:pt x="8656294" y="5982297"/>
                  </a:lnTo>
                  <a:lnTo>
                    <a:pt x="8672903" y="5938711"/>
                  </a:lnTo>
                  <a:lnTo>
                    <a:pt x="8683241" y="5892406"/>
                  </a:lnTo>
                  <a:lnTo>
                    <a:pt x="8686800" y="5843892"/>
                  </a:lnTo>
                  <a:lnTo>
                    <a:pt x="8686800" y="328295"/>
                  </a:lnTo>
                  <a:lnTo>
                    <a:pt x="8683241" y="279772"/>
                  </a:lnTo>
                  <a:lnTo>
                    <a:pt x="8672903" y="233463"/>
                  </a:lnTo>
                  <a:lnTo>
                    <a:pt x="8656294" y="189875"/>
                  </a:lnTo>
                  <a:lnTo>
                    <a:pt x="8633920" y="149515"/>
                  </a:lnTo>
                  <a:lnTo>
                    <a:pt x="8606289" y="112891"/>
                  </a:lnTo>
                  <a:lnTo>
                    <a:pt x="8573908" y="80510"/>
                  </a:lnTo>
                  <a:lnTo>
                    <a:pt x="8537284" y="52879"/>
                  </a:lnTo>
                  <a:lnTo>
                    <a:pt x="8496924" y="30505"/>
                  </a:lnTo>
                  <a:lnTo>
                    <a:pt x="8453336" y="13896"/>
                  </a:lnTo>
                  <a:lnTo>
                    <a:pt x="8407027" y="3558"/>
                  </a:lnTo>
                  <a:lnTo>
                    <a:pt x="8358505" y="0"/>
                  </a:lnTo>
                  <a:close/>
                </a:path>
              </a:pathLst>
            </a:custGeom>
            <a:solidFill>
              <a:srgbClr val="808080"/>
            </a:solidFill>
          </p:spPr>
          <p:txBody>
            <a:bodyPr wrap="square" lIns="0" tIns="0" rIns="0" bIns="0" rtlCol="0"/>
            <a:lstStyle/>
            <a:p>
              <a:endParaRPr/>
            </a:p>
          </p:txBody>
        </p:sp>
        <p:sp>
          <p:nvSpPr>
            <p:cNvPr id="4" name="object 4"/>
            <p:cNvSpPr/>
            <p:nvPr/>
          </p:nvSpPr>
          <p:spPr>
            <a:xfrm>
              <a:off x="228599" y="380999"/>
              <a:ext cx="8686800" cy="6172200"/>
            </a:xfrm>
            <a:custGeom>
              <a:avLst/>
              <a:gdLst/>
              <a:ahLst/>
              <a:cxnLst/>
              <a:rect l="l" t="t" r="r" b="b"/>
              <a:pathLst>
                <a:path w="8686800" h="6172200">
                  <a:moveTo>
                    <a:pt x="0" y="328295"/>
                  </a:moveTo>
                  <a:lnTo>
                    <a:pt x="3559" y="279772"/>
                  </a:lnTo>
                  <a:lnTo>
                    <a:pt x="13900" y="233463"/>
                  </a:lnTo>
                  <a:lnTo>
                    <a:pt x="30513" y="189875"/>
                  </a:lnTo>
                  <a:lnTo>
                    <a:pt x="52892" y="149515"/>
                  </a:lnTo>
                  <a:lnTo>
                    <a:pt x="80527" y="112891"/>
                  </a:lnTo>
                  <a:lnTo>
                    <a:pt x="112912" y="80510"/>
                  </a:lnTo>
                  <a:lnTo>
                    <a:pt x="149538" y="52879"/>
                  </a:lnTo>
                  <a:lnTo>
                    <a:pt x="189897" y="30505"/>
                  </a:lnTo>
                  <a:lnTo>
                    <a:pt x="233481" y="13896"/>
                  </a:lnTo>
                  <a:lnTo>
                    <a:pt x="279783" y="3558"/>
                  </a:lnTo>
                  <a:lnTo>
                    <a:pt x="328295" y="0"/>
                  </a:lnTo>
                  <a:lnTo>
                    <a:pt x="8358505" y="0"/>
                  </a:lnTo>
                  <a:lnTo>
                    <a:pt x="8407027" y="3558"/>
                  </a:lnTo>
                  <a:lnTo>
                    <a:pt x="8453336" y="13896"/>
                  </a:lnTo>
                  <a:lnTo>
                    <a:pt x="8496924" y="30505"/>
                  </a:lnTo>
                  <a:lnTo>
                    <a:pt x="8537284" y="52879"/>
                  </a:lnTo>
                  <a:lnTo>
                    <a:pt x="8573908" y="80510"/>
                  </a:lnTo>
                  <a:lnTo>
                    <a:pt x="8606289" y="112891"/>
                  </a:lnTo>
                  <a:lnTo>
                    <a:pt x="8633920" y="149515"/>
                  </a:lnTo>
                  <a:lnTo>
                    <a:pt x="8656294" y="189875"/>
                  </a:lnTo>
                  <a:lnTo>
                    <a:pt x="8672903" y="233463"/>
                  </a:lnTo>
                  <a:lnTo>
                    <a:pt x="8683241" y="279772"/>
                  </a:lnTo>
                  <a:lnTo>
                    <a:pt x="8686800" y="328295"/>
                  </a:lnTo>
                  <a:lnTo>
                    <a:pt x="8686800" y="5843892"/>
                  </a:lnTo>
                  <a:lnTo>
                    <a:pt x="8683241" y="5892406"/>
                  </a:lnTo>
                  <a:lnTo>
                    <a:pt x="8672903" y="5938711"/>
                  </a:lnTo>
                  <a:lnTo>
                    <a:pt x="8656294" y="5982297"/>
                  </a:lnTo>
                  <a:lnTo>
                    <a:pt x="8633920" y="6022658"/>
                  </a:lnTo>
                  <a:lnTo>
                    <a:pt x="8606289" y="6059285"/>
                  </a:lnTo>
                  <a:lnTo>
                    <a:pt x="8573908" y="6091671"/>
                  </a:lnTo>
                  <a:lnTo>
                    <a:pt x="8537284" y="6119307"/>
                  </a:lnTo>
                  <a:lnTo>
                    <a:pt x="8496924" y="6141686"/>
                  </a:lnTo>
                  <a:lnTo>
                    <a:pt x="8453336" y="6158299"/>
                  </a:lnTo>
                  <a:lnTo>
                    <a:pt x="8407027" y="6168640"/>
                  </a:lnTo>
                  <a:lnTo>
                    <a:pt x="8358505" y="6172200"/>
                  </a:lnTo>
                  <a:lnTo>
                    <a:pt x="328295" y="6172200"/>
                  </a:lnTo>
                  <a:lnTo>
                    <a:pt x="279783" y="6168640"/>
                  </a:lnTo>
                  <a:lnTo>
                    <a:pt x="233481" y="6158299"/>
                  </a:lnTo>
                  <a:lnTo>
                    <a:pt x="189897" y="6141686"/>
                  </a:lnTo>
                  <a:lnTo>
                    <a:pt x="149538" y="6119307"/>
                  </a:lnTo>
                  <a:lnTo>
                    <a:pt x="112912" y="6091671"/>
                  </a:lnTo>
                  <a:lnTo>
                    <a:pt x="80527" y="6059285"/>
                  </a:lnTo>
                  <a:lnTo>
                    <a:pt x="52892" y="6022658"/>
                  </a:lnTo>
                  <a:lnTo>
                    <a:pt x="30513" y="5982297"/>
                  </a:lnTo>
                  <a:lnTo>
                    <a:pt x="13900" y="5938711"/>
                  </a:lnTo>
                  <a:lnTo>
                    <a:pt x="3559" y="5892406"/>
                  </a:lnTo>
                  <a:lnTo>
                    <a:pt x="0" y="5843892"/>
                  </a:lnTo>
                  <a:lnTo>
                    <a:pt x="0" y="328295"/>
                  </a:lnTo>
                  <a:close/>
                </a:path>
              </a:pathLst>
            </a:custGeom>
            <a:ln w="9144">
              <a:solidFill>
                <a:srgbClr val="C0C0C0"/>
              </a:solidFill>
            </a:ln>
          </p:spPr>
          <p:txBody>
            <a:bodyPr wrap="square" lIns="0" tIns="0" rIns="0" bIns="0" rtlCol="0"/>
            <a:lstStyle/>
            <a:p>
              <a:endParaRPr/>
            </a:p>
          </p:txBody>
        </p:sp>
        <p:pic>
          <p:nvPicPr>
            <p:cNvPr id="5" name="object 5"/>
            <p:cNvPicPr/>
            <p:nvPr/>
          </p:nvPicPr>
          <p:blipFill>
            <a:blip r:embed="rId2" cstate="print"/>
            <a:stretch>
              <a:fillRect/>
            </a:stretch>
          </p:blipFill>
          <p:spPr>
            <a:xfrm>
              <a:off x="327659" y="489203"/>
              <a:ext cx="8435340" cy="5530596"/>
            </a:xfrm>
            <a:prstGeom prst="rect">
              <a:avLst/>
            </a:prstGeom>
          </p:spPr>
        </p:pic>
        <p:sp>
          <p:nvSpPr>
            <p:cNvPr id="6" name="object 6"/>
            <p:cNvSpPr/>
            <p:nvPr/>
          </p:nvSpPr>
          <p:spPr>
            <a:xfrm>
              <a:off x="1372361" y="3886962"/>
              <a:ext cx="6400800" cy="2514600"/>
            </a:xfrm>
            <a:custGeom>
              <a:avLst/>
              <a:gdLst/>
              <a:ahLst/>
              <a:cxnLst/>
              <a:rect l="l" t="t" r="r" b="b"/>
              <a:pathLst>
                <a:path w="6400800" h="2514600">
                  <a:moveTo>
                    <a:pt x="0" y="181610"/>
                  </a:moveTo>
                  <a:lnTo>
                    <a:pt x="6485" y="133320"/>
                  </a:lnTo>
                  <a:lnTo>
                    <a:pt x="24788" y="89934"/>
                  </a:lnTo>
                  <a:lnTo>
                    <a:pt x="53181" y="53181"/>
                  </a:lnTo>
                  <a:lnTo>
                    <a:pt x="89934" y="24788"/>
                  </a:lnTo>
                  <a:lnTo>
                    <a:pt x="133320" y="6485"/>
                  </a:lnTo>
                  <a:lnTo>
                    <a:pt x="181609" y="0"/>
                  </a:lnTo>
                  <a:lnTo>
                    <a:pt x="6219190" y="0"/>
                  </a:lnTo>
                  <a:lnTo>
                    <a:pt x="6267479" y="6485"/>
                  </a:lnTo>
                  <a:lnTo>
                    <a:pt x="6310865" y="24788"/>
                  </a:lnTo>
                  <a:lnTo>
                    <a:pt x="6347618" y="53181"/>
                  </a:lnTo>
                  <a:lnTo>
                    <a:pt x="6376011" y="89934"/>
                  </a:lnTo>
                  <a:lnTo>
                    <a:pt x="6394314" y="133320"/>
                  </a:lnTo>
                  <a:lnTo>
                    <a:pt x="6400799" y="181610"/>
                  </a:lnTo>
                  <a:lnTo>
                    <a:pt x="6400799" y="2333002"/>
                  </a:lnTo>
                  <a:lnTo>
                    <a:pt x="6394314" y="2381277"/>
                  </a:lnTo>
                  <a:lnTo>
                    <a:pt x="6376011" y="2424657"/>
                  </a:lnTo>
                  <a:lnTo>
                    <a:pt x="6347618" y="2461410"/>
                  </a:lnTo>
                  <a:lnTo>
                    <a:pt x="6310865" y="2489806"/>
                  </a:lnTo>
                  <a:lnTo>
                    <a:pt x="6267479" y="2508113"/>
                  </a:lnTo>
                  <a:lnTo>
                    <a:pt x="6219190" y="2514600"/>
                  </a:lnTo>
                  <a:lnTo>
                    <a:pt x="181609" y="2514600"/>
                  </a:lnTo>
                  <a:lnTo>
                    <a:pt x="133320" y="2508113"/>
                  </a:lnTo>
                  <a:lnTo>
                    <a:pt x="89934" y="2489806"/>
                  </a:lnTo>
                  <a:lnTo>
                    <a:pt x="53181" y="2461410"/>
                  </a:lnTo>
                  <a:lnTo>
                    <a:pt x="24788" y="2424657"/>
                  </a:lnTo>
                  <a:lnTo>
                    <a:pt x="6485" y="2381277"/>
                  </a:lnTo>
                  <a:lnTo>
                    <a:pt x="0" y="2333002"/>
                  </a:lnTo>
                  <a:lnTo>
                    <a:pt x="0" y="181610"/>
                  </a:lnTo>
                  <a:close/>
                </a:path>
              </a:pathLst>
            </a:custGeom>
            <a:ln w="50292">
              <a:solidFill>
                <a:srgbClr val="808080"/>
              </a:solidFill>
            </a:ln>
          </p:spPr>
          <p:txBody>
            <a:bodyPr wrap="square" lIns="0" tIns="0" rIns="0" bIns="0" rtlCol="0"/>
            <a:lstStyle/>
            <a:p>
              <a:endParaRPr/>
            </a:p>
          </p:txBody>
        </p:sp>
        <p:pic>
          <p:nvPicPr>
            <p:cNvPr id="7" name="object 7"/>
            <p:cNvPicPr/>
            <p:nvPr/>
          </p:nvPicPr>
          <p:blipFill>
            <a:blip r:embed="rId3" cstate="print"/>
            <a:stretch>
              <a:fillRect/>
            </a:stretch>
          </p:blipFill>
          <p:spPr>
            <a:xfrm>
              <a:off x="786383" y="786383"/>
              <a:ext cx="1499616" cy="1927860"/>
            </a:xfrm>
            <a:prstGeom prst="rect">
              <a:avLst/>
            </a:prstGeom>
          </p:spPr>
        </p:pic>
        <p:sp>
          <p:nvSpPr>
            <p:cNvPr id="11" name="object 11"/>
            <p:cNvSpPr/>
            <p:nvPr/>
          </p:nvSpPr>
          <p:spPr>
            <a:xfrm>
              <a:off x="2339339" y="813815"/>
              <a:ext cx="5905500" cy="1873250"/>
            </a:xfrm>
            <a:custGeom>
              <a:avLst/>
              <a:gdLst/>
              <a:ahLst/>
              <a:cxnLst/>
              <a:rect l="l" t="t" r="r" b="b"/>
              <a:pathLst>
                <a:path w="5905500" h="1873250">
                  <a:moveTo>
                    <a:pt x="5773546" y="0"/>
                  </a:moveTo>
                  <a:lnTo>
                    <a:pt x="131953" y="0"/>
                  </a:lnTo>
                  <a:lnTo>
                    <a:pt x="90237" y="6724"/>
                  </a:lnTo>
                  <a:lnTo>
                    <a:pt x="54013" y="25452"/>
                  </a:lnTo>
                  <a:lnTo>
                    <a:pt x="25452" y="54013"/>
                  </a:lnTo>
                  <a:lnTo>
                    <a:pt x="6724" y="90237"/>
                  </a:lnTo>
                  <a:lnTo>
                    <a:pt x="0" y="131953"/>
                  </a:lnTo>
                  <a:lnTo>
                    <a:pt x="0" y="1741043"/>
                  </a:lnTo>
                  <a:lnTo>
                    <a:pt x="6724" y="1782758"/>
                  </a:lnTo>
                  <a:lnTo>
                    <a:pt x="25452" y="1818982"/>
                  </a:lnTo>
                  <a:lnTo>
                    <a:pt x="54013" y="1847543"/>
                  </a:lnTo>
                  <a:lnTo>
                    <a:pt x="90237" y="1866271"/>
                  </a:lnTo>
                  <a:lnTo>
                    <a:pt x="131953" y="1872996"/>
                  </a:lnTo>
                  <a:lnTo>
                    <a:pt x="5773546" y="1872996"/>
                  </a:lnTo>
                  <a:lnTo>
                    <a:pt x="5815262" y="1866271"/>
                  </a:lnTo>
                  <a:lnTo>
                    <a:pt x="5851486" y="1847543"/>
                  </a:lnTo>
                  <a:lnTo>
                    <a:pt x="5880047" y="1818982"/>
                  </a:lnTo>
                  <a:lnTo>
                    <a:pt x="5898775" y="1782758"/>
                  </a:lnTo>
                  <a:lnTo>
                    <a:pt x="5905500" y="1741043"/>
                  </a:lnTo>
                  <a:lnTo>
                    <a:pt x="5905500" y="131953"/>
                  </a:lnTo>
                  <a:lnTo>
                    <a:pt x="5898775" y="90237"/>
                  </a:lnTo>
                  <a:lnTo>
                    <a:pt x="5880047" y="54013"/>
                  </a:lnTo>
                  <a:lnTo>
                    <a:pt x="5851486" y="25452"/>
                  </a:lnTo>
                  <a:lnTo>
                    <a:pt x="5815262" y="6724"/>
                  </a:lnTo>
                  <a:lnTo>
                    <a:pt x="5773546" y="0"/>
                  </a:lnTo>
                  <a:close/>
                </a:path>
              </a:pathLst>
            </a:custGeom>
            <a:solidFill>
              <a:srgbClr val="FFFFFF"/>
            </a:solidFill>
          </p:spPr>
          <p:txBody>
            <a:bodyPr wrap="square" lIns="0" tIns="0" rIns="0" bIns="0" rtlCol="0"/>
            <a:lstStyle/>
            <a:p>
              <a:endParaRPr/>
            </a:p>
          </p:txBody>
        </p:sp>
        <p:sp>
          <p:nvSpPr>
            <p:cNvPr id="12" name="object 12"/>
            <p:cNvSpPr/>
            <p:nvPr/>
          </p:nvSpPr>
          <p:spPr>
            <a:xfrm>
              <a:off x="2339339" y="813815"/>
              <a:ext cx="5905500" cy="1873250"/>
            </a:xfrm>
            <a:custGeom>
              <a:avLst/>
              <a:gdLst/>
              <a:ahLst/>
              <a:cxnLst/>
              <a:rect l="l" t="t" r="r" b="b"/>
              <a:pathLst>
                <a:path w="5905500" h="1873250">
                  <a:moveTo>
                    <a:pt x="0" y="131953"/>
                  </a:moveTo>
                  <a:lnTo>
                    <a:pt x="6724" y="90237"/>
                  </a:lnTo>
                  <a:lnTo>
                    <a:pt x="25452" y="54013"/>
                  </a:lnTo>
                  <a:lnTo>
                    <a:pt x="54013" y="25452"/>
                  </a:lnTo>
                  <a:lnTo>
                    <a:pt x="90237" y="6724"/>
                  </a:lnTo>
                  <a:lnTo>
                    <a:pt x="131953" y="0"/>
                  </a:lnTo>
                  <a:lnTo>
                    <a:pt x="5773546" y="0"/>
                  </a:lnTo>
                  <a:lnTo>
                    <a:pt x="5815262" y="6724"/>
                  </a:lnTo>
                  <a:lnTo>
                    <a:pt x="5851486" y="25452"/>
                  </a:lnTo>
                  <a:lnTo>
                    <a:pt x="5880047" y="54013"/>
                  </a:lnTo>
                  <a:lnTo>
                    <a:pt x="5898775" y="90237"/>
                  </a:lnTo>
                  <a:lnTo>
                    <a:pt x="5905500" y="131953"/>
                  </a:lnTo>
                  <a:lnTo>
                    <a:pt x="5905500" y="1741043"/>
                  </a:lnTo>
                  <a:lnTo>
                    <a:pt x="5898775" y="1782758"/>
                  </a:lnTo>
                  <a:lnTo>
                    <a:pt x="5880047" y="1818982"/>
                  </a:lnTo>
                  <a:lnTo>
                    <a:pt x="5851486" y="1847543"/>
                  </a:lnTo>
                  <a:lnTo>
                    <a:pt x="5815262" y="1866271"/>
                  </a:lnTo>
                  <a:lnTo>
                    <a:pt x="5773546" y="1872996"/>
                  </a:lnTo>
                  <a:lnTo>
                    <a:pt x="131953" y="1872996"/>
                  </a:lnTo>
                  <a:lnTo>
                    <a:pt x="90237" y="1866271"/>
                  </a:lnTo>
                  <a:lnTo>
                    <a:pt x="54013" y="1847543"/>
                  </a:lnTo>
                  <a:lnTo>
                    <a:pt x="25452" y="1818982"/>
                  </a:lnTo>
                  <a:lnTo>
                    <a:pt x="6724" y="1782758"/>
                  </a:lnTo>
                  <a:lnTo>
                    <a:pt x="0" y="1741043"/>
                  </a:lnTo>
                  <a:lnTo>
                    <a:pt x="0" y="131953"/>
                  </a:lnTo>
                  <a:close/>
                </a:path>
              </a:pathLst>
            </a:custGeom>
            <a:ln w="9144">
              <a:solidFill>
                <a:srgbClr val="000000"/>
              </a:solidFill>
            </a:ln>
          </p:spPr>
          <p:txBody>
            <a:bodyPr wrap="square" lIns="0" tIns="0" rIns="0" bIns="0" rtlCol="0"/>
            <a:lstStyle/>
            <a:p>
              <a:endParaRPr/>
            </a:p>
          </p:txBody>
        </p:sp>
        <p:pic>
          <p:nvPicPr>
            <p:cNvPr id="13" name="object 13"/>
            <p:cNvPicPr/>
            <p:nvPr/>
          </p:nvPicPr>
          <p:blipFill>
            <a:blip r:embed="rId4" cstate="print"/>
            <a:stretch>
              <a:fillRect/>
            </a:stretch>
          </p:blipFill>
          <p:spPr>
            <a:xfrm>
              <a:off x="3806951" y="1126236"/>
              <a:ext cx="2990088" cy="513588"/>
            </a:xfrm>
            <a:prstGeom prst="rect">
              <a:avLst/>
            </a:prstGeom>
          </p:spPr>
        </p:pic>
        <p:pic>
          <p:nvPicPr>
            <p:cNvPr id="14" name="object 14"/>
            <p:cNvPicPr/>
            <p:nvPr/>
          </p:nvPicPr>
          <p:blipFill>
            <a:blip r:embed="rId5" cstate="print"/>
            <a:stretch>
              <a:fillRect/>
            </a:stretch>
          </p:blipFill>
          <p:spPr>
            <a:xfrm>
              <a:off x="3613404" y="1400555"/>
              <a:ext cx="3378707" cy="513588"/>
            </a:xfrm>
            <a:prstGeom prst="rect">
              <a:avLst/>
            </a:prstGeom>
          </p:spPr>
        </p:pic>
        <p:pic>
          <p:nvPicPr>
            <p:cNvPr id="15" name="object 15"/>
            <p:cNvPicPr/>
            <p:nvPr/>
          </p:nvPicPr>
          <p:blipFill>
            <a:blip r:embed="rId6" cstate="print"/>
            <a:stretch>
              <a:fillRect/>
            </a:stretch>
          </p:blipFill>
          <p:spPr>
            <a:xfrm>
              <a:off x="2852927" y="1674875"/>
              <a:ext cx="2909316" cy="513588"/>
            </a:xfrm>
            <a:prstGeom prst="rect">
              <a:avLst/>
            </a:prstGeom>
          </p:spPr>
        </p:pic>
        <p:pic>
          <p:nvPicPr>
            <p:cNvPr id="16" name="object 16"/>
            <p:cNvPicPr/>
            <p:nvPr/>
          </p:nvPicPr>
          <p:blipFill>
            <a:blip r:embed="rId7" cstate="print"/>
            <a:stretch>
              <a:fillRect/>
            </a:stretch>
          </p:blipFill>
          <p:spPr>
            <a:xfrm>
              <a:off x="5454395" y="1674875"/>
              <a:ext cx="1138427" cy="513588"/>
            </a:xfrm>
            <a:prstGeom prst="rect">
              <a:avLst/>
            </a:prstGeom>
          </p:spPr>
        </p:pic>
        <p:pic>
          <p:nvPicPr>
            <p:cNvPr id="17" name="object 17"/>
            <p:cNvPicPr/>
            <p:nvPr/>
          </p:nvPicPr>
          <p:blipFill>
            <a:blip r:embed="rId8" cstate="print"/>
            <a:stretch>
              <a:fillRect/>
            </a:stretch>
          </p:blipFill>
          <p:spPr>
            <a:xfrm>
              <a:off x="6284975" y="1674875"/>
              <a:ext cx="1467612" cy="513588"/>
            </a:xfrm>
            <a:prstGeom prst="rect">
              <a:avLst/>
            </a:prstGeom>
          </p:spPr>
        </p:pic>
        <p:pic>
          <p:nvPicPr>
            <p:cNvPr id="18" name="object 18"/>
            <p:cNvPicPr/>
            <p:nvPr/>
          </p:nvPicPr>
          <p:blipFill>
            <a:blip r:embed="rId9" cstate="print"/>
            <a:stretch>
              <a:fillRect/>
            </a:stretch>
          </p:blipFill>
          <p:spPr>
            <a:xfrm>
              <a:off x="3067811" y="1949195"/>
              <a:ext cx="4469892" cy="513588"/>
            </a:xfrm>
            <a:prstGeom prst="rect">
              <a:avLst/>
            </a:prstGeom>
          </p:spPr>
        </p:pic>
      </p:grpSp>
      <p:sp>
        <p:nvSpPr>
          <p:cNvPr id="19" name="object 19"/>
          <p:cNvSpPr txBox="1"/>
          <p:nvPr/>
        </p:nvSpPr>
        <p:spPr>
          <a:xfrm>
            <a:off x="2983738" y="1183004"/>
            <a:ext cx="4618990" cy="1123315"/>
          </a:xfrm>
          <a:prstGeom prst="rect">
            <a:avLst/>
          </a:prstGeom>
        </p:spPr>
        <p:txBody>
          <a:bodyPr vert="horz" wrap="square" lIns="0" tIns="12700" rIns="0" bIns="0" rtlCol="0">
            <a:spAutoFit/>
          </a:bodyPr>
          <a:lstStyle/>
          <a:p>
            <a:pPr marL="773430" marR="767080" indent="635" algn="ctr">
              <a:lnSpc>
                <a:spcPct val="100000"/>
              </a:lnSpc>
              <a:spcBef>
                <a:spcPts val="100"/>
              </a:spcBef>
            </a:pPr>
            <a:r>
              <a:rPr sz="1800" spc="-35" dirty="0">
                <a:solidFill>
                  <a:srgbClr val="252525"/>
                </a:solidFill>
                <a:latin typeface="Microsoft Sans Serif"/>
                <a:cs typeface="Microsoft Sans Serif"/>
              </a:rPr>
              <a:t>Универзитет</a:t>
            </a:r>
            <a:r>
              <a:rPr sz="1800" spc="20" dirty="0">
                <a:solidFill>
                  <a:srgbClr val="252525"/>
                </a:solidFill>
                <a:latin typeface="Microsoft Sans Serif"/>
                <a:cs typeface="Microsoft Sans Serif"/>
              </a:rPr>
              <a:t> </a:t>
            </a:r>
            <a:r>
              <a:rPr sz="1800" dirty="0">
                <a:solidFill>
                  <a:srgbClr val="252525"/>
                </a:solidFill>
                <a:latin typeface="Microsoft Sans Serif"/>
                <a:cs typeface="Microsoft Sans Serif"/>
              </a:rPr>
              <a:t>у</a:t>
            </a:r>
            <a:r>
              <a:rPr sz="1800" spc="20" dirty="0">
                <a:solidFill>
                  <a:srgbClr val="252525"/>
                </a:solidFill>
                <a:latin typeface="Microsoft Sans Serif"/>
                <a:cs typeface="Microsoft Sans Serif"/>
              </a:rPr>
              <a:t> </a:t>
            </a:r>
            <a:r>
              <a:rPr sz="1800" spc="-30" dirty="0">
                <a:solidFill>
                  <a:srgbClr val="252525"/>
                </a:solidFill>
                <a:latin typeface="Microsoft Sans Serif"/>
                <a:cs typeface="Microsoft Sans Serif"/>
              </a:rPr>
              <a:t>Крагујевцу </a:t>
            </a:r>
            <a:r>
              <a:rPr sz="1800" spc="-25" dirty="0">
                <a:solidFill>
                  <a:srgbClr val="252525"/>
                </a:solidFill>
                <a:latin typeface="Microsoft Sans Serif"/>
                <a:cs typeface="Microsoft Sans Serif"/>
              </a:rPr>
              <a:t> </a:t>
            </a:r>
            <a:r>
              <a:rPr sz="1800" spc="-50" dirty="0">
                <a:solidFill>
                  <a:srgbClr val="252525"/>
                </a:solidFill>
                <a:latin typeface="Microsoft Sans Serif"/>
                <a:cs typeface="Microsoft Sans Serif"/>
              </a:rPr>
              <a:t>Факултет</a:t>
            </a:r>
            <a:r>
              <a:rPr sz="1800" spc="-15" dirty="0">
                <a:solidFill>
                  <a:srgbClr val="252525"/>
                </a:solidFill>
                <a:latin typeface="Microsoft Sans Serif"/>
                <a:cs typeface="Microsoft Sans Serif"/>
              </a:rPr>
              <a:t> </a:t>
            </a:r>
            <a:r>
              <a:rPr sz="1800" spc="-20" dirty="0">
                <a:solidFill>
                  <a:srgbClr val="252525"/>
                </a:solidFill>
                <a:latin typeface="Microsoft Sans Serif"/>
                <a:cs typeface="Microsoft Sans Serif"/>
              </a:rPr>
              <a:t>медицинских</a:t>
            </a:r>
            <a:r>
              <a:rPr sz="1800" spc="-50" dirty="0">
                <a:solidFill>
                  <a:srgbClr val="252525"/>
                </a:solidFill>
                <a:latin typeface="Microsoft Sans Serif"/>
                <a:cs typeface="Microsoft Sans Serif"/>
              </a:rPr>
              <a:t> </a:t>
            </a:r>
            <a:r>
              <a:rPr sz="1800" spc="-30" dirty="0">
                <a:solidFill>
                  <a:srgbClr val="252525"/>
                </a:solidFill>
                <a:latin typeface="Microsoft Sans Serif"/>
                <a:cs typeface="Microsoft Sans Serif"/>
              </a:rPr>
              <a:t>наука</a:t>
            </a:r>
            <a:endParaRPr sz="1800">
              <a:latin typeface="Microsoft Sans Serif"/>
              <a:cs typeface="Microsoft Sans Serif"/>
            </a:endParaRPr>
          </a:p>
          <a:p>
            <a:pPr marL="12065" marR="5080" algn="ctr">
              <a:lnSpc>
                <a:spcPct val="100000"/>
              </a:lnSpc>
            </a:pPr>
            <a:r>
              <a:rPr sz="1800" spc="-10" dirty="0">
                <a:solidFill>
                  <a:srgbClr val="252525"/>
                </a:solidFill>
                <a:latin typeface="Microsoft Sans Serif"/>
                <a:cs typeface="Microsoft Sans Serif"/>
              </a:rPr>
              <a:t>Интегрисане</a:t>
            </a:r>
            <a:r>
              <a:rPr sz="1800" spc="40" dirty="0">
                <a:solidFill>
                  <a:srgbClr val="252525"/>
                </a:solidFill>
                <a:latin typeface="Microsoft Sans Serif"/>
                <a:cs typeface="Microsoft Sans Serif"/>
              </a:rPr>
              <a:t> </a:t>
            </a:r>
            <a:r>
              <a:rPr sz="1800" spc="-30" dirty="0">
                <a:solidFill>
                  <a:srgbClr val="252525"/>
                </a:solidFill>
                <a:latin typeface="Microsoft Sans Serif"/>
                <a:cs typeface="Microsoft Sans Serif"/>
              </a:rPr>
              <a:t>академске</a:t>
            </a:r>
            <a:r>
              <a:rPr sz="1800" spc="20" dirty="0">
                <a:solidFill>
                  <a:srgbClr val="252525"/>
                </a:solidFill>
                <a:latin typeface="Microsoft Sans Serif"/>
                <a:cs typeface="Microsoft Sans Serif"/>
              </a:rPr>
              <a:t> </a:t>
            </a:r>
            <a:r>
              <a:rPr sz="1800" spc="-15" dirty="0">
                <a:solidFill>
                  <a:srgbClr val="252525"/>
                </a:solidFill>
                <a:latin typeface="Microsoft Sans Serif"/>
                <a:cs typeface="Microsoft Sans Serif"/>
              </a:rPr>
              <a:t>студије</a:t>
            </a:r>
            <a:r>
              <a:rPr sz="1800" spc="30" dirty="0">
                <a:solidFill>
                  <a:srgbClr val="252525"/>
                </a:solidFill>
                <a:latin typeface="Microsoft Sans Serif"/>
                <a:cs typeface="Microsoft Sans Serif"/>
              </a:rPr>
              <a:t> </a:t>
            </a:r>
            <a:r>
              <a:rPr sz="1800" spc="-15" dirty="0">
                <a:solidFill>
                  <a:srgbClr val="252525"/>
                </a:solidFill>
                <a:latin typeface="Microsoft Sans Serif"/>
                <a:cs typeface="Microsoft Sans Serif"/>
              </a:rPr>
              <a:t>фармације </a:t>
            </a:r>
            <a:r>
              <a:rPr sz="1800" spc="-459" dirty="0">
                <a:solidFill>
                  <a:srgbClr val="252525"/>
                </a:solidFill>
                <a:latin typeface="Microsoft Sans Serif"/>
                <a:cs typeface="Microsoft Sans Serif"/>
              </a:rPr>
              <a:t> </a:t>
            </a:r>
            <a:r>
              <a:rPr sz="1800" spc="-40" dirty="0">
                <a:solidFill>
                  <a:srgbClr val="252525"/>
                </a:solidFill>
                <a:latin typeface="Microsoft Sans Serif"/>
                <a:cs typeface="Microsoft Sans Serif"/>
              </a:rPr>
              <a:t>Катедра</a:t>
            </a:r>
            <a:r>
              <a:rPr sz="1800" spc="5" dirty="0">
                <a:solidFill>
                  <a:srgbClr val="252525"/>
                </a:solidFill>
                <a:latin typeface="Microsoft Sans Serif"/>
                <a:cs typeface="Microsoft Sans Serif"/>
              </a:rPr>
              <a:t> </a:t>
            </a:r>
            <a:r>
              <a:rPr sz="1800" spc="-40" dirty="0">
                <a:solidFill>
                  <a:srgbClr val="252525"/>
                </a:solidFill>
                <a:latin typeface="Microsoft Sans Serif"/>
                <a:cs typeface="Microsoft Sans Serif"/>
              </a:rPr>
              <a:t>за</a:t>
            </a:r>
            <a:r>
              <a:rPr sz="1800" spc="15" dirty="0">
                <a:solidFill>
                  <a:srgbClr val="252525"/>
                </a:solidFill>
                <a:latin typeface="Microsoft Sans Serif"/>
                <a:cs typeface="Microsoft Sans Serif"/>
              </a:rPr>
              <a:t> </a:t>
            </a:r>
            <a:r>
              <a:rPr sz="1800" spc="-10" dirty="0">
                <a:solidFill>
                  <a:srgbClr val="252525"/>
                </a:solidFill>
                <a:latin typeface="Microsoft Sans Serif"/>
                <a:cs typeface="Microsoft Sans Serif"/>
              </a:rPr>
              <a:t>Хистологију</a:t>
            </a:r>
            <a:r>
              <a:rPr sz="1800" spc="5" dirty="0">
                <a:solidFill>
                  <a:srgbClr val="252525"/>
                </a:solidFill>
                <a:latin typeface="Microsoft Sans Serif"/>
                <a:cs typeface="Microsoft Sans Serif"/>
              </a:rPr>
              <a:t> </a:t>
            </a:r>
            <a:r>
              <a:rPr sz="1800" spc="-5" dirty="0">
                <a:solidFill>
                  <a:srgbClr val="252525"/>
                </a:solidFill>
                <a:latin typeface="Microsoft Sans Serif"/>
                <a:cs typeface="Microsoft Sans Serif"/>
              </a:rPr>
              <a:t>и</a:t>
            </a:r>
            <a:r>
              <a:rPr sz="1800" spc="10" dirty="0">
                <a:solidFill>
                  <a:srgbClr val="252525"/>
                </a:solidFill>
                <a:latin typeface="Microsoft Sans Serif"/>
                <a:cs typeface="Microsoft Sans Serif"/>
              </a:rPr>
              <a:t> </a:t>
            </a:r>
            <a:r>
              <a:rPr sz="1800" spc="-15" dirty="0">
                <a:solidFill>
                  <a:srgbClr val="252525"/>
                </a:solidFill>
                <a:latin typeface="Microsoft Sans Serif"/>
                <a:cs typeface="Microsoft Sans Serif"/>
              </a:rPr>
              <a:t>ембриологију</a:t>
            </a:r>
            <a:endParaRPr sz="1800">
              <a:latin typeface="Microsoft Sans Serif"/>
              <a:cs typeface="Microsoft Sans Serif"/>
            </a:endParaRPr>
          </a:p>
        </p:txBody>
      </p:sp>
      <p:sp>
        <p:nvSpPr>
          <p:cNvPr id="20" name="object 20"/>
          <p:cNvSpPr txBox="1"/>
          <p:nvPr/>
        </p:nvSpPr>
        <p:spPr>
          <a:xfrm>
            <a:off x="1587003" y="4554206"/>
            <a:ext cx="6010910" cy="1836400"/>
          </a:xfrm>
          <a:prstGeom prst="rect">
            <a:avLst/>
          </a:prstGeom>
        </p:spPr>
        <p:txBody>
          <a:bodyPr vert="horz" wrap="square" lIns="0" tIns="12700" rIns="0" bIns="0" rtlCol="0">
            <a:spAutoFit/>
          </a:bodyPr>
          <a:lstStyle/>
          <a:p>
            <a:pPr marL="12065" marR="5080" algn="ctr">
              <a:lnSpc>
                <a:spcPct val="100000"/>
              </a:lnSpc>
              <a:spcBef>
                <a:spcPts val="100"/>
              </a:spcBef>
            </a:pPr>
            <a:r>
              <a:rPr lang="sr-Latn-RS" sz="3600" b="1" spc="-5" dirty="0" smtClean="0">
                <a:solidFill>
                  <a:srgbClr val="5F5F5F"/>
                </a:solidFill>
                <a:latin typeface="Arial"/>
                <a:cs typeface="Arial"/>
              </a:rPr>
              <a:t>Circulatory, </a:t>
            </a:r>
            <a:r>
              <a:rPr lang="en-US" sz="3600" b="1" spc="-5" dirty="0" err="1" smtClean="0">
                <a:solidFill>
                  <a:srgbClr val="5F5F5F"/>
                </a:solidFill>
                <a:latin typeface="Arial"/>
                <a:cs typeface="Arial"/>
              </a:rPr>
              <a:t>ly</a:t>
            </a:r>
            <a:r>
              <a:rPr lang="sr-Latn-RS" sz="3600" b="1" spc="-5" dirty="0" smtClean="0">
                <a:solidFill>
                  <a:srgbClr val="5F5F5F"/>
                </a:solidFill>
                <a:latin typeface="Arial"/>
                <a:cs typeface="Arial"/>
              </a:rPr>
              <a:t>m</a:t>
            </a:r>
            <a:r>
              <a:rPr lang="en-US" sz="3600" b="1" spc="-5" dirty="0" smtClean="0">
                <a:solidFill>
                  <a:srgbClr val="5F5F5F"/>
                </a:solidFill>
                <a:latin typeface="Arial"/>
                <a:cs typeface="Arial"/>
              </a:rPr>
              <a:t>phatic</a:t>
            </a:r>
            <a:r>
              <a:rPr lang="sr-Latn-RS" sz="3600" b="1" spc="-5" dirty="0" smtClean="0">
                <a:solidFill>
                  <a:srgbClr val="5F5F5F"/>
                </a:solidFill>
                <a:latin typeface="Arial"/>
                <a:cs typeface="Arial"/>
              </a:rPr>
              <a:t> and endocrine system</a:t>
            </a:r>
            <a:endParaRPr sz="3600" dirty="0">
              <a:latin typeface="Arial"/>
              <a:cs typeface="Arial"/>
            </a:endParaRPr>
          </a:p>
          <a:p>
            <a:pPr marL="5715" algn="ctr">
              <a:lnSpc>
                <a:spcPct val="100000"/>
              </a:lnSpc>
              <a:spcBef>
                <a:spcPts val="2650"/>
              </a:spcBef>
            </a:pPr>
            <a:r>
              <a:rPr lang="sr-Latn-RS" sz="2400" b="1" spc="-15" dirty="0" smtClean="0">
                <a:solidFill>
                  <a:srgbClr val="FFFFFF"/>
                </a:solidFill>
                <a:latin typeface="Arial"/>
                <a:cs typeface="Arial"/>
              </a:rPr>
              <a:t>Week 13</a:t>
            </a:r>
            <a:endParaRPr sz="2400" dirty="0">
              <a:latin typeface="Arial"/>
              <a:cs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object 3"/>
          <p:cNvGrpSpPr/>
          <p:nvPr/>
        </p:nvGrpSpPr>
        <p:grpSpPr>
          <a:xfrm>
            <a:off x="681986" y="1643533"/>
            <a:ext cx="6843145" cy="4113529"/>
            <a:chOff x="615247" y="974597"/>
            <a:chExt cx="6843145" cy="4113529"/>
          </a:xfrm>
        </p:grpSpPr>
        <p:pic>
          <p:nvPicPr>
            <p:cNvPr id="4" name="object 4"/>
            <p:cNvPicPr/>
            <p:nvPr/>
          </p:nvPicPr>
          <p:blipFill>
            <a:blip r:embed="rId2" cstate="print"/>
            <a:stretch>
              <a:fillRect/>
            </a:stretch>
          </p:blipFill>
          <p:spPr>
            <a:xfrm>
              <a:off x="615247" y="978496"/>
              <a:ext cx="3149593" cy="3107461"/>
            </a:xfrm>
            <a:prstGeom prst="rect">
              <a:avLst/>
            </a:prstGeom>
          </p:spPr>
        </p:pic>
        <p:sp>
          <p:nvSpPr>
            <p:cNvPr id="5" name="object 5"/>
            <p:cNvSpPr/>
            <p:nvPr/>
          </p:nvSpPr>
          <p:spPr>
            <a:xfrm>
              <a:off x="1036637" y="974597"/>
              <a:ext cx="6421755" cy="4113529"/>
            </a:xfrm>
            <a:custGeom>
              <a:avLst/>
              <a:gdLst/>
              <a:ahLst/>
              <a:cxnLst/>
              <a:rect l="l" t="t" r="r" b="b"/>
              <a:pathLst>
                <a:path w="6421755" h="4113529">
                  <a:moveTo>
                    <a:pt x="0" y="4113276"/>
                  </a:moveTo>
                  <a:lnTo>
                    <a:pt x="6421374" y="4113276"/>
                  </a:lnTo>
                  <a:lnTo>
                    <a:pt x="6421374" y="0"/>
                  </a:lnTo>
                  <a:lnTo>
                    <a:pt x="0" y="0"/>
                  </a:lnTo>
                  <a:lnTo>
                    <a:pt x="0" y="4113276"/>
                  </a:lnTo>
                  <a:close/>
                </a:path>
              </a:pathLst>
            </a:custGeom>
            <a:ln w="12700">
              <a:solidFill>
                <a:srgbClr val="FFFFFF"/>
              </a:solidFill>
            </a:ln>
          </p:spPr>
          <p:txBody>
            <a:bodyPr wrap="square" lIns="0" tIns="0" rIns="0" bIns="0" rtlCol="0"/>
            <a:lstStyle/>
            <a:p>
              <a:endParaRPr/>
            </a:p>
          </p:txBody>
        </p:sp>
      </p:grpSp>
      <p:sp>
        <p:nvSpPr>
          <p:cNvPr id="13" name="object 13"/>
          <p:cNvSpPr txBox="1"/>
          <p:nvPr/>
        </p:nvSpPr>
        <p:spPr>
          <a:xfrm>
            <a:off x="1596714" y="4941188"/>
            <a:ext cx="1191642" cy="258404"/>
          </a:xfrm>
          <a:prstGeom prst="rect">
            <a:avLst/>
          </a:prstGeom>
        </p:spPr>
        <p:txBody>
          <a:bodyPr vert="horz" wrap="square" lIns="0" tIns="12065" rIns="0" bIns="0" rtlCol="0">
            <a:spAutoFit/>
          </a:bodyPr>
          <a:lstStyle/>
          <a:p>
            <a:pPr algn="ctr">
              <a:lnSpc>
                <a:spcPct val="100000"/>
              </a:lnSpc>
              <a:spcBef>
                <a:spcPts val="95"/>
              </a:spcBef>
            </a:pPr>
            <a:r>
              <a:rPr lang="sr-Latn-RS" sz="1600" b="1" spc="-15" dirty="0" smtClean="0">
                <a:latin typeface="Calibri"/>
                <a:cs typeface="Calibri"/>
              </a:rPr>
              <a:t>Endothelium</a:t>
            </a:r>
            <a:endParaRPr sz="1600" b="1" dirty="0">
              <a:latin typeface="Calibri"/>
              <a:cs typeface="Calibri"/>
            </a:endParaRPr>
          </a:p>
        </p:txBody>
      </p:sp>
      <p:grpSp>
        <p:nvGrpSpPr>
          <p:cNvPr id="14" name="object 14"/>
          <p:cNvGrpSpPr/>
          <p:nvPr/>
        </p:nvGrpSpPr>
        <p:grpSpPr>
          <a:xfrm>
            <a:off x="3125851" y="4423283"/>
            <a:ext cx="4405630" cy="741045"/>
            <a:chOff x="3125851" y="4423283"/>
            <a:chExt cx="4405630" cy="741045"/>
          </a:xfrm>
        </p:grpSpPr>
        <p:sp>
          <p:nvSpPr>
            <p:cNvPr id="15" name="object 15"/>
            <p:cNvSpPr/>
            <p:nvPr/>
          </p:nvSpPr>
          <p:spPr>
            <a:xfrm>
              <a:off x="3132201" y="4724336"/>
              <a:ext cx="1440180" cy="433705"/>
            </a:xfrm>
            <a:custGeom>
              <a:avLst/>
              <a:gdLst/>
              <a:ahLst/>
              <a:cxnLst/>
              <a:rect l="l" t="t" r="r" b="b"/>
              <a:pathLst>
                <a:path w="1440179" h="433704">
                  <a:moveTo>
                    <a:pt x="1439799" y="0"/>
                  </a:moveTo>
                  <a:lnTo>
                    <a:pt x="0" y="0"/>
                  </a:lnTo>
                  <a:lnTo>
                    <a:pt x="0" y="433387"/>
                  </a:lnTo>
                  <a:lnTo>
                    <a:pt x="1439799" y="433387"/>
                  </a:lnTo>
                  <a:lnTo>
                    <a:pt x="1439799" y="0"/>
                  </a:lnTo>
                  <a:close/>
                </a:path>
              </a:pathLst>
            </a:custGeom>
            <a:solidFill>
              <a:srgbClr val="FFFFFF"/>
            </a:solidFill>
          </p:spPr>
          <p:txBody>
            <a:bodyPr wrap="square" lIns="0" tIns="0" rIns="0" bIns="0" rtlCol="0"/>
            <a:lstStyle/>
            <a:p>
              <a:endParaRPr/>
            </a:p>
          </p:txBody>
        </p:sp>
        <p:sp>
          <p:nvSpPr>
            <p:cNvPr id="16" name="object 16"/>
            <p:cNvSpPr/>
            <p:nvPr/>
          </p:nvSpPr>
          <p:spPr>
            <a:xfrm>
              <a:off x="3132201" y="4724336"/>
              <a:ext cx="1440180" cy="433705"/>
            </a:xfrm>
            <a:custGeom>
              <a:avLst/>
              <a:gdLst/>
              <a:ahLst/>
              <a:cxnLst/>
              <a:rect l="l" t="t" r="r" b="b"/>
              <a:pathLst>
                <a:path w="1440179" h="433704">
                  <a:moveTo>
                    <a:pt x="0" y="433387"/>
                  </a:moveTo>
                  <a:lnTo>
                    <a:pt x="1439799" y="433387"/>
                  </a:lnTo>
                  <a:lnTo>
                    <a:pt x="1439799" y="0"/>
                  </a:lnTo>
                  <a:lnTo>
                    <a:pt x="0" y="0"/>
                  </a:lnTo>
                  <a:lnTo>
                    <a:pt x="0" y="433387"/>
                  </a:lnTo>
                  <a:close/>
                </a:path>
              </a:pathLst>
            </a:custGeom>
            <a:ln w="12700">
              <a:solidFill>
                <a:srgbClr val="FFFFFF"/>
              </a:solidFill>
            </a:ln>
          </p:spPr>
          <p:txBody>
            <a:bodyPr wrap="square" lIns="0" tIns="0" rIns="0" bIns="0" rtlCol="0"/>
            <a:lstStyle/>
            <a:p>
              <a:endParaRPr/>
            </a:p>
          </p:txBody>
        </p:sp>
        <p:sp>
          <p:nvSpPr>
            <p:cNvPr id="17" name="object 17"/>
            <p:cNvSpPr/>
            <p:nvPr/>
          </p:nvSpPr>
          <p:spPr>
            <a:xfrm>
              <a:off x="6005258" y="4423283"/>
              <a:ext cx="1513205" cy="431800"/>
            </a:xfrm>
            <a:custGeom>
              <a:avLst/>
              <a:gdLst/>
              <a:ahLst/>
              <a:cxnLst/>
              <a:rect l="l" t="t" r="r" b="b"/>
              <a:pathLst>
                <a:path w="1513204" h="431800">
                  <a:moveTo>
                    <a:pt x="1512824" y="0"/>
                  </a:moveTo>
                  <a:lnTo>
                    <a:pt x="0" y="0"/>
                  </a:lnTo>
                  <a:lnTo>
                    <a:pt x="0" y="431800"/>
                  </a:lnTo>
                  <a:lnTo>
                    <a:pt x="1512824" y="431800"/>
                  </a:lnTo>
                  <a:lnTo>
                    <a:pt x="1512824" y="0"/>
                  </a:lnTo>
                  <a:close/>
                </a:path>
              </a:pathLst>
            </a:custGeom>
            <a:solidFill>
              <a:srgbClr val="FFFFFF"/>
            </a:solidFill>
          </p:spPr>
          <p:txBody>
            <a:bodyPr wrap="square" lIns="0" tIns="0" rIns="0" bIns="0" rtlCol="0"/>
            <a:lstStyle/>
            <a:p>
              <a:endParaRPr/>
            </a:p>
          </p:txBody>
        </p:sp>
        <p:sp>
          <p:nvSpPr>
            <p:cNvPr id="18" name="object 18"/>
            <p:cNvSpPr/>
            <p:nvPr/>
          </p:nvSpPr>
          <p:spPr>
            <a:xfrm>
              <a:off x="6011926" y="4436999"/>
              <a:ext cx="1513205" cy="431800"/>
            </a:xfrm>
            <a:custGeom>
              <a:avLst/>
              <a:gdLst/>
              <a:ahLst/>
              <a:cxnLst/>
              <a:rect l="l" t="t" r="r" b="b"/>
              <a:pathLst>
                <a:path w="1513204" h="431800">
                  <a:moveTo>
                    <a:pt x="0" y="431800"/>
                  </a:moveTo>
                  <a:lnTo>
                    <a:pt x="1512824" y="431800"/>
                  </a:lnTo>
                  <a:lnTo>
                    <a:pt x="1512824" y="0"/>
                  </a:lnTo>
                  <a:lnTo>
                    <a:pt x="0" y="0"/>
                  </a:lnTo>
                  <a:lnTo>
                    <a:pt x="0" y="431800"/>
                  </a:lnTo>
                  <a:close/>
                </a:path>
              </a:pathLst>
            </a:custGeom>
            <a:ln w="12700">
              <a:solidFill>
                <a:srgbClr val="FFFFFF"/>
              </a:solidFill>
            </a:ln>
          </p:spPr>
          <p:txBody>
            <a:bodyPr wrap="square" lIns="0" tIns="0" rIns="0" bIns="0" rtlCol="0"/>
            <a:lstStyle/>
            <a:p>
              <a:endParaRPr/>
            </a:p>
          </p:txBody>
        </p:sp>
      </p:grpSp>
      <p:sp>
        <p:nvSpPr>
          <p:cNvPr id="21" name="object 21"/>
          <p:cNvSpPr txBox="1"/>
          <p:nvPr/>
        </p:nvSpPr>
        <p:spPr>
          <a:xfrm>
            <a:off x="4175424" y="1295400"/>
            <a:ext cx="4816176" cy="4389663"/>
          </a:xfrm>
          <a:prstGeom prst="rect">
            <a:avLst/>
          </a:prstGeom>
        </p:spPr>
        <p:txBody>
          <a:bodyPr vert="horz" wrap="square" lIns="0" tIns="171450" rIns="0" bIns="0" rtlCol="0">
            <a:spAutoFit/>
          </a:bodyPr>
          <a:lstStyle/>
          <a:p>
            <a:pPr marL="285750" indent="-285750">
              <a:buFont typeface="Wingdings" panose="05000000000000000000" pitchFamily="2" charset="2"/>
              <a:buChar char="v"/>
            </a:pPr>
            <a:r>
              <a:rPr lang="en-US" dirty="0">
                <a:latin typeface="Arial" panose="020B0604020202020204" pitchFamily="34" charset="0"/>
                <a:cs typeface="Arial" panose="020B0604020202020204" pitchFamily="34" charset="0"/>
              </a:rPr>
              <a:t>In the </a:t>
            </a:r>
            <a:r>
              <a:rPr lang="en-US" dirty="0" smtClean="0">
                <a:solidFill>
                  <a:srgbClr val="7030A0"/>
                </a:solidFill>
                <a:latin typeface="Arial" panose="020B0604020202020204" pitchFamily="34" charset="0"/>
                <a:cs typeface="Arial" panose="020B0604020202020204" pitchFamily="34" charset="0"/>
              </a:rPr>
              <a:t>endothelial </a:t>
            </a:r>
            <a:r>
              <a:rPr lang="en-US" dirty="0">
                <a:solidFill>
                  <a:srgbClr val="7030A0"/>
                </a:solidFill>
                <a:latin typeface="Arial" panose="020B0604020202020204" pitchFamily="34" charset="0"/>
                <a:cs typeface="Arial" panose="020B0604020202020204" pitchFamily="34" charset="0"/>
              </a:rPr>
              <a:t>lining </a:t>
            </a:r>
            <a:r>
              <a:rPr lang="en-US" dirty="0">
                <a:latin typeface="Arial" panose="020B0604020202020204" pitchFamily="34" charset="0"/>
                <a:cs typeface="Arial" panose="020B0604020202020204" pitchFamily="34" charset="0"/>
              </a:rPr>
              <a:t>with its </a:t>
            </a:r>
            <a:r>
              <a:rPr lang="en-US" dirty="0">
                <a:solidFill>
                  <a:srgbClr val="7030A0"/>
                </a:solidFill>
                <a:latin typeface="Arial" panose="020B0604020202020204" pitchFamily="34" charset="0"/>
                <a:cs typeface="Arial" panose="020B0604020202020204" pitchFamily="34" charset="0"/>
              </a:rPr>
              <a:t>basal </a:t>
            </a:r>
            <a:r>
              <a:rPr lang="en-US" dirty="0" smtClean="0">
                <a:solidFill>
                  <a:srgbClr val="7030A0"/>
                </a:solidFill>
                <a:latin typeface="Arial" panose="020B0604020202020204" pitchFamily="34" charset="0"/>
                <a:cs typeface="Arial" panose="020B0604020202020204" pitchFamily="34" charset="0"/>
              </a:rPr>
              <a:t>lam</a:t>
            </a:r>
            <a:r>
              <a:rPr lang="sr-Latn-RS" dirty="0">
                <a:solidFill>
                  <a:srgbClr val="7030A0"/>
                </a:solidFill>
                <a:latin typeface="Arial" panose="020B0604020202020204" pitchFamily="34" charset="0"/>
                <a:cs typeface="Arial" panose="020B0604020202020204" pitchFamily="34" charset="0"/>
              </a:rPr>
              <a:t>i</a:t>
            </a:r>
            <a:r>
              <a:rPr lang="en-US" dirty="0" err="1" smtClean="0">
                <a:solidFill>
                  <a:srgbClr val="7030A0"/>
                </a:solidFill>
                <a:latin typeface="Arial" panose="020B0604020202020204" pitchFamily="34" charset="0"/>
                <a:cs typeface="Arial" panose="020B0604020202020204" pitchFamily="34" charset="0"/>
              </a:rPr>
              <a:t>na</a:t>
            </a:r>
            <a:r>
              <a:rPr lang="en-US" b="1"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the</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cells </a:t>
            </a:r>
            <a:r>
              <a:rPr lang="en-US" dirty="0">
                <a:latin typeface="Arial" panose="020B0604020202020204" pitchFamily="34" charset="0"/>
                <a:cs typeface="Arial" panose="020B0604020202020204" pitchFamily="34" charset="0"/>
              </a:rPr>
              <a:t>are typically flat and elongated, with their long </a:t>
            </a:r>
            <a:r>
              <a:rPr lang="en-US" dirty="0" smtClean="0">
                <a:latin typeface="Arial" panose="020B0604020202020204" pitchFamily="34" charset="0"/>
                <a:cs typeface="Arial" panose="020B0604020202020204" pitchFamily="34" charset="0"/>
              </a:rPr>
              <a:t>axes</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oriented </a:t>
            </a:r>
            <a:r>
              <a:rPr lang="en-US" dirty="0">
                <a:latin typeface="Arial" panose="020B0604020202020204" pitchFamily="34" charset="0"/>
                <a:cs typeface="Arial" panose="020B0604020202020204" pitchFamily="34" charset="0"/>
              </a:rPr>
              <a:t>parallel to the direction of blood flow in the </a:t>
            </a:r>
            <a:r>
              <a:rPr lang="en-US" dirty="0" smtClean="0">
                <a:latin typeface="Arial" panose="020B0604020202020204" pitchFamily="34" charset="0"/>
                <a:cs typeface="Arial" panose="020B0604020202020204" pitchFamily="34" charset="0"/>
              </a:rPr>
              <a:t>artery</a:t>
            </a:r>
            <a:r>
              <a:rPr lang="sr-Latn-RS" dirty="0" smtClean="0">
                <a:latin typeface="Arial" panose="020B0604020202020204" pitchFamily="34" charset="0"/>
                <a:cs typeface="Arial" panose="020B0604020202020204" pitchFamily="34" charset="0"/>
              </a:rPr>
              <a:t>.</a:t>
            </a:r>
          </a:p>
          <a:p>
            <a:endParaRPr lang="sr-Latn-RS"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r>
              <a:rPr lang="en-US" dirty="0" smtClean="0">
                <a:latin typeface="Arial" panose="020B0604020202020204" pitchFamily="34" charset="0"/>
                <a:cs typeface="Arial" panose="020B0604020202020204" pitchFamily="34" charset="0"/>
              </a:rPr>
              <a:t>Endothelial </a:t>
            </a:r>
            <a:r>
              <a:rPr lang="en-US" dirty="0">
                <a:latin typeface="Arial" panose="020B0604020202020204" pitchFamily="34" charset="0"/>
                <a:cs typeface="Arial" panose="020B0604020202020204" pitchFamily="34" charset="0"/>
              </a:rPr>
              <a:t>cells possess rod-like </a:t>
            </a:r>
            <a:r>
              <a:rPr lang="en-US" dirty="0" smtClean="0">
                <a:latin typeface="Arial" panose="020B0604020202020204" pitchFamily="34" charset="0"/>
                <a:cs typeface="Arial" panose="020B0604020202020204" pitchFamily="34" charset="0"/>
              </a:rPr>
              <a:t>inclusions</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called </a:t>
            </a:r>
            <a:r>
              <a:rPr lang="en-US" dirty="0" err="1" smtClean="0">
                <a:solidFill>
                  <a:srgbClr val="7030A0"/>
                </a:solidFill>
                <a:latin typeface="Arial" panose="020B0604020202020204" pitchFamily="34" charset="0"/>
                <a:cs typeface="Arial" panose="020B0604020202020204" pitchFamily="34" charset="0"/>
              </a:rPr>
              <a:t>Weibel</a:t>
            </a:r>
            <a:r>
              <a:rPr lang="en-US" dirty="0" smtClean="0">
                <a:solidFill>
                  <a:srgbClr val="7030A0"/>
                </a:solidFill>
                <a:latin typeface="Arial" panose="020B0604020202020204" pitchFamily="34" charset="0"/>
                <a:cs typeface="Arial" panose="020B0604020202020204" pitchFamily="34" charset="0"/>
              </a:rPr>
              <a:t>-Palade </a:t>
            </a:r>
            <a:r>
              <a:rPr lang="en-US" dirty="0">
                <a:solidFill>
                  <a:srgbClr val="7030A0"/>
                </a:solidFill>
                <a:latin typeface="Arial" panose="020B0604020202020204" pitchFamily="34" charset="0"/>
                <a:cs typeface="Arial" panose="020B0604020202020204" pitchFamily="34" charset="0"/>
              </a:rPr>
              <a:t>bodies </a:t>
            </a:r>
            <a:r>
              <a:rPr lang="en-US" dirty="0">
                <a:latin typeface="Arial" panose="020B0604020202020204" pitchFamily="34" charset="0"/>
                <a:cs typeface="Arial" panose="020B0604020202020204" pitchFamily="34" charset="0"/>
              </a:rPr>
              <a:t>that are present in the </a:t>
            </a:r>
            <a:r>
              <a:rPr lang="en-US" dirty="0" smtClean="0">
                <a:latin typeface="Arial" panose="020B0604020202020204" pitchFamily="34" charset="0"/>
                <a:cs typeface="Arial" panose="020B0604020202020204" pitchFamily="34" charset="0"/>
              </a:rPr>
              <a:t>cytoplasm.</a:t>
            </a:r>
            <a:endParaRPr lang="sr-Latn-RS"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endParaRPr lang="sr-Latn-RS" sz="2700" baseline="3086"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endParaRPr lang="sr-Latn-RS" sz="2700" baseline="3086"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endParaRPr lang="sr-Latn-RS" sz="2700" baseline="3086"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endParaRPr lang="sr-Latn-RS" sz="2700" baseline="3086" dirty="0" smtClean="0">
              <a:latin typeface="Arial" panose="020B0604020202020204" pitchFamily="34" charset="0"/>
              <a:cs typeface="Arial" panose="020B0604020202020204" pitchFamily="34" charset="0"/>
            </a:endParaRPr>
          </a:p>
          <a:p>
            <a:pPr algn="ctr"/>
            <a:r>
              <a:rPr lang="en-US" i="1" baseline="3086" dirty="0" smtClean="0">
                <a:latin typeface="Arial" panose="020B0604020202020204" pitchFamily="34" charset="0"/>
                <a:cs typeface="Arial" panose="020B0604020202020204" pitchFamily="34" charset="0"/>
              </a:rPr>
              <a:t>Endothelial </a:t>
            </a:r>
            <a:r>
              <a:rPr lang="en-US" i="1" baseline="3086" dirty="0">
                <a:latin typeface="Arial" panose="020B0604020202020204" pitchFamily="34" charset="0"/>
                <a:cs typeface="Arial" panose="020B0604020202020204" pitchFamily="34" charset="0"/>
              </a:rPr>
              <a:t>cells not only provide a physical </a:t>
            </a:r>
            <a:r>
              <a:rPr lang="sr-Latn-RS" i="1" baseline="3086" dirty="0" smtClean="0">
                <a:latin typeface="Arial" panose="020B0604020202020204" pitchFamily="34" charset="0"/>
                <a:cs typeface="Arial" panose="020B0604020202020204" pitchFamily="34" charset="0"/>
              </a:rPr>
              <a:t>b</a:t>
            </a:r>
            <a:r>
              <a:rPr lang="en-US" i="1" baseline="3086" dirty="0" err="1" smtClean="0">
                <a:latin typeface="Arial" panose="020B0604020202020204" pitchFamily="34" charset="0"/>
                <a:cs typeface="Arial" panose="020B0604020202020204" pitchFamily="34" charset="0"/>
              </a:rPr>
              <a:t>arrier</a:t>
            </a:r>
            <a:r>
              <a:rPr lang="sr-Latn-RS" i="1" baseline="3086" dirty="0" smtClean="0">
                <a:latin typeface="Arial" panose="020B0604020202020204" pitchFamily="34" charset="0"/>
                <a:cs typeface="Arial" panose="020B0604020202020204" pitchFamily="34" charset="0"/>
              </a:rPr>
              <a:t> </a:t>
            </a:r>
            <a:r>
              <a:rPr lang="en-US" i="1" baseline="3086" dirty="0" smtClean="0">
                <a:latin typeface="Arial" panose="020B0604020202020204" pitchFamily="34" charset="0"/>
                <a:cs typeface="Arial" panose="020B0604020202020204" pitchFamily="34" charset="0"/>
              </a:rPr>
              <a:t>between </a:t>
            </a:r>
            <a:r>
              <a:rPr lang="en-US" i="1" baseline="3086" dirty="0">
                <a:latin typeface="Arial" panose="020B0604020202020204" pitchFamily="34" charset="0"/>
                <a:cs typeface="Arial" panose="020B0604020202020204" pitchFamily="34" charset="0"/>
              </a:rPr>
              <a:t>the circulating blood and </a:t>
            </a:r>
            <a:r>
              <a:rPr lang="en-US" i="1" baseline="3086" dirty="0" err="1" smtClean="0">
                <a:latin typeface="Arial" panose="020B0604020202020204" pitchFamily="34" charset="0"/>
                <a:cs typeface="Arial" panose="020B0604020202020204" pitchFamily="34" charset="0"/>
              </a:rPr>
              <a:t>th</a:t>
            </a:r>
            <a:r>
              <a:rPr lang="sr-Latn-RS" i="1" baseline="3086" dirty="0" smtClean="0">
                <a:latin typeface="Arial" panose="020B0604020202020204" pitchFamily="34" charset="0"/>
                <a:cs typeface="Arial" panose="020B0604020202020204" pitchFamily="34" charset="0"/>
              </a:rPr>
              <a:t>e</a:t>
            </a:r>
            <a:r>
              <a:rPr lang="sr-Latn-RS" i="1" dirty="0" smtClean="0">
                <a:latin typeface="Arial" panose="020B0604020202020204" pitchFamily="34" charset="0"/>
                <a:cs typeface="Arial" panose="020B0604020202020204" pitchFamily="34" charset="0"/>
              </a:rPr>
              <a:t> </a:t>
            </a:r>
            <a:r>
              <a:rPr lang="en-US" i="1" baseline="3086" dirty="0" err="1" smtClean="0">
                <a:latin typeface="Arial" panose="020B0604020202020204" pitchFamily="34" charset="0"/>
                <a:cs typeface="Arial" panose="020B0604020202020204" pitchFamily="34" charset="0"/>
              </a:rPr>
              <a:t>subendothelial</a:t>
            </a:r>
            <a:r>
              <a:rPr lang="en-US" i="1" baseline="3086" dirty="0" smtClean="0">
                <a:latin typeface="Arial" panose="020B0604020202020204" pitchFamily="34" charset="0"/>
                <a:cs typeface="Arial" panose="020B0604020202020204" pitchFamily="34" charset="0"/>
              </a:rPr>
              <a:t> tissues</a:t>
            </a:r>
            <a:r>
              <a:rPr lang="sr-Latn-RS" i="1" baseline="3086" dirty="0" smtClean="0">
                <a:latin typeface="Arial" panose="020B0604020202020204" pitchFamily="34" charset="0"/>
                <a:cs typeface="Arial" panose="020B0604020202020204" pitchFamily="34" charset="0"/>
              </a:rPr>
              <a:t> </a:t>
            </a:r>
            <a:r>
              <a:rPr lang="en-US" i="1" baseline="3086" dirty="0" smtClean="0">
                <a:latin typeface="Arial" panose="020B0604020202020204" pitchFamily="34" charset="0"/>
                <a:cs typeface="Arial" panose="020B0604020202020204" pitchFamily="34" charset="0"/>
              </a:rPr>
              <a:t>but </a:t>
            </a:r>
            <a:r>
              <a:rPr lang="en-US" i="1" baseline="3086" dirty="0">
                <a:latin typeface="Arial" panose="020B0604020202020204" pitchFamily="34" charset="0"/>
                <a:cs typeface="Arial" panose="020B0604020202020204" pitchFamily="34" charset="0"/>
              </a:rPr>
              <a:t>also produce </a:t>
            </a:r>
            <a:r>
              <a:rPr lang="en-US" i="1" baseline="3086" dirty="0" smtClean="0">
                <a:solidFill>
                  <a:srgbClr val="7030A0"/>
                </a:solidFill>
                <a:latin typeface="Arial" panose="020B0604020202020204" pitchFamily="34" charset="0"/>
                <a:cs typeface="Arial" panose="020B0604020202020204" pitchFamily="34" charset="0"/>
              </a:rPr>
              <a:t>vasoactive agents</a:t>
            </a:r>
            <a:r>
              <a:rPr lang="sr-Latn-RS" sz="2700" i="1" baseline="3086" dirty="0" smtClean="0">
                <a:latin typeface="Arial" panose="020B0604020202020204" pitchFamily="34" charset="0"/>
                <a:cs typeface="Arial" panose="020B0604020202020204" pitchFamily="34" charset="0"/>
              </a:rPr>
              <a:t>.</a:t>
            </a:r>
            <a:endParaRPr sz="2700" i="1" baseline="3086" dirty="0">
              <a:latin typeface="Arial" panose="020B0604020202020204" pitchFamily="34" charset="0"/>
              <a:cs typeface="Arial" panose="020B0604020202020204" pitchFamily="34" charset="0"/>
            </a:endParaRPr>
          </a:p>
        </p:txBody>
      </p:sp>
      <p:sp>
        <p:nvSpPr>
          <p:cNvPr id="26" name="Rectangle 25"/>
          <p:cNvSpPr/>
          <p:nvPr/>
        </p:nvSpPr>
        <p:spPr>
          <a:xfrm>
            <a:off x="3609635" y="456698"/>
            <a:ext cx="2445478" cy="523220"/>
          </a:xfrm>
          <a:prstGeom prst="rect">
            <a:avLst/>
          </a:prstGeom>
        </p:spPr>
        <p:txBody>
          <a:bodyPr wrap="none">
            <a:spAutoFit/>
          </a:bodyPr>
          <a:lstStyle/>
          <a:p>
            <a:pPr marL="12700">
              <a:lnSpc>
                <a:spcPct val="100000"/>
              </a:lnSpc>
              <a:spcBef>
                <a:spcPts val="315"/>
              </a:spcBef>
              <a:tabLst>
                <a:tab pos="354965" algn="l"/>
                <a:tab pos="355600" algn="l"/>
              </a:tabLst>
            </a:pPr>
            <a:r>
              <a:rPr lang="sr-Latn-RS" sz="2800" b="1" spc="-25" dirty="0">
                <a:solidFill>
                  <a:srgbClr val="7030A0"/>
                </a:solidFill>
                <a:latin typeface="Arial"/>
                <a:cs typeface="Arial"/>
              </a:rPr>
              <a:t>T</a:t>
            </a:r>
            <a:r>
              <a:rPr lang="en-US" sz="2800" b="1" spc="-25" dirty="0" err="1">
                <a:solidFill>
                  <a:srgbClr val="7030A0"/>
                </a:solidFill>
                <a:latin typeface="Arial"/>
                <a:cs typeface="Arial"/>
              </a:rPr>
              <a:t>unica</a:t>
            </a:r>
            <a:r>
              <a:rPr lang="en-US" sz="2800" b="1" spc="-25" dirty="0">
                <a:solidFill>
                  <a:srgbClr val="7030A0"/>
                </a:solidFill>
                <a:latin typeface="Arial"/>
                <a:cs typeface="Arial"/>
              </a:rPr>
              <a:t> intima</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09601" y="990600"/>
            <a:ext cx="3048000" cy="4891083"/>
          </a:xfrm>
          <a:prstGeom prst="rect">
            <a:avLst/>
          </a:prstGeom>
        </p:spPr>
        <p:txBody>
          <a:bodyPr vert="horz" wrap="square" lIns="0" tIns="12700" rIns="0" bIns="0" rtlCol="0">
            <a:spAutoFit/>
          </a:bodyPr>
          <a:lstStyle/>
          <a:p>
            <a:pPr marL="285750" indent="-285750">
              <a:buFont typeface="Wingdings" panose="05000000000000000000" pitchFamily="2" charset="2"/>
              <a:buChar char="v"/>
            </a:pPr>
            <a:r>
              <a:rPr lang="sr-Latn-RS" dirty="0" err="1">
                <a:solidFill>
                  <a:srgbClr val="7030A0"/>
                </a:solidFill>
                <a:latin typeface="Arial" panose="020B0604020202020204" pitchFamily="34" charset="0"/>
                <a:cs typeface="Arial" panose="020B0604020202020204" pitchFamily="34" charset="0"/>
              </a:rPr>
              <a:t>S</a:t>
            </a:r>
            <a:r>
              <a:rPr lang="en-US" dirty="0" err="1" smtClean="0">
                <a:solidFill>
                  <a:srgbClr val="7030A0"/>
                </a:solidFill>
                <a:latin typeface="Arial" panose="020B0604020202020204" pitchFamily="34" charset="0"/>
                <a:cs typeface="Arial" panose="020B0604020202020204" pitchFamily="34" charset="0"/>
              </a:rPr>
              <a:t>ubendothelial</a:t>
            </a:r>
            <a:r>
              <a:rPr lang="en-US" dirty="0" smtClean="0">
                <a:solidFill>
                  <a:srgbClr val="7030A0"/>
                </a:solidFill>
                <a:latin typeface="Arial" panose="020B0604020202020204" pitchFamily="34" charset="0"/>
                <a:cs typeface="Arial" panose="020B0604020202020204" pitchFamily="34" charset="0"/>
              </a:rPr>
              <a:t> </a:t>
            </a:r>
            <a:r>
              <a:rPr lang="en-US" dirty="0">
                <a:solidFill>
                  <a:srgbClr val="7030A0"/>
                </a:solidFill>
                <a:latin typeface="Arial" panose="020B0604020202020204" pitchFamily="34" charset="0"/>
                <a:cs typeface="Arial" panose="020B0604020202020204" pitchFamily="34" charset="0"/>
              </a:rPr>
              <a:t>layer </a:t>
            </a:r>
            <a:r>
              <a:rPr lang="en-US" dirty="0">
                <a:latin typeface="Arial" panose="020B0604020202020204" pitchFamily="34" charset="0"/>
                <a:cs typeface="Arial" panose="020B0604020202020204" pitchFamily="34" charset="0"/>
              </a:rPr>
              <a:t>of connective tissue </a:t>
            </a:r>
            <a:r>
              <a:rPr lang="en-US" dirty="0" smtClean="0">
                <a:latin typeface="Arial" panose="020B0604020202020204" pitchFamily="34" charset="0"/>
                <a:cs typeface="Arial" panose="020B0604020202020204" pitchFamily="34" charset="0"/>
              </a:rPr>
              <a:t>in</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larger </a:t>
            </a:r>
            <a:r>
              <a:rPr lang="en-US" dirty="0">
                <a:latin typeface="Arial" panose="020B0604020202020204" pitchFamily="34" charset="0"/>
                <a:cs typeface="Arial" panose="020B0604020202020204" pitchFamily="34" charset="0"/>
              </a:rPr>
              <a:t>elastic arteries consists of connective tissue </a:t>
            </a:r>
            <a:r>
              <a:rPr lang="en-US" dirty="0" smtClean="0">
                <a:latin typeface="Arial" panose="020B0604020202020204" pitchFamily="34" charset="0"/>
                <a:cs typeface="Arial" panose="020B0604020202020204" pitchFamily="34" charset="0"/>
              </a:rPr>
              <a:t>with</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both </a:t>
            </a:r>
            <a:r>
              <a:rPr lang="en-US" dirty="0">
                <a:latin typeface="Arial" panose="020B0604020202020204" pitchFamily="34" charset="0"/>
                <a:cs typeface="Arial" panose="020B0604020202020204" pitchFamily="34" charset="0"/>
              </a:rPr>
              <a:t>collagen and elastic fibers. The main cell type </a:t>
            </a:r>
            <a:r>
              <a:rPr lang="en-US" dirty="0" smtClean="0">
                <a:latin typeface="Arial" panose="020B0604020202020204" pitchFamily="34" charset="0"/>
                <a:cs typeface="Arial" panose="020B0604020202020204" pitchFamily="34" charset="0"/>
              </a:rPr>
              <a:t>in</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this </a:t>
            </a:r>
            <a:r>
              <a:rPr lang="en-US" dirty="0">
                <a:latin typeface="Arial" panose="020B0604020202020204" pitchFamily="34" charset="0"/>
                <a:cs typeface="Arial" panose="020B0604020202020204" pitchFamily="34" charset="0"/>
              </a:rPr>
              <a:t>layer is the </a:t>
            </a:r>
            <a:r>
              <a:rPr lang="en-US" dirty="0">
                <a:solidFill>
                  <a:srgbClr val="7030A0"/>
                </a:solidFill>
                <a:latin typeface="Arial" panose="020B0604020202020204" pitchFamily="34" charset="0"/>
                <a:cs typeface="Arial" panose="020B0604020202020204" pitchFamily="34" charset="0"/>
              </a:rPr>
              <a:t>smooth muscle cell</a:t>
            </a:r>
            <a:r>
              <a:rPr lang="en-US" dirty="0">
                <a:latin typeface="Arial" panose="020B0604020202020204" pitchFamily="34" charset="0"/>
                <a:cs typeface="Arial" panose="020B0604020202020204" pitchFamily="34" charset="0"/>
              </a:rPr>
              <a:t>. It is contractile </a:t>
            </a:r>
            <a:r>
              <a:rPr lang="en-US" dirty="0" smtClean="0">
                <a:latin typeface="Arial" panose="020B0604020202020204" pitchFamily="34" charset="0"/>
                <a:cs typeface="Arial" panose="020B0604020202020204" pitchFamily="34" charset="0"/>
              </a:rPr>
              <a:t>and</a:t>
            </a:r>
            <a:r>
              <a:rPr lang="sr-Latn-RS" dirty="0" smtClean="0">
                <a:latin typeface="Arial" panose="020B0604020202020204" pitchFamily="34" charset="0"/>
                <a:cs typeface="Arial" panose="020B0604020202020204" pitchFamily="34" charset="0"/>
              </a:rPr>
              <a:t> </a:t>
            </a:r>
            <a:r>
              <a:rPr lang="en-US" dirty="0" smtClean="0">
                <a:solidFill>
                  <a:srgbClr val="FF0000"/>
                </a:solidFill>
                <a:latin typeface="Arial" panose="020B0604020202020204" pitchFamily="34" charset="0"/>
                <a:cs typeface="Arial" panose="020B0604020202020204" pitchFamily="34" charset="0"/>
              </a:rPr>
              <a:t>secretes </a:t>
            </a:r>
            <a:r>
              <a:rPr lang="en-US" dirty="0">
                <a:solidFill>
                  <a:srgbClr val="FF0000"/>
                </a:solidFill>
                <a:latin typeface="Arial" panose="020B0604020202020204" pitchFamily="34" charset="0"/>
                <a:cs typeface="Arial" panose="020B0604020202020204" pitchFamily="34" charset="0"/>
              </a:rPr>
              <a:t>extracellular ground substance </a:t>
            </a:r>
            <a:r>
              <a:rPr lang="en-US" dirty="0">
                <a:latin typeface="Arial" panose="020B0604020202020204" pitchFamily="34" charset="0"/>
                <a:cs typeface="Arial" panose="020B0604020202020204" pitchFamily="34" charset="0"/>
              </a:rPr>
              <a:t>as well as </a:t>
            </a:r>
            <a:r>
              <a:rPr lang="en-US" dirty="0" smtClean="0">
                <a:latin typeface="Arial" panose="020B0604020202020204" pitchFamily="34" charset="0"/>
                <a:cs typeface="Arial" panose="020B0604020202020204" pitchFamily="34" charset="0"/>
              </a:rPr>
              <a:t>collagen</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and </a:t>
            </a:r>
            <a:r>
              <a:rPr lang="en-US" dirty="0">
                <a:latin typeface="Arial" panose="020B0604020202020204" pitchFamily="34" charset="0"/>
                <a:cs typeface="Arial" panose="020B0604020202020204" pitchFamily="34" charset="0"/>
              </a:rPr>
              <a:t>elastic fibers</a:t>
            </a:r>
            <a:r>
              <a:rPr lang="en-US" dirty="0" smtClean="0">
                <a:latin typeface="Arial" panose="020B0604020202020204" pitchFamily="34" charset="0"/>
                <a:cs typeface="Arial" panose="020B0604020202020204" pitchFamily="34" charset="0"/>
              </a:rPr>
              <a:t>.</a:t>
            </a:r>
            <a:endParaRPr lang="sr-Latn-RS"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endParaRPr lang="sr-Latn-RS"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r>
              <a:rPr lang="sr-Latn-RS" dirty="0">
                <a:solidFill>
                  <a:srgbClr val="7030A0"/>
                </a:solidFill>
                <a:latin typeface="Arial" panose="020B0604020202020204" pitchFamily="34" charset="0"/>
                <a:cs typeface="Arial" panose="020B0604020202020204" pitchFamily="34" charset="0"/>
              </a:rPr>
              <a:t>I</a:t>
            </a:r>
            <a:r>
              <a:rPr lang="en-US" dirty="0" err="1" smtClean="0">
                <a:solidFill>
                  <a:srgbClr val="7030A0"/>
                </a:solidFill>
                <a:latin typeface="Arial" panose="020B0604020202020204" pitchFamily="34" charset="0"/>
                <a:cs typeface="Arial" panose="020B0604020202020204" pitchFamily="34" charset="0"/>
              </a:rPr>
              <a:t>nternal</a:t>
            </a:r>
            <a:r>
              <a:rPr lang="en-US" dirty="0" smtClean="0">
                <a:solidFill>
                  <a:srgbClr val="7030A0"/>
                </a:solidFill>
                <a:latin typeface="Arial" panose="020B0604020202020204" pitchFamily="34" charset="0"/>
                <a:cs typeface="Arial" panose="020B0604020202020204" pitchFamily="34" charset="0"/>
              </a:rPr>
              <a:t> </a:t>
            </a:r>
            <a:r>
              <a:rPr lang="en-US" dirty="0">
                <a:solidFill>
                  <a:srgbClr val="7030A0"/>
                </a:solidFill>
                <a:latin typeface="Arial" panose="020B0604020202020204" pitchFamily="34" charset="0"/>
                <a:cs typeface="Arial" panose="020B0604020202020204" pitchFamily="34" charset="0"/>
              </a:rPr>
              <a:t>elastic </a:t>
            </a:r>
            <a:r>
              <a:rPr lang="en-US" dirty="0" smtClean="0">
                <a:solidFill>
                  <a:srgbClr val="7030A0"/>
                </a:solidFill>
                <a:latin typeface="Arial" panose="020B0604020202020204" pitchFamily="34" charset="0"/>
                <a:cs typeface="Arial" panose="020B0604020202020204" pitchFamily="34" charset="0"/>
              </a:rPr>
              <a:t>membrane </a:t>
            </a:r>
            <a:r>
              <a:rPr lang="sr-Latn-RS" dirty="0" smtClean="0">
                <a:latin typeface="Arial" panose="020B0604020202020204" pitchFamily="34" charset="0"/>
                <a:cs typeface="Arial" panose="020B0604020202020204" pitchFamily="34" charset="0"/>
              </a:rPr>
              <a:t>built from elastic lamellae</a:t>
            </a:r>
            <a:r>
              <a:rPr lang="en-US" dirty="0" smtClean="0">
                <a:latin typeface="Arial" panose="020B0604020202020204" pitchFamily="34" charset="0"/>
                <a:cs typeface="Arial" panose="020B0604020202020204" pitchFamily="34" charset="0"/>
              </a:rPr>
              <a:t>.</a:t>
            </a:r>
            <a:endParaRPr lang="sr-Latn-RS" dirty="0" smtClean="0">
              <a:latin typeface="Arial" panose="020B0604020202020204" pitchFamily="34" charset="0"/>
              <a:cs typeface="Arial" panose="020B0604020202020204" pitchFamily="34" charset="0"/>
            </a:endParaRPr>
          </a:p>
          <a:p>
            <a:endParaRPr sz="2450" dirty="0">
              <a:latin typeface="Microsoft Sans Serif"/>
              <a:cs typeface="Microsoft Sans Serif"/>
            </a:endParaRPr>
          </a:p>
          <a:p>
            <a:pPr>
              <a:lnSpc>
                <a:spcPct val="100000"/>
              </a:lnSpc>
              <a:spcBef>
                <a:spcPts val="45"/>
              </a:spcBef>
            </a:pPr>
            <a:endParaRPr sz="2250" dirty="0">
              <a:latin typeface="Microsoft Sans Serif"/>
              <a:cs typeface="Microsoft Sans Serif"/>
            </a:endParaRPr>
          </a:p>
        </p:txBody>
      </p:sp>
      <p:pic>
        <p:nvPicPr>
          <p:cNvPr id="9" name="Picture 8"/>
          <p:cNvPicPr>
            <a:picLocks noChangeAspect="1"/>
          </p:cNvPicPr>
          <p:nvPr/>
        </p:nvPicPr>
        <p:blipFill>
          <a:blip r:embed="rId2"/>
          <a:stretch>
            <a:fillRect/>
          </a:stretch>
        </p:blipFill>
        <p:spPr>
          <a:xfrm>
            <a:off x="4191000" y="1981200"/>
            <a:ext cx="4635741" cy="3048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57200" y="1143000"/>
            <a:ext cx="3869335" cy="4773102"/>
          </a:xfrm>
          <a:prstGeom prst="rect">
            <a:avLst/>
          </a:prstGeom>
        </p:spPr>
        <p:txBody>
          <a:bodyPr vert="horz" wrap="square" lIns="0" tIns="12700" rIns="0" bIns="0" rtlCol="0">
            <a:spAutoFit/>
          </a:bodyPr>
          <a:lstStyle/>
          <a:p>
            <a:pPr marL="12700">
              <a:lnSpc>
                <a:spcPct val="100000"/>
              </a:lnSpc>
              <a:spcBef>
                <a:spcPts val="100"/>
              </a:spcBef>
              <a:tabLst>
                <a:tab pos="354965" algn="l"/>
                <a:tab pos="355600" algn="l"/>
              </a:tabLst>
            </a:pPr>
            <a:r>
              <a:rPr lang="sr-Latn-RS" spc="-15" dirty="0">
                <a:latin typeface="Arial"/>
                <a:cs typeface="Arial"/>
              </a:rPr>
              <a:t>T</a:t>
            </a:r>
            <a:r>
              <a:rPr lang="en-US" spc="-15" dirty="0" err="1" smtClean="0">
                <a:latin typeface="Arial"/>
                <a:cs typeface="Arial"/>
              </a:rPr>
              <a:t>unica</a:t>
            </a:r>
            <a:r>
              <a:rPr lang="en-US" spc="-15" dirty="0" smtClean="0">
                <a:latin typeface="Arial"/>
                <a:cs typeface="Arial"/>
              </a:rPr>
              <a:t> media </a:t>
            </a:r>
            <a:r>
              <a:rPr lang="en-US" spc="-15" dirty="0">
                <a:latin typeface="Arial"/>
                <a:cs typeface="Arial"/>
              </a:rPr>
              <a:t>is the </a:t>
            </a:r>
            <a:r>
              <a:rPr lang="en-US" spc="-15" dirty="0">
                <a:solidFill>
                  <a:srgbClr val="7030A0"/>
                </a:solidFill>
                <a:latin typeface="Arial"/>
                <a:cs typeface="Arial"/>
              </a:rPr>
              <a:t>thickest</a:t>
            </a:r>
            <a:r>
              <a:rPr lang="en-US" spc="-15" dirty="0">
                <a:latin typeface="Arial"/>
                <a:cs typeface="Arial"/>
              </a:rPr>
              <a:t> of the three layers of </a:t>
            </a:r>
            <a:r>
              <a:rPr lang="en-US" spc="-15" dirty="0" smtClean="0">
                <a:latin typeface="Arial"/>
                <a:cs typeface="Arial"/>
              </a:rPr>
              <a:t>elastic</a:t>
            </a:r>
            <a:r>
              <a:rPr lang="sr-Latn-RS" spc="-15" dirty="0" smtClean="0">
                <a:latin typeface="Arial"/>
                <a:cs typeface="Arial"/>
              </a:rPr>
              <a:t> </a:t>
            </a:r>
            <a:r>
              <a:rPr lang="en-US" spc="-15" dirty="0" smtClean="0">
                <a:latin typeface="Arial"/>
                <a:cs typeface="Arial"/>
              </a:rPr>
              <a:t>arteries </a:t>
            </a:r>
            <a:r>
              <a:rPr lang="en-US" spc="-15" dirty="0">
                <a:latin typeface="Arial"/>
                <a:cs typeface="Arial"/>
              </a:rPr>
              <a:t>and consists </a:t>
            </a:r>
            <a:r>
              <a:rPr lang="en-US" spc="-15" dirty="0" smtClean="0">
                <a:latin typeface="Arial"/>
                <a:cs typeface="Arial"/>
              </a:rPr>
              <a:t>o</a:t>
            </a:r>
            <a:r>
              <a:rPr lang="sr-Latn-RS" spc="-15" dirty="0" smtClean="0">
                <a:latin typeface="Arial"/>
                <a:cs typeface="Arial"/>
              </a:rPr>
              <a:t>f:</a:t>
            </a:r>
          </a:p>
          <a:p>
            <a:pPr marL="12700">
              <a:lnSpc>
                <a:spcPct val="100000"/>
              </a:lnSpc>
              <a:spcBef>
                <a:spcPts val="100"/>
              </a:spcBef>
              <a:tabLst>
                <a:tab pos="354965" algn="l"/>
                <a:tab pos="355600" algn="l"/>
              </a:tabLst>
            </a:pPr>
            <a:endParaRPr lang="sr-Latn-RS" spc="-15" dirty="0" smtClean="0">
              <a:latin typeface="Arial"/>
              <a:cs typeface="Arial"/>
            </a:endParaRPr>
          </a:p>
          <a:p>
            <a:pPr marL="298450" indent="-285750">
              <a:lnSpc>
                <a:spcPct val="100000"/>
              </a:lnSpc>
              <a:spcBef>
                <a:spcPts val="100"/>
              </a:spcBef>
              <a:buFont typeface="Wingdings" panose="05000000000000000000" pitchFamily="2" charset="2"/>
              <a:buChar char="v"/>
              <a:tabLst>
                <a:tab pos="354965" algn="l"/>
                <a:tab pos="355600" algn="l"/>
              </a:tabLst>
            </a:pPr>
            <a:r>
              <a:rPr lang="en-US" dirty="0">
                <a:solidFill>
                  <a:srgbClr val="7030A0"/>
                </a:solidFill>
                <a:latin typeface="Arial"/>
                <a:cs typeface="Arial"/>
              </a:rPr>
              <a:t>Elastin</a:t>
            </a:r>
            <a:r>
              <a:rPr lang="en-US" dirty="0">
                <a:latin typeface="Arial"/>
                <a:cs typeface="Arial"/>
              </a:rPr>
              <a:t> in the form of</a:t>
            </a:r>
            <a:r>
              <a:rPr lang="en-US" dirty="0">
                <a:solidFill>
                  <a:srgbClr val="FF0000"/>
                </a:solidFill>
                <a:latin typeface="Arial"/>
                <a:cs typeface="Arial"/>
              </a:rPr>
              <a:t> fenestrated sheets</a:t>
            </a:r>
            <a:r>
              <a:rPr lang="en-US" dirty="0">
                <a:latin typeface="Arial"/>
                <a:cs typeface="Arial"/>
              </a:rPr>
              <a:t> or lamellae </a:t>
            </a:r>
            <a:r>
              <a:rPr lang="en-US" dirty="0" smtClean="0">
                <a:latin typeface="Arial"/>
                <a:cs typeface="Arial"/>
              </a:rPr>
              <a:t>between</a:t>
            </a:r>
            <a:r>
              <a:rPr lang="sr-Latn-RS" dirty="0" smtClean="0">
                <a:latin typeface="Arial"/>
                <a:cs typeface="Arial"/>
              </a:rPr>
              <a:t> </a:t>
            </a:r>
            <a:r>
              <a:rPr lang="en-US" dirty="0" smtClean="0">
                <a:latin typeface="Arial"/>
                <a:cs typeface="Arial"/>
              </a:rPr>
              <a:t>the </a:t>
            </a:r>
            <a:r>
              <a:rPr lang="en-US" dirty="0">
                <a:latin typeface="Arial"/>
                <a:cs typeface="Arial"/>
              </a:rPr>
              <a:t>muscle cell layers. These lamellae are arranged </a:t>
            </a:r>
            <a:r>
              <a:rPr lang="en-US" dirty="0" smtClean="0">
                <a:latin typeface="Arial"/>
                <a:cs typeface="Arial"/>
              </a:rPr>
              <a:t>in</a:t>
            </a:r>
            <a:r>
              <a:rPr lang="sr-Latn-RS" dirty="0" smtClean="0">
                <a:latin typeface="Arial"/>
                <a:cs typeface="Arial"/>
              </a:rPr>
              <a:t> </a:t>
            </a:r>
            <a:r>
              <a:rPr lang="en-US" dirty="0" smtClean="0">
                <a:latin typeface="Arial"/>
                <a:cs typeface="Arial"/>
              </a:rPr>
              <a:t>concentric layers</a:t>
            </a:r>
            <a:r>
              <a:rPr lang="sr-Latn-RS" dirty="0" smtClean="0">
                <a:latin typeface="Arial"/>
                <a:cs typeface="Arial"/>
              </a:rPr>
              <a:t>.</a:t>
            </a:r>
          </a:p>
          <a:p>
            <a:pPr marL="298450" indent="-285750">
              <a:lnSpc>
                <a:spcPct val="100000"/>
              </a:lnSpc>
              <a:spcBef>
                <a:spcPts val="100"/>
              </a:spcBef>
              <a:buFont typeface="Wingdings" panose="05000000000000000000" pitchFamily="2" charset="2"/>
              <a:buChar char="v"/>
              <a:tabLst>
                <a:tab pos="354965" algn="l"/>
                <a:tab pos="355600" algn="l"/>
              </a:tabLst>
            </a:pPr>
            <a:endParaRPr lang="sr-Latn-RS" dirty="0" smtClean="0">
              <a:latin typeface="Arial"/>
              <a:cs typeface="Arial"/>
            </a:endParaRPr>
          </a:p>
          <a:p>
            <a:pPr marL="298450" indent="-285750">
              <a:lnSpc>
                <a:spcPct val="100000"/>
              </a:lnSpc>
              <a:spcBef>
                <a:spcPts val="100"/>
              </a:spcBef>
              <a:buFont typeface="Wingdings" panose="05000000000000000000" pitchFamily="2" charset="2"/>
              <a:buChar char="v"/>
              <a:tabLst>
                <a:tab pos="354965" algn="l"/>
                <a:tab pos="355600" algn="l"/>
              </a:tabLst>
            </a:pPr>
            <a:r>
              <a:rPr lang="en-US" dirty="0">
                <a:solidFill>
                  <a:srgbClr val="7030A0"/>
                </a:solidFill>
                <a:latin typeface="Arial"/>
                <a:cs typeface="Arial"/>
              </a:rPr>
              <a:t>Vascular </a:t>
            </a:r>
            <a:r>
              <a:rPr lang="en-US" dirty="0" smtClean="0">
                <a:solidFill>
                  <a:srgbClr val="7030A0"/>
                </a:solidFill>
                <a:latin typeface="Arial"/>
                <a:cs typeface="Arial"/>
              </a:rPr>
              <a:t>smooth </a:t>
            </a:r>
            <a:r>
              <a:rPr lang="en-US" dirty="0">
                <a:solidFill>
                  <a:srgbClr val="7030A0"/>
                </a:solidFill>
                <a:latin typeface="Arial"/>
                <a:cs typeface="Arial"/>
              </a:rPr>
              <a:t>muscle cells </a:t>
            </a:r>
            <a:r>
              <a:rPr lang="en-US" dirty="0">
                <a:latin typeface="Arial"/>
                <a:cs typeface="Arial"/>
              </a:rPr>
              <a:t>are arranged in layers. </a:t>
            </a:r>
            <a:r>
              <a:rPr lang="en-US" dirty="0" smtClean="0">
                <a:latin typeface="Arial"/>
                <a:cs typeface="Arial"/>
              </a:rPr>
              <a:t>The</a:t>
            </a:r>
            <a:r>
              <a:rPr lang="sr-Latn-RS" dirty="0" smtClean="0">
                <a:latin typeface="Arial"/>
                <a:cs typeface="Arial"/>
              </a:rPr>
              <a:t> </a:t>
            </a:r>
            <a:r>
              <a:rPr lang="en-US" dirty="0" smtClean="0">
                <a:latin typeface="Arial"/>
                <a:cs typeface="Arial"/>
              </a:rPr>
              <a:t>smooth </a:t>
            </a:r>
            <a:r>
              <a:rPr lang="en-US" dirty="0">
                <a:latin typeface="Arial"/>
                <a:cs typeface="Arial"/>
              </a:rPr>
              <a:t>muscle cells are arranged in a low-pitch </a:t>
            </a:r>
            <a:r>
              <a:rPr lang="en-US" dirty="0" smtClean="0">
                <a:latin typeface="Arial"/>
                <a:cs typeface="Arial"/>
              </a:rPr>
              <a:t>spiral</a:t>
            </a:r>
            <a:r>
              <a:rPr lang="sr-Latn-RS" dirty="0" smtClean="0">
                <a:latin typeface="Arial"/>
                <a:cs typeface="Arial"/>
              </a:rPr>
              <a:t>. </a:t>
            </a:r>
            <a:r>
              <a:rPr lang="sr-Latn-RS" sz="1800" dirty="0" smtClean="0">
                <a:latin typeface="Arial"/>
                <a:cs typeface="Arial"/>
              </a:rPr>
              <a:t> </a:t>
            </a:r>
            <a:r>
              <a:rPr lang="en-US" b="1" dirty="0"/>
              <a:t>Fibroblasts are not present in </a:t>
            </a:r>
            <a:r>
              <a:rPr lang="en-US" b="1" dirty="0" smtClean="0"/>
              <a:t>the tunica</a:t>
            </a:r>
            <a:r>
              <a:rPr lang="sr-Latn-RS" b="1" dirty="0" smtClean="0"/>
              <a:t> </a:t>
            </a:r>
            <a:r>
              <a:rPr lang="en-US" b="1" dirty="0" smtClean="0"/>
              <a:t>media.</a:t>
            </a:r>
            <a:endParaRPr lang="sr-Latn-RS" b="1" dirty="0" smtClean="0"/>
          </a:p>
          <a:p>
            <a:pPr marL="285750" indent="-285750">
              <a:buFont typeface="Wingdings" panose="05000000000000000000" pitchFamily="2" charset="2"/>
              <a:buChar char="v"/>
            </a:pPr>
            <a:endParaRPr lang="sr-Latn-RS" b="1" dirty="0" smtClean="0"/>
          </a:p>
          <a:p>
            <a:pPr marL="285750" indent="-285750">
              <a:buFont typeface="Wingdings" panose="05000000000000000000" pitchFamily="2" charset="2"/>
              <a:buChar char="v"/>
            </a:pPr>
            <a:r>
              <a:rPr lang="en-US" dirty="0">
                <a:solidFill>
                  <a:srgbClr val="7030A0"/>
                </a:solidFill>
                <a:latin typeface="Arial"/>
                <a:cs typeface="Arial"/>
              </a:rPr>
              <a:t>Collagen fibers </a:t>
            </a:r>
            <a:r>
              <a:rPr lang="en-US" dirty="0">
                <a:latin typeface="Arial"/>
                <a:cs typeface="Arial"/>
              </a:rPr>
              <a:t>and</a:t>
            </a:r>
            <a:r>
              <a:rPr lang="en-US" dirty="0">
                <a:solidFill>
                  <a:srgbClr val="7030A0"/>
                </a:solidFill>
                <a:latin typeface="Arial"/>
                <a:cs typeface="Arial"/>
              </a:rPr>
              <a:t> ground </a:t>
            </a:r>
            <a:r>
              <a:rPr lang="en-US" dirty="0" smtClean="0">
                <a:solidFill>
                  <a:srgbClr val="7030A0"/>
                </a:solidFill>
                <a:latin typeface="Arial"/>
                <a:cs typeface="Arial"/>
              </a:rPr>
              <a:t>substance</a:t>
            </a:r>
            <a:r>
              <a:rPr lang="sr-Latn-RS" dirty="0">
                <a:solidFill>
                  <a:srgbClr val="7030A0"/>
                </a:solidFill>
                <a:latin typeface="Arial"/>
                <a:cs typeface="Arial"/>
              </a:rPr>
              <a:t>.</a:t>
            </a:r>
            <a:endParaRPr sz="1800" dirty="0">
              <a:solidFill>
                <a:srgbClr val="7030A0"/>
              </a:solidFill>
              <a:latin typeface="Arial"/>
              <a:cs typeface="Arial"/>
            </a:endParaRPr>
          </a:p>
        </p:txBody>
      </p:sp>
      <p:pic>
        <p:nvPicPr>
          <p:cNvPr id="3" name="object 3"/>
          <p:cNvPicPr/>
          <p:nvPr/>
        </p:nvPicPr>
        <p:blipFill>
          <a:blip r:embed="rId2" cstate="print"/>
          <a:stretch>
            <a:fillRect/>
          </a:stretch>
        </p:blipFill>
        <p:spPr>
          <a:xfrm>
            <a:off x="4724400" y="2209800"/>
            <a:ext cx="3971925" cy="2841625"/>
          </a:xfrm>
          <a:prstGeom prst="rect">
            <a:avLst/>
          </a:prstGeom>
        </p:spPr>
      </p:pic>
      <p:sp>
        <p:nvSpPr>
          <p:cNvPr id="6" name="Rectangle 5"/>
          <p:cNvSpPr/>
          <p:nvPr/>
        </p:nvSpPr>
        <p:spPr>
          <a:xfrm>
            <a:off x="3429000" y="271950"/>
            <a:ext cx="2101473" cy="461665"/>
          </a:xfrm>
          <a:prstGeom prst="rect">
            <a:avLst/>
          </a:prstGeom>
        </p:spPr>
        <p:txBody>
          <a:bodyPr wrap="none">
            <a:spAutoFit/>
          </a:bodyPr>
          <a:lstStyle/>
          <a:p>
            <a:pPr marL="12700">
              <a:lnSpc>
                <a:spcPct val="100000"/>
              </a:lnSpc>
              <a:spcBef>
                <a:spcPts val="315"/>
              </a:spcBef>
              <a:tabLst>
                <a:tab pos="354965" algn="l"/>
                <a:tab pos="355600" algn="l"/>
              </a:tabLst>
            </a:pPr>
            <a:r>
              <a:rPr lang="en-US" sz="2400" b="1" spc="-25" dirty="0">
                <a:solidFill>
                  <a:srgbClr val="7030A0"/>
                </a:solidFill>
                <a:latin typeface="Arial"/>
                <a:cs typeface="Arial"/>
              </a:rPr>
              <a:t>Tunica media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57326" y="2133600"/>
            <a:ext cx="4152265" cy="1969770"/>
          </a:xfrm>
          <a:prstGeom prst="rect">
            <a:avLst/>
          </a:prstGeom>
        </p:spPr>
        <p:txBody>
          <a:bodyPr vert="horz" wrap="square" lIns="0" tIns="121920" rIns="0" bIns="0" rtlCol="0">
            <a:spAutoFit/>
          </a:bodyPr>
          <a:lstStyle/>
          <a:p>
            <a:pPr marL="12700">
              <a:lnSpc>
                <a:spcPct val="100000"/>
              </a:lnSpc>
              <a:spcBef>
                <a:spcPts val="960"/>
              </a:spcBef>
              <a:tabLst>
                <a:tab pos="354965" algn="l"/>
                <a:tab pos="355600" algn="l"/>
              </a:tabLst>
            </a:pPr>
            <a:r>
              <a:rPr lang="sr-Latn-RS" sz="1800" spc="-5" dirty="0" smtClean="0">
                <a:latin typeface="Arial" panose="020B0604020202020204" pitchFamily="34" charset="0"/>
                <a:cs typeface="Arial" panose="020B0604020202020204" pitchFamily="34" charset="0"/>
              </a:rPr>
              <a:t>Contains</a:t>
            </a:r>
            <a:endParaRPr sz="1800" dirty="0">
              <a:latin typeface="Arial" panose="020B0604020202020204" pitchFamily="34" charset="0"/>
              <a:cs typeface="Arial" panose="020B0604020202020204" pitchFamily="34" charset="0"/>
            </a:endParaRPr>
          </a:p>
          <a:p>
            <a:pPr marL="756285" lvl="1" indent="-287020">
              <a:lnSpc>
                <a:spcPct val="100000"/>
              </a:lnSpc>
              <a:spcBef>
                <a:spcPts val="865"/>
              </a:spcBef>
              <a:buFont typeface="Wingdings" panose="05000000000000000000" pitchFamily="2" charset="2"/>
              <a:buChar char="v"/>
              <a:tabLst>
                <a:tab pos="756285" algn="l"/>
                <a:tab pos="756920" algn="l"/>
              </a:tabLst>
            </a:pPr>
            <a:r>
              <a:rPr lang="sr-Latn-RS" spc="-5" dirty="0">
                <a:latin typeface="Arial" panose="020B0604020202020204" pitchFamily="34" charset="0"/>
                <a:cs typeface="Arial" panose="020B0604020202020204" pitchFamily="34" charset="0"/>
              </a:rPr>
              <a:t>l</a:t>
            </a:r>
            <a:r>
              <a:rPr lang="sr-Latn-RS" sz="1800" spc="-5" dirty="0" smtClean="0">
                <a:latin typeface="Arial" panose="020B0604020202020204" pitchFamily="34" charset="0"/>
                <a:cs typeface="Arial" panose="020B0604020202020204" pitchFamily="34" charset="0"/>
              </a:rPr>
              <a:t>oose connective tisue</a:t>
            </a:r>
            <a:endParaRPr sz="1800" dirty="0">
              <a:latin typeface="Arial" panose="020B0604020202020204" pitchFamily="34" charset="0"/>
              <a:cs typeface="Arial" panose="020B0604020202020204" pitchFamily="34" charset="0"/>
            </a:endParaRPr>
          </a:p>
          <a:p>
            <a:pPr marL="756285" lvl="1" indent="-287020">
              <a:lnSpc>
                <a:spcPct val="100000"/>
              </a:lnSpc>
              <a:spcBef>
                <a:spcPts val="870"/>
              </a:spcBef>
              <a:buFont typeface="Wingdings" panose="05000000000000000000" pitchFamily="2" charset="2"/>
              <a:buChar char="v"/>
              <a:tabLst>
                <a:tab pos="756285" algn="l"/>
                <a:tab pos="756920" algn="l"/>
              </a:tabLst>
            </a:pPr>
            <a:r>
              <a:rPr lang="en-US" i="1" spc="-5" dirty="0">
                <a:latin typeface="Arial" panose="020B0604020202020204" pitchFamily="34" charset="0"/>
                <a:cs typeface="Arial" panose="020B0604020202020204" pitchFamily="34" charset="0"/>
              </a:rPr>
              <a:t>vasa</a:t>
            </a:r>
            <a:r>
              <a:rPr lang="en-US" i="1" spc="-25" dirty="0">
                <a:latin typeface="Arial" panose="020B0604020202020204" pitchFamily="34" charset="0"/>
                <a:cs typeface="Arial" panose="020B0604020202020204" pitchFamily="34" charset="0"/>
              </a:rPr>
              <a:t> </a:t>
            </a:r>
            <a:r>
              <a:rPr lang="en-US" i="1" spc="-5" dirty="0" err="1">
                <a:latin typeface="Arial" panose="020B0604020202020204" pitchFamily="34" charset="0"/>
                <a:cs typeface="Arial" panose="020B0604020202020204" pitchFamily="34" charset="0"/>
              </a:rPr>
              <a:t>vasorum</a:t>
            </a:r>
            <a:r>
              <a:rPr lang="en-US" i="1" dirty="0">
                <a:latin typeface="Arial" panose="020B0604020202020204" pitchFamily="34" charset="0"/>
                <a:cs typeface="Arial" panose="020B0604020202020204" pitchFamily="34" charset="0"/>
              </a:rPr>
              <a:t> </a:t>
            </a:r>
            <a:endParaRPr lang="sr-Latn-RS" i="1" dirty="0" smtClean="0">
              <a:latin typeface="Arial" panose="020B0604020202020204" pitchFamily="34" charset="0"/>
              <a:cs typeface="Arial" panose="020B0604020202020204" pitchFamily="34" charset="0"/>
            </a:endParaRPr>
          </a:p>
          <a:p>
            <a:pPr marL="756285" lvl="1" indent="-287020">
              <a:lnSpc>
                <a:spcPct val="100000"/>
              </a:lnSpc>
              <a:spcBef>
                <a:spcPts val="870"/>
              </a:spcBef>
              <a:buFont typeface="Wingdings" panose="05000000000000000000" pitchFamily="2" charset="2"/>
              <a:buChar char="v"/>
              <a:tabLst>
                <a:tab pos="756285" algn="l"/>
                <a:tab pos="756920" algn="l"/>
              </a:tabLst>
            </a:pPr>
            <a:r>
              <a:rPr lang="sr-Latn-RS" spc="-10" dirty="0">
                <a:latin typeface="Arial" panose="020B0604020202020204" pitchFamily="34" charset="0"/>
                <a:cs typeface="Arial" panose="020B0604020202020204" pitchFamily="34" charset="0"/>
              </a:rPr>
              <a:t>n</a:t>
            </a:r>
            <a:r>
              <a:rPr lang="sr-Latn-RS" sz="1800" spc="-10" dirty="0" smtClean="0">
                <a:latin typeface="Arial" panose="020B0604020202020204" pitchFamily="34" charset="0"/>
                <a:cs typeface="Arial" panose="020B0604020202020204" pitchFamily="34" charset="0"/>
              </a:rPr>
              <a:t>ervi vasorum</a:t>
            </a:r>
          </a:p>
          <a:p>
            <a:pPr marL="756285" lvl="1" indent="-287020">
              <a:lnSpc>
                <a:spcPct val="100000"/>
              </a:lnSpc>
              <a:spcBef>
                <a:spcPts val="870"/>
              </a:spcBef>
              <a:buFont typeface="Wingdings" panose="05000000000000000000" pitchFamily="2" charset="2"/>
              <a:buChar char="v"/>
              <a:tabLst>
                <a:tab pos="756285" algn="l"/>
                <a:tab pos="756920" algn="l"/>
              </a:tabLst>
            </a:pPr>
            <a:r>
              <a:rPr lang="sr-Latn-RS" spc="-20" dirty="0" smtClean="0">
                <a:latin typeface="Arial" panose="020B0604020202020204" pitchFamily="34" charset="0"/>
                <a:cs typeface="Arial" panose="020B0604020202020204" pitchFamily="34" charset="0"/>
              </a:rPr>
              <a:t>l</a:t>
            </a:r>
            <a:r>
              <a:rPr lang="sr-Latn-RS" sz="1800" spc="-20" dirty="0" smtClean="0">
                <a:latin typeface="Arial" panose="020B0604020202020204" pitchFamily="34" charset="0"/>
                <a:cs typeface="Arial" panose="020B0604020202020204" pitchFamily="34" charset="0"/>
              </a:rPr>
              <a:t>ymphatic vessels</a:t>
            </a:r>
            <a:endParaRPr sz="1800" dirty="0">
              <a:latin typeface="Arial" panose="020B0604020202020204" pitchFamily="34" charset="0"/>
              <a:cs typeface="Arial" panose="020B0604020202020204" pitchFamily="34" charset="0"/>
            </a:endParaRPr>
          </a:p>
        </p:txBody>
      </p:sp>
      <p:sp>
        <p:nvSpPr>
          <p:cNvPr id="5" name="object 5"/>
          <p:cNvSpPr txBox="1">
            <a:spLocks noGrp="1"/>
          </p:cNvSpPr>
          <p:nvPr>
            <p:ph type="title"/>
          </p:nvPr>
        </p:nvSpPr>
        <p:spPr>
          <a:xfrm>
            <a:off x="3124200" y="368414"/>
            <a:ext cx="3311525" cy="382156"/>
          </a:xfrm>
          <a:prstGeom prst="rect">
            <a:avLst/>
          </a:prstGeom>
        </p:spPr>
        <p:txBody>
          <a:bodyPr vert="horz" wrap="square" lIns="0" tIns="12700" rIns="0" bIns="0" rtlCol="0">
            <a:spAutoFit/>
          </a:bodyPr>
          <a:lstStyle/>
          <a:p>
            <a:pPr marL="12700">
              <a:lnSpc>
                <a:spcPct val="100000"/>
              </a:lnSpc>
              <a:spcBef>
                <a:spcPts val="100"/>
              </a:spcBef>
            </a:pPr>
            <a:r>
              <a:rPr sz="2400" spc="-40" dirty="0">
                <a:solidFill>
                  <a:srgbClr val="7030A0"/>
                </a:solidFill>
              </a:rPr>
              <a:t>Tunica</a:t>
            </a:r>
            <a:r>
              <a:rPr sz="2400" spc="-120" dirty="0">
                <a:solidFill>
                  <a:srgbClr val="7030A0"/>
                </a:solidFill>
              </a:rPr>
              <a:t> </a:t>
            </a:r>
            <a:r>
              <a:rPr sz="2400" dirty="0">
                <a:solidFill>
                  <a:srgbClr val="7030A0"/>
                </a:solidFill>
              </a:rPr>
              <a:t>adventitia</a:t>
            </a:r>
          </a:p>
        </p:txBody>
      </p:sp>
      <p:pic>
        <p:nvPicPr>
          <p:cNvPr id="6" name="Picture 5"/>
          <p:cNvPicPr>
            <a:picLocks noChangeAspect="1"/>
          </p:cNvPicPr>
          <p:nvPr/>
        </p:nvPicPr>
        <p:blipFill>
          <a:blip r:embed="rId2"/>
          <a:stretch>
            <a:fillRect/>
          </a:stretch>
        </p:blipFill>
        <p:spPr>
          <a:xfrm>
            <a:off x="3352800" y="1600200"/>
            <a:ext cx="4857750" cy="3886200"/>
          </a:xfrm>
          <a:prstGeom prst="rect">
            <a:avLst/>
          </a:prstGeom>
        </p:spPr>
      </p:pic>
      <p:sp>
        <p:nvSpPr>
          <p:cNvPr id="7" name="Rectangle 6"/>
          <p:cNvSpPr/>
          <p:nvPr/>
        </p:nvSpPr>
        <p:spPr>
          <a:xfrm>
            <a:off x="5638800" y="4191000"/>
            <a:ext cx="2156681" cy="523220"/>
          </a:xfrm>
          <a:prstGeom prst="rect">
            <a:avLst/>
          </a:prstGeom>
        </p:spPr>
        <p:txBody>
          <a:bodyPr wrap="none">
            <a:spAutoFit/>
          </a:bodyPr>
          <a:lstStyle/>
          <a:p>
            <a:r>
              <a:rPr lang="en-US" sz="2800" b="1" dirty="0">
                <a:solidFill>
                  <a:schemeClr val="bg1"/>
                </a:solidFill>
              </a:rPr>
              <a:t>Tunica media</a:t>
            </a:r>
          </a:p>
        </p:txBody>
      </p:sp>
      <p:sp>
        <p:nvSpPr>
          <p:cNvPr id="8" name="Rectangle 7"/>
          <p:cNvSpPr/>
          <p:nvPr/>
        </p:nvSpPr>
        <p:spPr>
          <a:xfrm>
            <a:off x="4749646" y="1800518"/>
            <a:ext cx="2003947" cy="400110"/>
          </a:xfrm>
          <a:prstGeom prst="rect">
            <a:avLst/>
          </a:prstGeom>
        </p:spPr>
        <p:txBody>
          <a:bodyPr wrap="none">
            <a:spAutoFit/>
          </a:bodyPr>
          <a:lstStyle/>
          <a:p>
            <a:r>
              <a:rPr lang="en-US" sz="2000" b="1" dirty="0"/>
              <a:t>Tunica adventitia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59885" y="577418"/>
            <a:ext cx="1827530" cy="514350"/>
          </a:xfrm>
          <a:prstGeom prst="rect">
            <a:avLst/>
          </a:prstGeom>
        </p:spPr>
        <p:txBody>
          <a:bodyPr vert="horz" wrap="square" lIns="0" tIns="13335" rIns="0" bIns="0" rtlCol="0">
            <a:spAutoFit/>
          </a:bodyPr>
          <a:lstStyle/>
          <a:p>
            <a:pPr marL="12700">
              <a:lnSpc>
                <a:spcPct val="100000"/>
              </a:lnSpc>
              <a:spcBef>
                <a:spcPts val="105"/>
              </a:spcBef>
            </a:pPr>
            <a:r>
              <a:rPr lang="sr-Latn-RS" b="0" spc="-5" dirty="0" smtClean="0">
                <a:solidFill>
                  <a:srgbClr val="7030A0"/>
                </a:solidFill>
              </a:rPr>
              <a:t>Arteries</a:t>
            </a:r>
            <a:endParaRPr b="0" dirty="0">
              <a:solidFill>
                <a:srgbClr val="7030A0"/>
              </a:solidFill>
            </a:endParaRPr>
          </a:p>
        </p:txBody>
      </p:sp>
      <p:sp>
        <p:nvSpPr>
          <p:cNvPr id="3" name="object 3"/>
          <p:cNvSpPr txBox="1"/>
          <p:nvPr/>
        </p:nvSpPr>
        <p:spPr>
          <a:xfrm>
            <a:off x="533400" y="2133600"/>
            <a:ext cx="8379460" cy="2513509"/>
          </a:xfrm>
          <a:prstGeom prst="rect">
            <a:avLst/>
          </a:prstGeom>
        </p:spPr>
        <p:txBody>
          <a:bodyPr vert="horz" wrap="square" lIns="0" tIns="12700" rIns="0" bIns="0" rtlCol="0">
            <a:spAutoFit/>
          </a:bodyPr>
          <a:lstStyle/>
          <a:p>
            <a:pPr marL="12700">
              <a:lnSpc>
                <a:spcPts val="2055"/>
              </a:lnSpc>
              <a:spcBef>
                <a:spcPts val="100"/>
              </a:spcBef>
              <a:tabLst>
                <a:tab pos="354965" algn="l"/>
                <a:tab pos="355600" algn="l"/>
              </a:tabLst>
            </a:pPr>
            <a:r>
              <a:rPr lang="en-US" spc="-5" dirty="0">
                <a:latin typeface="Arial" panose="020B0604020202020204" pitchFamily="34" charset="0"/>
                <a:cs typeface="Arial" panose="020B0604020202020204" pitchFamily="34" charset="0"/>
              </a:rPr>
              <a:t>Based on </a:t>
            </a:r>
            <a:r>
              <a:rPr lang="sr-Latn-RS" spc="-5" dirty="0" smtClean="0">
                <a:latin typeface="Arial" panose="020B0604020202020204" pitchFamily="34" charset="0"/>
                <a:cs typeface="Arial" panose="020B0604020202020204" pitchFamily="34" charset="0"/>
              </a:rPr>
              <a:t>its </a:t>
            </a:r>
            <a:r>
              <a:rPr lang="en-US" spc="-5" dirty="0" smtClean="0">
                <a:latin typeface="Arial" panose="020B0604020202020204" pitchFamily="34" charset="0"/>
                <a:cs typeface="Arial" panose="020B0604020202020204" pitchFamily="34" charset="0"/>
              </a:rPr>
              <a:t>histological </a:t>
            </a:r>
            <a:r>
              <a:rPr lang="en-US" spc="-5" dirty="0">
                <a:latin typeface="Arial" panose="020B0604020202020204" pitchFamily="34" charset="0"/>
                <a:cs typeface="Arial" panose="020B0604020202020204" pitchFamily="34" charset="0"/>
              </a:rPr>
              <a:t>structure, arterial blood vessels are </a:t>
            </a:r>
            <a:r>
              <a:rPr lang="en-US" spc="-5" dirty="0" smtClean="0">
                <a:latin typeface="Arial" panose="020B0604020202020204" pitchFamily="34" charset="0"/>
                <a:cs typeface="Arial" panose="020B0604020202020204" pitchFamily="34" charset="0"/>
              </a:rPr>
              <a:t>usually</a:t>
            </a:r>
            <a:r>
              <a:rPr lang="sr-Latn-RS" spc="-5" dirty="0" smtClean="0">
                <a:latin typeface="Arial" panose="020B0604020202020204" pitchFamily="34" charset="0"/>
                <a:cs typeface="Arial" panose="020B0604020202020204" pitchFamily="34" charset="0"/>
              </a:rPr>
              <a:t> </a:t>
            </a:r>
            <a:r>
              <a:rPr lang="en-US" spc="-5" dirty="0" smtClean="0">
                <a:latin typeface="Arial" panose="020B0604020202020204" pitchFamily="34" charset="0"/>
                <a:cs typeface="Arial" panose="020B0604020202020204" pitchFamily="34" charset="0"/>
              </a:rPr>
              <a:t>divided </a:t>
            </a:r>
            <a:r>
              <a:rPr lang="en-US" spc="-5" dirty="0">
                <a:latin typeface="Arial" panose="020B0604020202020204" pitchFamily="34" charset="0"/>
                <a:cs typeface="Arial" panose="020B0604020202020204" pitchFamily="34" charset="0"/>
              </a:rPr>
              <a:t>into </a:t>
            </a:r>
            <a:r>
              <a:rPr lang="sr-Latn-RS" spc="-5" dirty="0">
                <a:latin typeface="Arial" panose="020B0604020202020204" pitchFamily="34" charset="0"/>
                <a:cs typeface="Arial" panose="020B0604020202020204" pitchFamily="34" charset="0"/>
              </a:rPr>
              <a:t>3</a:t>
            </a:r>
            <a:r>
              <a:rPr lang="en-US" spc="-5" dirty="0" smtClean="0">
                <a:latin typeface="Arial" panose="020B0604020202020204" pitchFamily="34" charset="0"/>
                <a:cs typeface="Arial" panose="020B0604020202020204" pitchFamily="34" charset="0"/>
              </a:rPr>
              <a:t> </a:t>
            </a:r>
            <a:r>
              <a:rPr lang="en-US" spc="-5" dirty="0">
                <a:latin typeface="Arial" panose="020B0604020202020204" pitchFamily="34" charset="0"/>
                <a:cs typeface="Arial" panose="020B0604020202020204" pitchFamily="34" charset="0"/>
              </a:rPr>
              <a:t>types:</a:t>
            </a:r>
          </a:p>
          <a:p>
            <a:pPr marL="355600" indent="-342900">
              <a:lnSpc>
                <a:spcPts val="2055"/>
              </a:lnSpc>
              <a:spcBef>
                <a:spcPts val="100"/>
              </a:spcBef>
              <a:buChar char="•"/>
              <a:tabLst>
                <a:tab pos="354965" algn="l"/>
                <a:tab pos="355600" algn="l"/>
              </a:tabLst>
            </a:pPr>
            <a:endParaRPr lang="en-US" spc="-5" dirty="0">
              <a:latin typeface="Arial" panose="020B0604020202020204" pitchFamily="34" charset="0"/>
              <a:cs typeface="Arial" panose="020B0604020202020204" pitchFamily="34" charset="0"/>
            </a:endParaRPr>
          </a:p>
          <a:p>
            <a:pPr marL="355600" indent="-342900">
              <a:lnSpc>
                <a:spcPts val="2055"/>
              </a:lnSpc>
              <a:spcBef>
                <a:spcPts val="100"/>
              </a:spcBef>
              <a:buFont typeface="Wingdings" panose="05000000000000000000" pitchFamily="2" charset="2"/>
              <a:buChar char="v"/>
              <a:tabLst>
                <a:tab pos="354965" algn="l"/>
                <a:tab pos="355600" algn="l"/>
              </a:tabLst>
            </a:pPr>
            <a:r>
              <a:rPr lang="en-US" spc="-5" dirty="0" smtClean="0">
                <a:solidFill>
                  <a:srgbClr val="FF0000"/>
                </a:solidFill>
                <a:latin typeface="Arial" panose="020B0604020202020204" pitchFamily="34" charset="0"/>
                <a:cs typeface="Arial" panose="020B0604020202020204" pitchFamily="34" charset="0"/>
              </a:rPr>
              <a:t>Elastic</a:t>
            </a:r>
            <a:r>
              <a:rPr lang="sr-Latn-RS" spc="-5" dirty="0" smtClean="0">
                <a:solidFill>
                  <a:srgbClr val="FF0000"/>
                </a:solidFill>
                <a:latin typeface="Arial" panose="020B0604020202020204" pitchFamily="34" charset="0"/>
                <a:cs typeface="Arial" panose="020B0604020202020204" pitchFamily="34" charset="0"/>
              </a:rPr>
              <a:t> a</a:t>
            </a:r>
            <a:r>
              <a:rPr lang="en-US" spc="-5" dirty="0" err="1" smtClean="0">
                <a:solidFill>
                  <a:srgbClr val="FF0000"/>
                </a:solidFill>
                <a:latin typeface="Arial" panose="020B0604020202020204" pitchFamily="34" charset="0"/>
                <a:cs typeface="Arial" panose="020B0604020202020204" pitchFamily="34" charset="0"/>
              </a:rPr>
              <a:t>rteries</a:t>
            </a:r>
            <a:r>
              <a:rPr lang="en-US" spc="-5" dirty="0" smtClean="0">
                <a:solidFill>
                  <a:srgbClr val="FF0000"/>
                </a:solidFill>
                <a:latin typeface="Arial" panose="020B0604020202020204" pitchFamily="34" charset="0"/>
                <a:cs typeface="Arial" panose="020B0604020202020204" pitchFamily="34" charset="0"/>
              </a:rPr>
              <a:t> </a:t>
            </a:r>
            <a:r>
              <a:rPr lang="en-US" spc="-5" dirty="0" smtClean="0">
                <a:latin typeface="Arial" panose="020B0604020202020204" pitchFamily="34" charset="0"/>
                <a:cs typeface="Arial" panose="020B0604020202020204" pitchFamily="34" charset="0"/>
              </a:rPr>
              <a:t>(</a:t>
            </a:r>
            <a:r>
              <a:rPr lang="en-US" spc="-5" dirty="0">
                <a:latin typeface="Arial" panose="020B0604020202020204" pitchFamily="34" charset="0"/>
                <a:cs typeface="Arial" panose="020B0604020202020204" pitchFamily="34" charset="0"/>
              </a:rPr>
              <a:t>large arteries</a:t>
            </a:r>
            <a:r>
              <a:rPr lang="en-US" spc="-5" dirty="0" smtClean="0">
                <a:latin typeface="Arial" panose="020B0604020202020204" pitchFamily="34" charset="0"/>
                <a:cs typeface="Arial" panose="020B0604020202020204" pitchFamily="34" charset="0"/>
              </a:rPr>
              <a:t>)</a:t>
            </a:r>
            <a:endParaRPr lang="sr-Latn-RS" spc="-5" dirty="0" smtClean="0">
              <a:latin typeface="Arial" panose="020B0604020202020204" pitchFamily="34" charset="0"/>
              <a:cs typeface="Arial" panose="020B0604020202020204" pitchFamily="34" charset="0"/>
            </a:endParaRPr>
          </a:p>
          <a:p>
            <a:pPr marL="355600" indent="-342900">
              <a:lnSpc>
                <a:spcPts val="2055"/>
              </a:lnSpc>
              <a:spcBef>
                <a:spcPts val="100"/>
              </a:spcBef>
              <a:buFont typeface="Wingdings" panose="05000000000000000000" pitchFamily="2" charset="2"/>
              <a:buChar char="v"/>
              <a:tabLst>
                <a:tab pos="354965" algn="l"/>
                <a:tab pos="355600" algn="l"/>
              </a:tabLst>
            </a:pPr>
            <a:endParaRPr lang="en-US" spc="-5" dirty="0">
              <a:latin typeface="Arial" panose="020B0604020202020204" pitchFamily="34" charset="0"/>
              <a:cs typeface="Arial" panose="020B0604020202020204" pitchFamily="34" charset="0"/>
            </a:endParaRPr>
          </a:p>
          <a:p>
            <a:pPr marL="355600" indent="-342900">
              <a:lnSpc>
                <a:spcPts val="2055"/>
              </a:lnSpc>
              <a:spcBef>
                <a:spcPts val="100"/>
              </a:spcBef>
              <a:buFont typeface="Wingdings" panose="05000000000000000000" pitchFamily="2" charset="2"/>
              <a:buChar char="v"/>
              <a:tabLst>
                <a:tab pos="354965" algn="l"/>
                <a:tab pos="355600" algn="l"/>
              </a:tabLst>
            </a:pPr>
            <a:r>
              <a:rPr lang="en-US" spc="-5" dirty="0" smtClean="0">
                <a:solidFill>
                  <a:srgbClr val="FF0000"/>
                </a:solidFill>
                <a:latin typeface="Arial" panose="020B0604020202020204" pitchFamily="34" charset="0"/>
                <a:cs typeface="Arial" panose="020B0604020202020204" pitchFamily="34" charset="0"/>
              </a:rPr>
              <a:t>Muscular</a:t>
            </a:r>
            <a:r>
              <a:rPr lang="sr-Latn-RS" spc="-5" dirty="0" smtClean="0">
                <a:solidFill>
                  <a:srgbClr val="FF0000"/>
                </a:solidFill>
                <a:latin typeface="Arial" panose="020B0604020202020204" pitchFamily="34" charset="0"/>
                <a:cs typeface="Arial" panose="020B0604020202020204" pitchFamily="34" charset="0"/>
              </a:rPr>
              <a:t> a</a:t>
            </a:r>
            <a:r>
              <a:rPr lang="en-US" spc="-5" dirty="0" err="1" smtClean="0">
                <a:solidFill>
                  <a:srgbClr val="FF0000"/>
                </a:solidFill>
                <a:latin typeface="Arial" panose="020B0604020202020204" pitchFamily="34" charset="0"/>
                <a:cs typeface="Arial" panose="020B0604020202020204" pitchFamily="34" charset="0"/>
              </a:rPr>
              <a:t>rteries</a:t>
            </a:r>
            <a:r>
              <a:rPr lang="sr-Latn-RS" spc="-5" dirty="0" smtClean="0">
                <a:solidFill>
                  <a:srgbClr val="FF0000"/>
                </a:solidFill>
                <a:latin typeface="Arial" panose="020B0604020202020204" pitchFamily="34" charset="0"/>
                <a:cs typeface="Arial" panose="020B0604020202020204" pitchFamily="34" charset="0"/>
              </a:rPr>
              <a:t> </a:t>
            </a:r>
            <a:r>
              <a:rPr lang="en-US" spc="-5" dirty="0" smtClean="0">
                <a:latin typeface="Arial" panose="020B0604020202020204" pitchFamily="34" charset="0"/>
                <a:cs typeface="Arial" panose="020B0604020202020204" pitchFamily="34" charset="0"/>
              </a:rPr>
              <a:t>(</a:t>
            </a:r>
            <a:r>
              <a:rPr lang="en-US" spc="-5" dirty="0">
                <a:latin typeface="Arial" panose="020B0604020202020204" pitchFamily="34" charset="0"/>
                <a:cs typeface="Arial" panose="020B0604020202020204" pitchFamily="34" charset="0"/>
              </a:rPr>
              <a:t>smaller in diameter, formed by the branching of elastic arteries</a:t>
            </a:r>
            <a:r>
              <a:rPr lang="en-US" spc="-5" dirty="0" smtClean="0">
                <a:latin typeface="Arial" panose="020B0604020202020204" pitchFamily="34" charset="0"/>
                <a:cs typeface="Arial" panose="020B0604020202020204" pitchFamily="34" charset="0"/>
              </a:rPr>
              <a:t>)</a:t>
            </a:r>
            <a:endParaRPr lang="sr-Latn-RS" spc="-5" dirty="0" smtClean="0">
              <a:latin typeface="Arial" panose="020B0604020202020204" pitchFamily="34" charset="0"/>
              <a:cs typeface="Arial" panose="020B0604020202020204" pitchFamily="34" charset="0"/>
            </a:endParaRPr>
          </a:p>
          <a:p>
            <a:pPr marL="355600" indent="-342900">
              <a:lnSpc>
                <a:spcPts val="2055"/>
              </a:lnSpc>
              <a:spcBef>
                <a:spcPts val="100"/>
              </a:spcBef>
              <a:buFont typeface="Wingdings" panose="05000000000000000000" pitchFamily="2" charset="2"/>
              <a:buChar char="v"/>
              <a:tabLst>
                <a:tab pos="354965" algn="l"/>
                <a:tab pos="355600" algn="l"/>
              </a:tabLst>
            </a:pPr>
            <a:endParaRPr lang="sr-Latn-RS" spc="-5" dirty="0" smtClean="0">
              <a:latin typeface="Arial" panose="020B0604020202020204" pitchFamily="34" charset="0"/>
              <a:cs typeface="Arial" panose="020B0604020202020204" pitchFamily="34" charset="0"/>
            </a:endParaRPr>
          </a:p>
          <a:p>
            <a:pPr marL="355600" indent="-342900">
              <a:lnSpc>
                <a:spcPts val="2055"/>
              </a:lnSpc>
              <a:spcBef>
                <a:spcPts val="100"/>
              </a:spcBef>
              <a:buFont typeface="Wingdings" panose="05000000000000000000" pitchFamily="2" charset="2"/>
              <a:buChar char="v"/>
              <a:tabLst>
                <a:tab pos="354965" algn="l"/>
                <a:tab pos="355600" algn="l"/>
              </a:tabLst>
            </a:pPr>
            <a:r>
              <a:rPr lang="sr-Latn-RS" spc="-5" dirty="0" smtClean="0">
                <a:solidFill>
                  <a:srgbClr val="FF0000"/>
                </a:solidFill>
                <a:latin typeface="Arial" panose="020B0604020202020204" pitchFamily="34" charset="0"/>
                <a:cs typeface="Arial" panose="020B0604020202020204" pitchFamily="34" charset="0"/>
              </a:rPr>
              <a:t>Arterioles </a:t>
            </a:r>
            <a:r>
              <a:rPr lang="sr-Latn-RS" spc="-5" dirty="0" smtClean="0">
                <a:latin typeface="Arial" panose="020B0604020202020204" pitchFamily="34" charset="0"/>
                <a:cs typeface="Arial" panose="020B0604020202020204" pitchFamily="34" charset="0"/>
              </a:rPr>
              <a:t>(smallest arteries including the metaarterioles)</a:t>
            </a:r>
            <a:endParaRPr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04800" y="381000"/>
            <a:ext cx="3581400" cy="2228815"/>
          </a:xfrm>
          <a:prstGeom prst="rect">
            <a:avLst/>
          </a:prstGeom>
        </p:spPr>
        <p:txBody>
          <a:bodyPr vert="horz" wrap="square" lIns="0" tIns="12700" rIns="0" bIns="0" rtlCol="0">
            <a:spAutoFit/>
          </a:bodyPr>
          <a:lstStyle/>
          <a:p>
            <a:r>
              <a:rPr lang="sr-Latn-RS" dirty="0">
                <a:solidFill>
                  <a:srgbClr val="7030A0"/>
                </a:solidFill>
                <a:latin typeface="Arial" panose="020B0604020202020204" pitchFamily="34" charset="0"/>
                <a:cs typeface="Arial" panose="020B0604020202020204" pitchFamily="34" charset="0"/>
              </a:rPr>
              <a:t>E</a:t>
            </a:r>
            <a:r>
              <a:rPr lang="en-US" dirty="0" err="1" smtClean="0">
                <a:solidFill>
                  <a:srgbClr val="7030A0"/>
                </a:solidFill>
                <a:latin typeface="Arial" panose="020B0604020202020204" pitchFamily="34" charset="0"/>
                <a:cs typeface="Arial" panose="020B0604020202020204" pitchFamily="34" charset="0"/>
              </a:rPr>
              <a:t>lastic</a:t>
            </a:r>
            <a:r>
              <a:rPr lang="en-US" dirty="0" smtClean="0">
                <a:solidFill>
                  <a:srgbClr val="7030A0"/>
                </a:solidFill>
                <a:latin typeface="Arial" panose="020B0604020202020204" pitchFamily="34" charset="0"/>
                <a:cs typeface="Arial" panose="020B0604020202020204" pitchFamily="34" charset="0"/>
              </a:rPr>
              <a:t> </a:t>
            </a:r>
            <a:r>
              <a:rPr lang="en-US" dirty="0">
                <a:solidFill>
                  <a:srgbClr val="7030A0"/>
                </a:solidFill>
                <a:latin typeface="Arial" panose="020B0604020202020204" pitchFamily="34" charset="0"/>
                <a:cs typeface="Arial" panose="020B0604020202020204" pitchFamily="34" charset="0"/>
              </a:rPr>
              <a:t>arteries </a:t>
            </a:r>
            <a:r>
              <a:rPr lang="en-US" dirty="0" smtClean="0">
                <a:latin typeface="Arial" panose="020B0604020202020204" pitchFamily="34" charset="0"/>
                <a:cs typeface="Arial" panose="020B0604020202020204" pitchFamily="34" charset="0"/>
              </a:rPr>
              <a:t>serve</a:t>
            </a:r>
            <a:r>
              <a:rPr lang="sr-Latn-R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primarily </a:t>
            </a:r>
            <a:r>
              <a:rPr lang="en-US" dirty="0">
                <a:latin typeface="Arial" panose="020B0604020202020204" pitchFamily="34" charset="0"/>
                <a:cs typeface="Arial" panose="020B0604020202020204" pitchFamily="34" charset="0"/>
              </a:rPr>
              <a:t>as conduction </a:t>
            </a:r>
            <a:r>
              <a:rPr lang="en-US" dirty="0" smtClean="0">
                <a:latin typeface="Arial" panose="020B0604020202020204" pitchFamily="34" charset="0"/>
                <a:cs typeface="Arial" panose="020B0604020202020204" pitchFamily="34" charset="0"/>
              </a:rPr>
              <a:t>tubes</a:t>
            </a:r>
            <a:r>
              <a:rPr lang="sr-Latn-RS" dirty="0" smtClean="0">
                <a:latin typeface="Arial" panose="020B0604020202020204" pitchFamily="34" charset="0"/>
                <a:cs typeface="Arial" panose="020B0604020202020204" pitchFamily="34" charset="0"/>
              </a:rPr>
              <a:t>. </a:t>
            </a:r>
            <a:r>
              <a:rPr lang="sr-Latn-RS" dirty="0" smtClean="0">
                <a:solidFill>
                  <a:srgbClr val="FF0000"/>
                </a:solidFill>
                <a:latin typeface="Arial" panose="020B0604020202020204" pitchFamily="34" charset="0"/>
                <a:cs typeface="Arial" panose="020B0604020202020204" pitchFamily="34" charset="0"/>
              </a:rPr>
              <a:t>I</a:t>
            </a:r>
            <a:r>
              <a:rPr lang="en-US" dirty="0" err="1" smtClean="0">
                <a:solidFill>
                  <a:srgbClr val="FF0000"/>
                </a:solidFill>
                <a:latin typeface="Arial" panose="020B0604020202020204" pitchFamily="34" charset="0"/>
                <a:cs typeface="Arial" panose="020B0604020202020204" pitchFamily="34" charset="0"/>
              </a:rPr>
              <a:t>ntima</a:t>
            </a:r>
            <a:r>
              <a:rPr lang="en-US" dirty="0" smtClean="0">
                <a:solidFill>
                  <a:srgbClr val="FF0000"/>
                </a:solidFill>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of </a:t>
            </a:r>
            <a:r>
              <a:rPr lang="en-US" dirty="0">
                <a:latin typeface="Arial" panose="020B0604020202020204" pitchFamily="34" charset="0"/>
                <a:cs typeface="Arial" panose="020B0604020202020204" pitchFamily="34" charset="0"/>
              </a:rPr>
              <a:t>elastic arteries is relatively thick</a:t>
            </a:r>
            <a:r>
              <a:rPr sz="1800" spc="5" dirty="0" smtClean="0">
                <a:latin typeface="Arial" panose="020B0604020202020204" pitchFamily="34" charset="0"/>
                <a:cs typeface="Arial" panose="020B0604020202020204" pitchFamily="34" charset="0"/>
              </a:rPr>
              <a:t>.</a:t>
            </a:r>
            <a:r>
              <a:rPr lang="sr-Latn-RS" sz="1800" spc="5" dirty="0" smtClean="0">
                <a:latin typeface="Arial" panose="020B0604020202020204" pitchFamily="34" charset="0"/>
                <a:cs typeface="Arial" panose="020B0604020202020204" pitchFamily="34" charset="0"/>
              </a:rPr>
              <a:t> </a:t>
            </a:r>
            <a:r>
              <a:rPr lang="sr-Latn-RS" sz="1800" spc="5" dirty="0" smtClean="0">
                <a:solidFill>
                  <a:srgbClr val="FF0000"/>
                </a:solidFill>
                <a:latin typeface="Arial" panose="020B0604020202020204" pitchFamily="34" charset="0"/>
                <a:cs typeface="Arial" panose="020B0604020202020204" pitchFamily="34" charset="0"/>
              </a:rPr>
              <a:t>M</a:t>
            </a:r>
            <a:r>
              <a:rPr lang="sr-Latn-RS" dirty="0" smtClean="0">
                <a:solidFill>
                  <a:srgbClr val="FF0000"/>
                </a:solidFill>
                <a:latin typeface="Arial" panose="020B0604020202020204" pitchFamily="34" charset="0"/>
                <a:cs typeface="Arial" panose="020B0604020202020204" pitchFamily="34" charset="0"/>
              </a:rPr>
              <a:t>ed</a:t>
            </a:r>
            <a:r>
              <a:rPr lang="en-US" dirty="0" err="1" smtClean="0">
                <a:solidFill>
                  <a:srgbClr val="FF0000"/>
                </a:solidFill>
                <a:latin typeface="Arial" panose="020B0604020202020204" pitchFamily="34" charset="0"/>
                <a:cs typeface="Arial" panose="020B0604020202020204" pitchFamily="34" charset="0"/>
              </a:rPr>
              <a:t>ia</a:t>
            </a:r>
            <a:r>
              <a:rPr lang="en-US" dirty="0" smtClean="0">
                <a:solidFill>
                  <a:srgbClr val="FF0000"/>
                </a:solidFill>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is the thickest </a:t>
            </a:r>
            <a:r>
              <a:rPr lang="en-US" dirty="0">
                <a:latin typeface="Arial" panose="020B0604020202020204" pitchFamily="34" charset="0"/>
                <a:cs typeface="Arial" panose="020B0604020202020204" pitchFamily="34" charset="0"/>
              </a:rPr>
              <a:t>of the three </a:t>
            </a:r>
            <a:r>
              <a:rPr lang="sr-Latn-RS" dirty="0" smtClean="0">
                <a:latin typeface="Arial" panose="020B0604020202020204" pitchFamily="34" charset="0"/>
                <a:cs typeface="Arial" panose="020B0604020202020204" pitchFamily="34" charset="0"/>
              </a:rPr>
              <a:t>layers and contains </a:t>
            </a:r>
            <a:r>
              <a:rPr lang="en-US" b="1" dirty="0" smtClean="0">
                <a:latin typeface="Arial" panose="020B0604020202020204" pitchFamily="34" charset="0"/>
                <a:cs typeface="Arial" panose="020B0604020202020204" pitchFamily="34" charset="0"/>
              </a:rPr>
              <a:t> </a:t>
            </a:r>
            <a:r>
              <a:rPr lang="sr-Latn-RS" dirty="0">
                <a:latin typeface="Arial" panose="020B0604020202020204" pitchFamily="34" charset="0"/>
                <a:cs typeface="Arial" panose="020B0604020202020204" pitchFamily="34" charset="0"/>
              </a:rPr>
              <a:t>e</a:t>
            </a:r>
            <a:r>
              <a:rPr lang="en-US" dirty="0" err="1" smtClean="0">
                <a:latin typeface="Arial" panose="020B0604020202020204" pitchFamily="34" charset="0"/>
                <a:cs typeface="Arial" panose="020B0604020202020204" pitchFamily="34" charset="0"/>
              </a:rPr>
              <a:t>lastin</a:t>
            </a:r>
            <a:r>
              <a:rPr lang="en-US" b="1"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in the form of </a:t>
            </a:r>
            <a:r>
              <a:rPr lang="en-US" spc="-10" dirty="0" smtClean="0">
                <a:latin typeface="Arial" panose="020B0604020202020204" pitchFamily="34" charset="0"/>
                <a:cs typeface="Arial" panose="020B0604020202020204" pitchFamily="34" charset="0"/>
              </a:rPr>
              <a:t>40-70</a:t>
            </a:r>
            <a:r>
              <a:rPr lang="sr-Latn-RS" spc="-10"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fenestrated lamellae</a:t>
            </a:r>
            <a:r>
              <a:rPr sz="1800" spc="10" dirty="0" smtClean="0">
                <a:latin typeface="Arial" panose="020B0604020202020204" pitchFamily="34" charset="0"/>
                <a:cs typeface="Arial" panose="020B0604020202020204" pitchFamily="34" charset="0"/>
              </a:rPr>
              <a:t>.</a:t>
            </a:r>
            <a:endParaRPr lang="sr-Latn-RS" sz="1800" spc="10" dirty="0" smtClean="0">
              <a:latin typeface="Arial" panose="020B0604020202020204" pitchFamily="34" charset="0"/>
              <a:cs typeface="Arial" panose="020B0604020202020204" pitchFamily="34" charset="0"/>
            </a:endParaRPr>
          </a:p>
          <a:p>
            <a:r>
              <a:rPr lang="sr-Latn-RS" dirty="0" smtClean="0">
                <a:solidFill>
                  <a:srgbClr val="FF0000"/>
                </a:solidFill>
                <a:latin typeface="Arial" panose="020B0604020202020204" pitchFamily="34" charset="0"/>
                <a:cs typeface="Arial" panose="020B0604020202020204" pitchFamily="34" charset="0"/>
              </a:rPr>
              <a:t>A</a:t>
            </a:r>
            <a:r>
              <a:rPr lang="en-US" dirty="0" err="1" smtClean="0">
                <a:solidFill>
                  <a:srgbClr val="FF0000"/>
                </a:solidFill>
                <a:latin typeface="Arial" panose="020B0604020202020204" pitchFamily="34" charset="0"/>
                <a:cs typeface="Arial" panose="020B0604020202020204" pitchFamily="34" charset="0"/>
              </a:rPr>
              <a:t>dventitia</a:t>
            </a:r>
            <a:r>
              <a:rPr lang="en-US" dirty="0" smtClean="0">
                <a:solidFill>
                  <a:srgbClr val="FF0000"/>
                </a:solidFill>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is </a:t>
            </a:r>
            <a:r>
              <a:rPr lang="en-US" dirty="0">
                <a:latin typeface="Arial" panose="020B0604020202020204" pitchFamily="34" charset="0"/>
                <a:cs typeface="Arial" panose="020B0604020202020204" pitchFamily="34" charset="0"/>
              </a:rPr>
              <a:t>a relatively thin</a:t>
            </a:r>
          </a:p>
          <a:p>
            <a:r>
              <a:rPr lang="en-US" dirty="0">
                <a:latin typeface="Arial" panose="020B0604020202020204" pitchFamily="34" charset="0"/>
                <a:cs typeface="Arial" panose="020B0604020202020204" pitchFamily="34" charset="0"/>
              </a:rPr>
              <a:t>connective tissue layer.</a:t>
            </a:r>
            <a:endParaRPr sz="1800" dirty="0">
              <a:latin typeface="Arial" panose="020B0604020202020204" pitchFamily="34" charset="0"/>
              <a:cs typeface="Arial" panose="020B0604020202020204" pitchFamily="34" charset="0"/>
            </a:endParaRPr>
          </a:p>
        </p:txBody>
      </p:sp>
      <p:pic>
        <p:nvPicPr>
          <p:cNvPr id="6" name="object 6"/>
          <p:cNvPicPr/>
          <p:nvPr/>
        </p:nvPicPr>
        <p:blipFill>
          <a:blip r:embed="rId2" cstate="print"/>
          <a:stretch>
            <a:fillRect/>
          </a:stretch>
        </p:blipFill>
        <p:spPr>
          <a:xfrm>
            <a:off x="4267200" y="1752600"/>
            <a:ext cx="4800600" cy="3276600"/>
          </a:xfrm>
          <a:prstGeom prst="rect">
            <a:avLst/>
          </a:prstGeom>
        </p:spPr>
      </p:pic>
      <p:sp>
        <p:nvSpPr>
          <p:cNvPr id="7" name="object 7"/>
          <p:cNvSpPr txBox="1"/>
          <p:nvPr/>
        </p:nvSpPr>
        <p:spPr>
          <a:xfrm>
            <a:off x="381000" y="3817699"/>
            <a:ext cx="3505200" cy="2259593"/>
          </a:xfrm>
          <a:prstGeom prst="rect">
            <a:avLst/>
          </a:prstGeom>
        </p:spPr>
        <p:txBody>
          <a:bodyPr vert="horz" wrap="square" lIns="0" tIns="12700" rIns="0" bIns="0" rtlCol="0">
            <a:spAutoFit/>
          </a:bodyPr>
          <a:lstStyle/>
          <a:p>
            <a:r>
              <a:rPr lang="sr-Latn-RS" sz="2800" spc="-150" baseline="3968" dirty="0" smtClean="0">
                <a:solidFill>
                  <a:srgbClr val="7030A0"/>
                </a:solidFill>
                <a:latin typeface="Arial" panose="020B0604020202020204" pitchFamily="34" charset="0"/>
                <a:cs typeface="Arial" panose="020B0604020202020204" pitchFamily="34" charset="0"/>
              </a:rPr>
              <a:t>Muscular arteries </a:t>
            </a:r>
            <a:r>
              <a:rPr lang="sr-Latn-RS" sz="2800" spc="-150" baseline="3968" dirty="0" smtClean="0">
                <a:latin typeface="Arial" panose="020B0604020202020204" pitchFamily="34" charset="0"/>
                <a:cs typeface="Arial" panose="020B0604020202020204" pitchFamily="34" charset="0"/>
              </a:rPr>
              <a:t>serves to distribute blood to the organs. </a:t>
            </a:r>
            <a:r>
              <a:rPr lang="sr-Latn-RS" sz="2800" spc="-150" baseline="3968" dirty="0" smtClean="0">
                <a:solidFill>
                  <a:srgbClr val="FF0000"/>
                </a:solidFill>
                <a:latin typeface="Arial" panose="020B0604020202020204" pitchFamily="34" charset="0"/>
                <a:cs typeface="Arial" panose="020B0604020202020204" pitchFamily="34" charset="0"/>
              </a:rPr>
              <a:t>Intima</a:t>
            </a:r>
            <a:r>
              <a:rPr lang="sr-Latn-RS" sz="2800" spc="-150" baseline="3968" dirty="0" smtClean="0">
                <a:latin typeface="Arial" panose="020B0604020202020204" pitchFamily="34" charset="0"/>
                <a:cs typeface="Arial" panose="020B0604020202020204" pitchFamily="34" charset="0"/>
              </a:rPr>
              <a:t> is thinner but with </a:t>
            </a:r>
            <a:r>
              <a:rPr lang="pt-BR" dirty="0">
                <a:latin typeface="Arial" panose="020B0604020202020204" pitchFamily="34" charset="0"/>
                <a:cs typeface="Arial" panose="020B0604020202020204" pitchFamily="34" charset="0"/>
              </a:rPr>
              <a:t>prominent </a:t>
            </a:r>
            <a:r>
              <a:rPr lang="pt-BR" dirty="0">
                <a:solidFill>
                  <a:srgbClr val="7030A0"/>
                </a:solidFill>
                <a:latin typeface="Arial" panose="020B0604020202020204" pitchFamily="34" charset="0"/>
                <a:cs typeface="Arial" panose="020B0604020202020204" pitchFamily="34" charset="0"/>
              </a:rPr>
              <a:t>internal elastic </a:t>
            </a:r>
            <a:r>
              <a:rPr lang="pt-BR" dirty="0" smtClean="0">
                <a:solidFill>
                  <a:srgbClr val="7030A0"/>
                </a:solidFill>
                <a:latin typeface="Arial" panose="020B0604020202020204" pitchFamily="34" charset="0"/>
                <a:cs typeface="Arial" panose="020B0604020202020204" pitchFamily="34" charset="0"/>
              </a:rPr>
              <a:t>membrane.</a:t>
            </a:r>
            <a:r>
              <a:rPr lang="sr-Latn-RS" dirty="0" smtClean="0">
                <a:solidFill>
                  <a:srgbClr val="7030A0"/>
                </a:solidFill>
                <a:latin typeface="Arial" panose="020B0604020202020204" pitchFamily="34" charset="0"/>
                <a:cs typeface="Arial" panose="020B0604020202020204" pitchFamily="34" charset="0"/>
              </a:rPr>
              <a:t> </a:t>
            </a:r>
            <a:r>
              <a:rPr lang="sr-Latn-RS" dirty="0" smtClean="0">
                <a:solidFill>
                  <a:srgbClr val="FF0000"/>
                </a:solidFill>
                <a:latin typeface="Arial" panose="020B0604020202020204" pitchFamily="34" charset="0"/>
                <a:cs typeface="Arial" panose="020B0604020202020204" pitchFamily="34" charset="0"/>
              </a:rPr>
              <a:t>M</a:t>
            </a:r>
            <a:r>
              <a:rPr lang="en-US" dirty="0" err="1" smtClean="0">
                <a:solidFill>
                  <a:srgbClr val="FF0000"/>
                </a:solidFill>
                <a:latin typeface="Arial" panose="020B0604020202020204" pitchFamily="34" charset="0"/>
                <a:cs typeface="Arial" panose="020B0604020202020204" pitchFamily="34" charset="0"/>
              </a:rPr>
              <a:t>edia</a:t>
            </a:r>
            <a:r>
              <a:rPr lang="en-US" dirty="0" smtClean="0">
                <a:solidFill>
                  <a:srgbClr val="FF0000"/>
                </a:solidFill>
                <a:latin typeface="Arial" panose="020B0604020202020204" pitchFamily="34" charset="0"/>
                <a:cs typeface="Arial" panose="020B0604020202020204" pitchFamily="34" charset="0"/>
              </a:rPr>
              <a:t> </a:t>
            </a:r>
            <a:r>
              <a:rPr lang="sr-Latn-RS" dirty="0" smtClean="0">
                <a:latin typeface="Arial" panose="020B0604020202020204" pitchFamily="34" charset="0"/>
                <a:cs typeface="Arial" panose="020B0604020202020204" pitchFamily="34" charset="0"/>
              </a:rPr>
              <a:t>mainly </a:t>
            </a:r>
            <a:r>
              <a:rPr lang="en-US" dirty="0" smtClean="0">
                <a:latin typeface="Arial" panose="020B0604020202020204" pitchFamily="34" charset="0"/>
                <a:cs typeface="Arial" panose="020B0604020202020204" pitchFamily="34" charset="0"/>
              </a:rPr>
              <a:t>consists of</a:t>
            </a:r>
            <a:r>
              <a:rPr lang="sr-Latn-RS" dirty="0" smtClean="0">
                <a:latin typeface="Arial" panose="020B0604020202020204" pitchFamily="34" charset="0"/>
                <a:cs typeface="Arial" panose="020B0604020202020204" pitchFamily="34" charset="0"/>
              </a:rPr>
              <a:t> spirally arranged</a:t>
            </a:r>
            <a:r>
              <a:rPr lang="en-US" dirty="0" smtClean="0">
                <a:latin typeface="Arial" panose="020B0604020202020204" pitchFamily="34" charset="0"/>
                <a:cs typeface="Arial" panose="020B0604020202020204" pitchFamily="34" charset="0"/>
              </a:rPr>
              <a:t> smooth </a:t>
            </a:r>
            <a:r>
              <a:rPr lang="en-US" dirty="0">
                <a:latin typeface="Arial" panose="020B0604020202020204" pitchFamily="34" charset="0"/>
                <a:cs typeface="Arial" panose="020B0604020202020204" pitchFamily="34" charset="0"/>
              </a:rPr>
              <a:t>muscle </a:t>
            </a:r>
            <a:r>
              <a:rPr lang="en-US" dirty="0" smtClean="0">
                <a:latin typeface="Arial" panose="020B0604020202020204" pitchFamily="34" charset="0"/>
                <a:cs typeface="Arial" panose="020B0604020202020204" pitchFamily="34" charset="0"/>
              </a:rPr>
              <a:t>cells</a:t>
            </a:r>
            <a:r>
              <a:rPr lang="sr-Latn-RS" dirty="0">
                <a:latin typeface="Arial" panose="020B0604020202020204" pitchFamily="34" charset="0"/>
                <a:cs typeface="Arial" panose="020B0604020202020204" pitchFamily="34" charset="0"/>
              </a:rPr>
              <a:t> </a:t>
            </a:r>
            <a:r>
              <a:rPr lang="sr-Latn-RS" dirty="0" smtClean="0">
                <a:latin typeface="Arial" panose="020B0604020202020204" pitchFamily="34" charset="0"/>
                <a:cs typeface="Arial" panose="020B0604020202020204" pitchFamily="34" charset="0"/>
              </a:rPr>
              <a:t>with marked external elastic membrane. </a:t>
            </a:r>
            <a:r>
              <a:rPr lang="sr-Latn-RS" dirty="0" smtClean="0">
                <a:solidFill>
                  <a:srgbClr val="FF0000"/>
                </a:solidFill>
                <a:latin typeface="Arial" panose="020B0604020202020204" pitchFamily="34" charset="0"/>
                <a:cs typeface="Arial" panose="020B0604020202020204" pitchFamily="34" charset="0"/>
              </a:rPr>
              <a:t>Adventitia</a:t>
            </a:r>
            <a:r>
              <a:rPr lang="sr-Latn-RS" dirty="0" smtClean="0">
                <a:latin typeface="Arial" panose="020B0604020202020204" pitchFamily="34" charset="0"/>
                <a:cs typeface="Arial" panose="020B0604020202020204" pitchFamily="34" charset="0"/>
              </a:rPr>
              <a:t> is composed from coonective tissue.</a:t>
            </a:r>
            <a:endParaRPr sz="2800" dirty="0">
              <a:solidFill>
                <a:srgbClr val="7030A0"/>
              </a:solidFill>
              <a:latin typeface="Arial" panose="020B0604020202020204" pitchFamily="34" charset="0"/>
              <a:cs typeface="Arial" panose="020B0604020202020204" pitchFamily="34" charset="0"/>
            </a:endParaRPr>
          </a:p>
        </p:txBody>
      </p:sp>
      <p:sp>
        <p:nvSpPr>
          <p:cNvPr id="13" name="Rectangle 12"/>
          <p:cNvSpPr/>
          <p:nvPr/>
        </p:nvSpPr>
        <p:spPr>
          <a:xfrm>
            <a:off x="7239000" y="5101383"/>
            <a:ext cx="1582484" cy="369332"/>
          </a:xfrm>
          <a:prstGeom prst="rect">
            <a:avLst/>
          </a:prstGeom>
        </p:spPr>
        <p:txBody>
          <a:bodyPr wrap="none">
            <a:spAutoFit/>
          </a:bodyPr>
          <a:lstStyle/>
          <a:p>
            <a:r>
              <a:rPr lang="sr-Latn-RS" dirty="0">
                <a:solidFill>
                  <a:srgbClr val="7030A0"/>
                </a:solidFill>
                <a:latin typeface="Arial" panose="020B0604020202020204" pitchFamily="34" charset="0"/>
                <a:cs typeface="Arial" panose="020B0604020202020204" pitchFamily="34" charset="0"/>
              </a:rPr>
              <a:t>E</a:t>
            </a:r>
            <a:r>
              <a:rPr lang="en-US" dirty="0" err="1">
                <a:solidFill>
                  <a:srgbClr val="7030A0"/>
                </a:solidFill>
                <a:latin typeface="Arial" panose="020B0604020202020204" pitchFamily="34" charset="0"/>
                <a:cs typeface="Arial" panose="020B0604020202020204" pitchFamily="34" charset="0"/>
              </a:rPr>
              <a:t>lastic</a:t>
            </a:r>
            <a:r>
              <a:rPr lang="en-US" dirty="0">
                <a:solidFill>
                  <a:srgbClr val="7030A0"/>
                </a:solidFill>
                <a:latin typeface="Arial" panose="020B0604020202020204" pitchFamily="34" charset="0"/>
                <a:cs typeface="Arial" panose="020B0604020202020204" pitchFamily="34" charset="0"/>
              </a:rPr>
              <a:t> </a:t>
            </a:r>
            <a:r>
              <a:rPr lang="en-US" dirty="0" err="1" smtClean="0">
                <a:solidFill>
                  <a:srgbClr val="7030A0"/>
                </a:solidFill>
                <a:latin typeface="Arial" panose="020B0604020202020204" pitchFamily="34" charset="0"/>
                <a:cs typeface="Arial" panose="020B0604020202020204" pitchFamily="34" charset="0"/>
              </a:rPr>
              <a:t>arter</a:t>
            </a:r>
            <a:r>
              <a:rPr lang="sr-Latn-RS" dirty="0" smtClean="0">
                <a:solidFill>
                  <a:srgbClr val="7030A0"/>
                </a:solidFill>
                <a:latin typeface="Arial" panose="020B0604020202020204" pitchFamily="34" charset="0"/>
                <a:cs typeface="Arial" panose="020B0604020202020204" pitchFamily="34" charset="0"/>
              </a:rPr>
              <a:t>y</a:t>
            </a:r>
            <a:r>
              <a:rPr lang="en-US" dirty="0" smtClean="0">
                <a:solidFill>
                  <a:srgbClr val="7030A0"/>
                </a:solidFill>
                <a:latin typeface="Arial" panose="020B0604020202020204" pitchFamily="34" charset="0"/>
                <a:cs typeface="Arial" panose="020B0604020202020204" pitchFamily="34" charset="0"/>
              </a:rPr>
              <a:t> </a:t>
            </a:r>
            <a:endParaRPr lang="en-US" dirty="0"/>
          </a:p>
        </p:txBody>
      </p:sp>
      <p:sp>
        <p:nvSpPr>
          <p:cNvPr id="14" name="Rectangle 13"/>
          <p:cNvSpPr/>
          <p:nvPr/>
        </p:nvSpPr>
        <p:spPr>
          <a:xfrm>
            <a:off x="4843410" y="5024439"/>
            <a:ext cx="1694695" cy="523220"/>
          </a:xfrm>
          <a:prstGeom prst="rect">
            <a:avLst/>
          </a:prstGeom>
        </p:spPr>
        <p:txBody>
          <a:bodyPr wrap="none">
            <a:spAutoFit/>
          </a:bodyPr>
          <a:lstStyle/>
          <a:p>
            <a:r>
              <a:rPr lang="sr-Latn-RS" sz="2800" spc="-150" baseline="3968" dirty="0">
                <a:solidFill>
                  <a:srgbClr val="7030A0"/>
                </a:solidFill>
                <a:latin typeface="Arial" panose="020B0604020202020204" pitchFamily="34" charset="0"/>
                <a:cs typeface="Arial" panose="020B0604020202020204" pitchFamily="34" charset="0"/>
              </a:rPr>
              <a:t>Muscular </a:t>
            </a:r>
            <a:r>
              <a:rPr lang="sr-Latn-RS" sz="2800" spc="-150" baseline="3968" dirty="0" smtClean="0">
                <a:solidFill>
                  <a:srgbClr val="7030A0"/>
                </a:solidFill>
                <a:latin typeface="Arial" panose="020B0604020202020204" pitchFamily="34" charset="0"/>
                <a:cs typeface="Arial" panose="020B0604020202020204" pitchFamily="34" charset="0"/>
              </a:rPr>
              <a:t>artery </a:t>
            </a:r>
            <a:endParaRPr lang="en-US" sz="2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278423" y="1274775"/>
            <a:ext cx="2714561" cy="3205664"/>
          </a:xfrm>
          <a:prstGeom prst="rect">
            <a:avLst/>
          </a:prstGeom>
        </p:spPr>
      </p:pic>
      <p:sp>
        <p:nvSpPr>
          <p:cNvPr id="4" name="object 4"/>
          <p:cNvSpPr txBox="1"/>
          <p:nvPr/>
        </p:nvSpPr>
        <p:spPr>
          <a:xfrm>
            <a:off x="278423" y="1274775"/>
            <a:ext cx="8549005" cy="2669962"/>
          </a:xfrm>
          <a:prstGeom prst="rect">
            <a:avLst/>
          </a:prstGeom>
        </p:spPr>
        <p:txBody>
          <a:bodyPr vert="horz" wrap="square" lIns="0" tIns="12700" rIns="0" bIns="0" rtlCol="0">
            <a:spAutoFit/>
          </a:bodyPr>
          <a:lstStyle/>
          <a:p>
            <a:pPr marL="3780154" marR="1311275" indent="-285750">
              <a:spcBef>
                <a:spcPts val="1260"/>
              </a:spcBef>
              <a:buFont typeface="Wingdings" panose="05000000000000000000" pitchFamily="2" charset="2"/>
              <a:buChar char="v"/>
              <a:tabLst>
                <a:tab pos="3668395" algn="l"/>
              </a:tabLst>
            </a:pPr>
            <a:r>
              <a:rPr lang="en-US" dirty="0" smtClean="0">
                <a:solidFill>
                  <a:srgbClr val="7030A0"/>
                </a:solidFill>
                <a:latin typeface="Arial" panose="020B0604020202020204" pitchFamily="34" charset="0"/>
                <a:cs typeface="Arial" panose="020B0604020202020204" pitchFamily="34" charset="0"/>
              </a:rPr>
              <a:t>Arterioles</a:t>
            </a:r>
            <a:r>
              <a:rPr lang="en-US" b="1"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serve as flow regulators for the capillary </a:t>
            </a:r>
            <a:r>
              <a:rPr lang="en-US" dirty="0" smtClean="0">
                <a:latin typeface="Arial" panose="020B0604020202020204" pitchFamily="34" charset="0"/>
                <a:cs typeface="Arial" panose="020B0604020202020204" pitchFamily="34" charset="0"/>
              </a:rPr>
              <a:t>beds</a:t>
            </a:r>
            <a:r>
              <a:rPr lang="sr-Latn-RS" dirty="0" smtClean="0">
                <a:latin typeface="Arial" panose="020B0604020202020204" pitchFamily="34" charset="0"/>
                <a:cs typeface="Arial" panose="020B0604020202020204" pitchFamily="34" charset="0"/>
              </a:rPr>
              <a:t>.</a:t>
            </a:r>
          </a:p>
          <a:p>
            <a:pPr marL="3837304" marR="1311275" indent="-342900">
              <a:spcBef>
                <a:spcPts val="1260"/>
              </a:spcBef>
              <a:buFont typeface="Wingdings" panose="05000000000000000000" pitchFamily="2" charset="2"/>
              <a:buChar char="v"/>
              <a:tabLst>
                <a:tab pos="3668395" algn="l"/>
              </a:tabLst>
            </a:pPr>
            <a:r>
              <a:rPr sz="2400" spc="-15" baseline="1543" dirty="0" smtClean="0">
                <a:solidFill>
                  <a:srgbClr val="7030A0"/>
                </a:solidFill>
                <a:latin typeface="Arial" panose="020B0604020202020204" pitchFamily="34" charset="0"/>
                <a:cs typeface="Arial" panose="020B0604020202020204" pitchFamily="34" charset="0"/>
              </a:rPr>
              <a:t>10</a:t>
            </a:r>
            <a:r>
              <a:rPr sz="2400" baseline="1543" dirty="0" smtClean="0">
                <a:solidFill>
                  <a:srgbClr val="7030A0"/>
                </a:solidFill>
                <a:latin typeface="Arial" panose="020B0604020202020204" pitchFamily="34" charset="0"/>
                <a:cs typeface="Arial" panose="020B0604020202020204" pitchFamily="34" charset="0"/>
              </a:rPr>
              <a:t>-</a:t>
            </a:r>
            <a:r>
              <a:rPr sz="2400" spc="-15" baseline="1543" dirty="0" smtClean="0">
                <a:solidFill>
                  <a:srgbClr val="7030A0"/>
                </a:solidFill>
                <a:latin typeface="Arial" panose="020B0604020202020204" pitchFamily="34" charset="0"/>
                <a:cs typeface="Arial" panose="020B0604020202020204" pitchFamily="34" charset="0"/>
              </a:rPr>
              <a:t>10</a:t>
            </a:r>
            <a:r>
              <a:rPr sz="2400" spc="-7" baseline="1543" dirty="0" smtClean="0">
                <a:solidFill>
                  <a:srgbClr val="7030A0"/>
                </a:solidFill>
                <a:latin typeface="Arial" panose="020B0604020202020204" pitchFamily="34" charset="0"/>
                <a:cs typeface="Arial" panose="020B0604020202020204" pitchFamily="34" charset="0"/>
              </a:rPr>
              <a:t>0</a:t>
            </a:r>
            <a:r>
              <a:rPr sz="2400" spc="44" baseline="1543" dirty="0" smtClean="0">
                <a:solidFill>
                  <a:srgbClr val="7030A0"/>
                </a:solidFill>
                <a:latin typeface="Arial" panose="020B0604020202020204" pitchFamily="34" charset="0"/>
                <a:cs typeface="Arial" panose="020B0604020202020204" pitchFamily="34" charset="0"/>
              </a:rPr>
              <a:t> </a:t>
            </a:r>
            <a:r>
              <a:rPr sz="2400" spc="37" baseline="1543" dirty="0" smtClean="0">
                <a:solidFill>
                  <a:srgbClr val="7030A0"/>
                </a:solidFill>
                <a:latin typeface="Arial" panose="020B0604020202020204" pitchFamily="34" charset="0"/>
                <a:cs typeface="Arial" panose="020B0604020202020204" pitchFamily="34" charset="0"/>
              </a:rPr>
              <a:t>µ</a:t>
            </a:r>
            <a:r>
              <a:rPr sz="2400" baseline="1543" dirty="0" smtClean="0">
                <a:solidFill>
                  <a:srgbClr val="7030A0"/>
                </a:solidFill>
                <a:latin typeface="Arial" panose="020B0604020202020204" pitchFamily="34" charset="0"/>
                <a:cs typeface="Arial" panose="020B0604020202020204" pitchFamily="34" charset="0"/>
              </a:rPr>
              <a:t>m</a:t>
            </a:r>
            <a:r>
              <a:rPr lang="sr-Latn-RS" sz="2400" baseline="1543" dirty="0" smtClean="0">
                <a:solidFill>
                  <a:srgbClr val="7030A0"/>
                </a:solidFill>
                <a:latin typeface="Arial" panose="020B0604020202020204" pitchFamily="34" charset="0"/>
                <a:cs typeface="Arial" panose="020B0604020202020204" pitchFamily="34" charset="0"/>
              </a:rPr>
              <a:t> </a:t>
            </a:r>
            <a:r>
              <a:rPr lang="sr-Latn-RS" sz="2400" baseline="1543" dirty="0" smtClean="0">
                <a:latin typeface="Arial" panose="020B0604020202020204" pitchFamily="34" charset="0"/>
                <a:cs typeface="Arial" panose="020B0604020202020204" pitchFamily="34" charset="0"/>
              </a:rPr>
              <a:t>in diameter and with just a couple of smooth myocyte layer </a:t>
            </a:r>
            <a:endParaRPr sz="2400" baseline="3086" dirty="0">
              <a:latin typeface="Arial" panose="020B0604020202020204" pitchFamily="34" charset="0"/>
              <a:cs typeface="Arial" panose="020B0604020202020204" pitchFamily="34" charset="0"/>
            </a:endParaRPr>
          </a:p>
          <a:p>
            <a:pPr marL="3794125" indent="-285750">
              <a:lnSpc>
                <a:spcPct val="100000"/>
              </a:lnSpc>
              <a:spcBef>
                <a:spcPts val="595"/>
              </a:spcBef>
              <a:buFont typeface="Wingdings" panose="05000000000000000000" pitchFamily="2" charset="2"/>
              <a:buChar char="v"/>
              <a:tabLst>
                <a:tab pos="3694429" algn="l"/>
              </a:tabLst>
            </a:pPr>
            <a:r>
              <a:rPr lang="en-US" spc="-45" dirty="0" smtClean="0">
                <a:latin typeface="Arial" panose="020B0604020202020204" pitchFamily="34" charset="0"/>
                <a:cs typeface="Arial" panose="020B0604020202020204" pitchFamily="34" charset="0"/>
              </a:rPr>
              <a:t>internal elastic</a:t>
            </a:r>
            <a:r>
              <a:rPr lang="sr-Latn-RS" spc="-45" dirty="0" smtClean="0">
                <a:latin typeface="Arial" panose="020B0604020202020204" pitchFamily="34" charset="0"/>
                <a:cs typeface="Arial" panose="020B0604020202020204" pitchFamily="34" charset="0"/>
              </a:rPr>
              <a:t> </a:t>
            </a:r>
            <a:r>
              <a:rPr lang="en-US" spc="-45" dirty="0" smtClean="0">
                <a:latin typeface="Arial" panose="020B0604020202020204" pitchFamily="34" charset="0"/>
                <a:cs typeface="Arial" panose="020B0604020202020204" pitchFamily="34" charset="0"/>
              </a:rPr>
              <a:t>membrane</a:t>
            </a:r>
            <a:r>
              <a:rPr lang="sr-Latn-RS" spc="-45" dirty="0" smtClean="0">
                <a:latin typeface="Arial" panose="020B0604020202020204" pitchFamily="34" charset="0"/>
                <a:cs typeface="Arial" panose="020B0604020202020204" pitchFamily="34" charset="0"/>
              </a:rPr>
              <a:t> </a:t>
            </a:r>
            <a:r>
              <a:rPr lang="en-US" spc="-45" dirty="0" smtClean="0">
                <a:latin typeface="Arial" panose="020B0604020202020204" pitchFamily="34" charset="0"/>
                <a:cs typeface="Arial" panose="020B0604020202020204" pitchFamily="34" charset="0"/>
              </a:rPr>
              <a:t>may </a:t>
            </a:r>
            <a:r>
              <a:rPr lang="en-US" spc="-45" dirty="0">
                <a:latin typeface="Arial" panose="020B0604020202020204" pitchFamily="34" charset="0"/>
                <a:cs typeface="Arial" panose="020B0604020202020204" pitchFamily="34" charset="0"/>
              </a:rPr>
              <a:t>or may not be present </a:t>
            </a:r>
            <a:r>
              <a:rPr lang="en-US" spc="-45" dirty="0" smtClean="0">
                <a:latin typeface="Arial" panose="020B0604020202020204" pitchFamily="34" charset="0"/>
                <a:cs typeface="Arial" panose="020B0604020202020204" pitchFamily="34" charset="0"/>
              </a:rPr>
              <a:t>in</a:t>
            </a:r>
            <a:r>
              <a:rPr lang="sr-Latn-RS" spc="-45" dirty="0" smtClean="0">
                <a:latin typeface="Arial" panose="020B0604020202020204" pitchFamily="34" charset="0"/>
                <a:cs typeface="Arial" panose="020B0604020202020204" pitchFamily="34" charset="0"/>
              </a:rPr>
              <a:t> </a:t>
            </a:r>
            <a:r>
              <a:rPr lang="en-US" spc="-45" dirty="0" smtClean="0">
                <a:latin typeface="Arial" panose="020B0604020202020204" pitchFamily="34" charset="0"/>
                <a:cs typeface="Arial" panose="020B0604020202020204" pitchFamily="34" charset="0"/>
              </a:rPr>
              <a:t>the arteriole</a:t>
            </a:r>
            <a:endParaRPr lang="sr-Latn-RS" spc="-45" dirty="0" smtClean="0">
              <a:latin typeface="Arial" panose="020B0604020202020204" pitchFamily="34" charset="0"/>
              <a:cs typeface="Arial" panose="020B0604020202020204" pitchFamily="34" charset="0"/>
            </a:endParaRPr>
          </a:p>
          <a:p>
            <a:pPr marL="3851275" indent="-342900">
              <a:lnSpc>
                <a:spcPct val="100000"/>
              </a:lnSpc>
              <a:spcBef>
                <a:spcPts val="595"/>
              </a:spcBef>
              <a:buFont typeface="Wingdings" panose="05000000000000000000" pitchFamily="2" charset="2"/>
              <a:buChar char="v"/>
              <a:tabLst>
                <a:tab pos="3694429" algn="l"/>
              </a:tabLst>
            </a:pPr>
            <a:r>
              <a:rPr lang="sr-Latn-RS" sz="2000" spc="-25" dirty="0" smtClean="0">
                <a:latin typeface="+mj-lt"/>
                <a:cs typeface="Arial" panose="020B0604020202020204" pitchFamily="34" charset="0"/>
              </a:rPr>
              <a:t>Marked </a:t>
            </a:r>
            <a:r>
              <a:rPr lang="sr-Latn-RS" sz="2000" spc="-25" dirty="0" smtClean="0">
                <a:solidFill>
                  <a:srgbClr val="7030A0"/>
                </a:solidFill>
                <a:latin typeface="+mj-lt"/>
                <a:cs typeface="Arial" panose="020B0604020202020204" pitchFamily="34" charset="0"/>
              </a:rPr>
              <a:t>myo-endothelial junctions.</a:t>
            </a:r>
            <a:endParaRPr sz="2000" dirty="0">
              <a:solidFill>
                <a:srgbClr val="7030A0"/>
              </a:solidFill>
              <a:latin typeface="+mj-lt"/>
              <a:cs typeface="Microsoft Sans Serif"/>
            </a:endParaRPr>
          </a:p>
          <a:p>
            <a:pPr>
              <a:lnSpc>
                <a:spcPct val="100000"/>
              </a:lnSpc>
              <a:spcBef>
                <a:spcPts val="50"/>
              </a:spcBef>
            </a:pPr>
            <a:endParaRPr sz="2700" dirty="0">
              <a:latin typeface="Microsoft Sans Serif"/>
              <a:cs typeface="Microsoft Sans Serif"/>
            </a:endParaRPr>
          </a:p>
        </p:txBody>
      </p:sp>
      <p:pic>
        <p:nvPicPr>
          <p:cNvPr id="7" name="object 7"/>
          <p:cNvPicPr/>
          <p:nvPr/>
        </p:nvPicPr>
        <p:blipFill>
          <a:blip r:embed="rId3" cstate="print"/>
          <a:stretch>
            <a:fillRect/>
          </a:stretch>
        </p:blipFill>
        <p:spPr>
          <a:xfrm>
            <a:off x="4191000" y="3962400"/>
            <a:ext cx="3047352" cy="267286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252407" y="878916"/>
            <a:ext cx="3862393" cy="5640518"/>
          </a:xfrm>
          <a:prstGeom prst="rect">
            <a:avLst/>
          </a:prstGeom>
        </p:spPr>
        <p:txBody>
          <a:bodyPr vert="horz" wrap="square" lIns="0" tIns="12700" rIns="0" bIns="0" rtlCol="0">
            <a:spAutoFit/>
          </a:bodyPr>
          <a:lstStyle/>
          <a:p>
            <a:pPr marL="12700">
              <a:lnSpc>
                <a:spcPct val="100000"/>
              </a:lnSpc>
              <a:spcBef>
                <a:spcPts val="100"/>
              </a:spcBef>
            </a:pPr>
            <a:r>
              <a:rPr lang="en-US" spc="-10" dirty="0">
                <a:solidFill>
                  <a:srgbClr val="7030A0"/>
                </a:solidFill>
                <a:latin typeface="Microsoft Sans Serif"/>
                <a:cs typeface="Microsoft Sans Serif"/>
              </a:rPr>
              <a:t>Capillaries</a:t>
            </a:r>
            <a:r>
              <a:rPr lang="en-US" spc="-10" dirty="0">
                <a:latin typeface="Microsoft Sans Serif"/>
                <a:cs typeface="Microsoft Sans Serif"/>
              </a:rPr>
              <a:t> are </a:t>
            </a:r>
            <a:r>
              <a:rPr lang="en-US" spc="-10" dirty="0" smtClean="0">
                <a:latin typeface="Microsoft Sans Serif"/>
                <a:cs typeface="Microsoft Sans Serif"/>
              </a:rPr>
              <a:t>the </a:t>
            </a:r>
            <a:r>
              <a:rPr lang="en-US" spc="-10" dirty="0" smtClean="0">
                <a:solidFill>
                  <a:srgbClr val="FF0000"/>
                </a:solidFill>
                <a:latin typeface="Microsoft Sans Serif"/>
                <a:cs typeface="Microsoft Sans Serif"/>
              </a:rPr>
              <a:t>smallest blood </a:t>
            </a:r>
            <a:r>
              <a:rPr lang="en-US" spc="-10" dirty="0">
                <a:solidFill>
                  <a:srgbClr val="FF0000"/>
                </a:solidFill>
                <a:latin typeface="Microsoft Sans Serif"/>
                <a:cs typeface="Microsoft Sans Serif"/>
              </a:rPr>
              <a:t>vessels,</a:t>
            </a:r>
            <a:r>
              <a:rPr lang="en-US" spc="-10" dirty="0">
                <a:latin typeface="Microsoft Sans Serif"/>
                <a:cs typeface="Microsoft Sans Serif"/>
              </a:rPr>
              <a:t> </a:t>
            </a:r>
            <a:r>
              <a:rPr lang="en-US" spc="-10" dirty="0" smtClean="0">
                <a:latin typeface="Microsoft Sans Serif"/>
                <a:cs typeface="Microsoft Sans Serif"/>
              </a:rPr>
              <a:t>often</a:t>
            </a:r>
            <a:r>
              <a:rPr lang="sr-Latn-RS" spc="-10" dirty="0" smtClean="0">
                <a:latin typeface="Microsoft Sans Serif"/>
                <a:cs typeface="Microsoft Sans Serif"/>
              </a:rPr>
              <a:t> </a:t>
            </a:r>
            <a:r>
              <a:rPr lang="en-US" spc="-10" dirty="0" smtClean="0">
                <a:latin typeface="Microsoft Sans Serif"/>
                <a:cs typeface="Microsoft Sans Serif"/>
              </a:rPr>
              <a:t>smaller </a:t>
            </a:r>
            <a:r>
              <a:rPr lang="en-US" spc="-10" dirty="0">
                <a:latin typeface="Microsoft Sans Serif"/>
                <a:cs typeface="Microsoft Sans Serif"/>
              </a:rPr>
              <a:t>than </a:t>
            </a:r>
            <a:r>
              <a:rPr lang="en-US" spc="-10" dirty="0" smtClean="0">
                <a:latin typeface="Microsoft Sans Serif"/>
                <a:cs typeface="Microsoft Sans Serif"/>
              </a:rPr>
              <a:t>the diameter of </a:t>
            </a:r>
            <a:r>
              <a:rPr lang="en-US" spc="-10" dirty="0">
                <a:latin typeface="Microsoft Sans Serif"/>
                <a:cs typeface="Microsoft Sans Serif"/>
              </a:rPr>
              <a:t>an </a:t>
            </a:r>
            <a:r>
              <a:rPr lang="en-US" spc="-10" dirty="0" smtClean="0">
                <a:latin typeface="Microsoft Sans Serif"/>
                <a:cs typeface="Microsoft Sans Serif"/>
              </a:rPr>
              <a:t>erythrocyte</a:t>
            </a:r>
            <a:r>
              <a:rPr lang="sr-Latn-RS" spc="-10" dirty="0" smtClean="0">
                <a:latin typeface="Microsoft Sans Serif"/>
                <a:cs typeface="Microsoft Sans Serif"/>
              </a:rPr>
              <a:t> with average lenght of </a:t>
            </a:r>
            <a:r>
              <a:rPr sz="1800" spc="-5" dirty="0" smtClean="0">
                <a:latin typeface="Microsoft Sans Serif"/>
                <a:cs typeface="Microsoft Sans Serif"/>
              </a:rPr>
              <a:t>0,2-1</a:t>
            </a:r>
            <a:r>
              <a:rPr sz="1800" spc="25" dirty="0" smtClean="0">
                <a:latin typeface="Microsoft Sans Serif"/>
                <a:cs typeface="Microsoft Sans Serif"/>
              </a:rPr>
              <a:t> </a:t>
            </a:r>
            <a:r>
              <a:rPr sz="1800" dirty="0">
                <a:latin typeface="Microsoft Sans Serif"/>
                <a:cs typeface="Microsoft Sans Serif"/>
              </a:rPr>
              <a:t>mm</a:t>
            </a:r>
            <a:r>
              <a:rPr sz="1800" dirty="0" smtClean="0">
                <a:latin typeface="Microsoft Sans Serif"/>
                <a:cs typeface="Microsoft Sans Serif"/>
              </a:rPr>
              <a:t>.</a:t>
            </a:r>
            <a:endParaRPr lang="sr-Latn-RS" sz="1800" dirty="0" smtClean="0">
              <a:latin typeface="Microsoft Sans Serif"/>
              <a:cs typeface="Microsoft Sans Serif"/>
            </a:endParaRPr>
          </a:p>
          <a:p>
            <a:pPr marL="12700">
              <a:lnSpc>
                <a:spcPct val="100000"/>
              </a:lnSpc>
              <a:spcBef>
                <a:spcPts val="100"/>
              </a:spcBef>
            </a:pPr>
            <a:endParaRPr sz="1800" dirty="0">
              <a:latin typeface="Microsoft Sans Serif"/>
              <a:cs typeface="Microsoft Sans Serif"/>
            </a:endParaRPr>
          </a:p>
          <a:p>
            <a:pPr marL="12700" marR="469900">
              <a:lnSpc>
                <a:spcPct val="80000"/>
              </a:lnSpc>
              <a:spcBef>
                <a:spcPts val="430"/>
              </a:spcBef>
            </a:pPr>
            <a:r>
              <a:rPr lang="sr-Latn-RS" sz="1800" spc="-15" dirty="0" smtClean="0">
                <a:latin typeface="Microsoft Sans Serif"/>
                <a:cs typeface="Microsoft Sans Serif"/>
              </a:rPr>
              <a:t>They connect metaarterioles with postcapillary venules.</a:t>
            </a:r>
          </a:p>
          <a:p>
            <a:pPr marL="12700" marR="469900">
              <a:lnSpc>
                <a:spcPct val="80000"/>
              </a:lnSpc>
              <a:spcBef>
                <a:spcPts val="430"/>
              </a:spcBef>
            </a:pPr>
            <a:endParaRPr sz="1800" dirty="0">
              <a:latin typeface="Microsoft Sans Serif"/>
              <a:cs typeface="Microsoft Sans Serif"/>
            </a:endParaRPr>
          </a:p>
          <a:p>
            <a:pPr marL="12700">
              <a:lnSpc>
                <a:spcPct val="100000"/>
              </a:lnSpc>
            </a:pPr>
            <a:r>
              <a:rPr lang="sr-Latn-RS" spc="-5" dirty="0" smtClean="0">
                <a:latin typeface="Microsoft Sans Serif"/>
                <a:cs typeface="Microsoft Sans Serif"/>
              </a:rPr>
              <a:t>They </a:t>
            </a:r>
            <a:r>
              <a:rPr lang="en-US" spc="-5" dirty="0" smtClean="0">
                <a:latin typeface="Microsoft Sans Serif"/>
                <a:cs typeface="Microsoft Sans Serif"/>
              </a:rPr>
              <a:t>form </a:t>
            </a:r>
            <a:r>
              <a:rPr lang="en-US" spc="-5" dirty="0">
                <a:latin typeface="Microsoft Sans Serif"/>
                <a:cs typeface="Microsoft Sans Serif"/>
              </a:rPr>
              <a:t>blood vascular networks that allow </a:t>
            </a:r>
            <a:r>
              <a:rPr lang="en-US" spc="-5" dirty="0" smtClean="0">
                <a:latin typeface="Microsoft Sans Serif"/>
                <a:cs typeface="Microsoft Sans Serif"/>
              </a:rPr>
              <a:t>fluids</a:t>
            </a:r>
            <a:r>
              <a:rPr lang="sr-Latn-RS" spc="-5" dirty="0" smtClean="0">
                <a:latin typeface="Microsoft Sans Serif"/>
                <a:cs typeface="Microsoft Sans Serif"/>
              </a:rPr>
              <a:t> </a:t>
            </a:r>
            <a:r>
              <a:rPr lang="en-US" spc="-5" dirty="0" smtClean="0">
                <a:latin typeface="Microsoft Sans Serif"/>
                <a:cs typeface="Microsoft Sans Serif"/>
              </a:rPr>
              <a:t>containing </a:t>
            </a:r>
            <a:r>
              <a:rPr lang="en-US" spc="-5" dirty="0">
                <a:latin typeface="Microsoft Sans Serif"/>
                <a:cs typeface="Microsoft Sans Serif"/>
              </a:rPr>
              <a:t>gases, </a:t>
            </a:r>
            <a:r>
              <a:rPr lang="sr-Latn-RS" spc="-5" dirty="0" smtClean="0">
                <a:latin typeface="Microsoft Sans Serif"/>
                <a:cs typeface="Microsoft Sans Serif"/>
              </a:rPr>
              <a:t>m</a:t>
            </a:r>
            <a:r>
              <a:rPr lang="en-US" spc="-5" dirty="0" err="1" smtClean="0">
                <a:latin typeface="Microsoft Sans Serif"/>
                <a:cs typeface="Microsoft Sans Serif"/>
              </a:rPr>
              <a:t>etabolites</a:t>
            </a:r>
            <a:r>
              <a:rPr lang="en-US" spc="-5" dirty="0">
                <a:latin typeface="Microsoft Sans Serif"/>
                <a:cs typeface="Microsoft Sans Serif"/>
              </a:rPr>
              <a:t>, and waste products to </a:t>
            </a:r>
            <a:r>
              <a:rPr lang="en-US" spc="-5" dirty="0" smtClean="0">
                <a:latin typeface="Microsoft Sans Serif"/>
                <a:cs typeface="Microsoft Sans Serif"/>
              </a:rPr>
              <a:t>move</a:t>
            </a:r>
            <a:r>
              <a:rPr lang="sr-Latn-RS" spc="-5" dirty="0" smtClean="0">
                <a:latin typeface="Microsoft Sans Serif"/>
                <a:cs typeface="Microsoft Sans Serif"/>
              </a:rPr>
              <a:t> </a:t>
            </a:r>
            <a:r>
              <a:rPr lang="en-US" spc="-5" dirty="0" smtClean="0">
                <a:latin typeface="Microsoft Sans Serif"/>
                <a:cs typeface="Microsoft Sans Serif"/>
              </a:rPr>
              <a:t>through </a:t>
            </a:r>
            <a:r>
              <a:rPr lang="en-US" spc="-5" dirty="0">
                <a:latin typeface="Microsoft Sans Serif"/>
                <a:cs typeface="Microsoft Sans Serif"/>
              </a:rPr>
              <a:t>their thin </a:t>
            </a:r>
            <a:r>
              <a:rPr lang="en-US" spc="-5" dirty="0" smtClean="0">
                <a:latin typeface="Microsoft Sans Serif"/>
                <a:cs typeface="Microsoft Sans Serif"/>
              </a:rPr>
              <a:t>walls</a:t>
            </a:r>
            <a:r>
              <a:rPr lang="sr-Latn-RS" spc="-5" dirty="0" smtClean="0">
                <a:latin typeface="Microsoft Sans Serif"/>
                <a:cs typeface="Microsoft Sans Serif"/>
              </a:rPr>
              <a:t>.</a:t>
            </a:r>
          </a:p>
          <a:p>
            <a:pPr marL="12700">
              <a:lnSpc>
                <a:spcPct val="100000"/>
              </a:lnSpc>
            </a:pPr>
            <a:endParaRPr lang="sr-Latn-RS" spc="-5" dirty="0" smtClean="0">
              <a:latin typeface="Microsoft Sans Serif"/>
              <a:cs typeface="Microsoft Sans Serif"/>
            </a:endParaRPr>
          </a:p>
          <a:p>
            <a:pPr marL="12700"/>
            <a:r>
              <a:rPr lang="en-US" sz="2700" spc="-30" baseline="3086" dirty="0">
                <a:latin typeface="Microsoft Sans Serif"/>
                <a:cs typeface="Microsoft Sans Serif"/>
              </a:rPr>
              <a:t>The capillary network is </a:t>
            </a:r>
            <a:r>
              <a:rPr lang="en-US" sz="2700" spc="-30" baseline="3086" dirty="0">
                <a:solidFill>
                  <a:srgbClr val="7030A0"/>
                </a:solidFill>
                <a:latin typeface="Microsoft Sans Serif"/>
                <a:cs typeface="Microsoft Sans Serif"/>
              </a:rPr>
              <a:t>rich</a:t>
            </a:r>
            <a:r>
              <a:rPr lang="en-US" sz="2700" spc="-30" baseline="3086" dirty="0">
                <a:latin typeface="Microsoft Sans Serif"/>
                <a:cs typeface="Microsoft Sans Serif"/>
              </a:rPr>
              <a:t> in the lungs, kidneys, liver, heart muscle, CNS, adipose tissue, and</a:t>
            </a:r>
            <a:r>
              <a:rPr lang="en-US" sz="2700" spc="-30" baseline="3086" dirty="0">
                <a:solidFill>
                  <a:srgbClr val="7030A0"/>
                </a:solidFill>
                <a:latin typeface="Microsoft Sans Serif"/>
                <a:cs typeface="Microsoft Sans Serif"/>
              </a:rPr>
              <a:t> scarce </a:t>
            </a:r>
            <a:r>
              <a:rPr lang="en-US" sz="2700" spc="-30" baseline="3086" dirty="0">
                <a:latin typeface="Microsoft Sans Serif"/>
                <a:cs typeface="Microsoft Sans Serif"/>
              </a:rPr>
              <a:t>in the bones, </a:t>
            </a:r>
            <a:r>
              <a:rPr lang="en-US" sz="2700" spc="-30" baseline="3086" dirty="0" smtClean="0">
                <a:latin typeface="Microsoft Sans Serif"/>
                <a:cs typeface="Microsoft Sans Serif"/>
              </a:rPr>
              <a:t>smooth</a:t>
            </a:r>
            <a:r>
              <a:rPr lang="sr-Latn-RS" sz="2700" spc="-30" baseline="3086" dirty="0" smtClean="0">
                <a:latin typeface="Microsoft Sans Serif"/>
                <a:cs typeface="Microsoft Sans Serif"/>
              </a:rPr>
              <a:t> </a:t>
            </a:r>
            <a:r>
              <a:rPr lang="en-US" sz="2700" spc="-30" baseline="3086" dirty="0" smtClean="0">
                <a:latin typeface="Microsoft Sans Serif"/>
                <a:cs typeface="Microsoft Sans Serif"/>
              </a:rPr>
              <a:t>musculature </a:t>
            </a:r>
            <a:r>
              <a:rPr lang="en-US" sz="2700" spc="-30" baseline="3086" dirty="0">
                <a:latin typeface="Microsoft Sans Serif"/>
                <a:cs typeface="Microsoft Sans Serif"/>
              </a:rPr>
              <a:t>and dense connective tissue. Epithelia, cartilage, cornea, lens, enamel, dentin and cementum </a:t>
            </a:r>
            <a:r>
              <a:rPr lang="en-US" sz="2700" spc="-30" baseline="3086" dirty="0">
                <a:solidFill>
                  <a:srgbClr val="7030A0"/>
                </a:solidFill>
                <a:latin typeface="Microsoft Sans Serif"/>
                <a:cs typeface="Microsoft Sans Serif"/>
              </a:rPr>
              <a:t>do not </a:t>
            </a:r>
            <a:r>
              <a:rPr lang="en-US" sz="2700" spc="-30" baseline="3086" dirty="0" smtClean="0">
                <a:solidFill>
                  <a:srgbClr val="7030A0"/>
                </a:solidFill>
                <a:latin typeface="Microsoft Sans Serif"/>
                <a:cs typeface="Microsoft Sans Serif"/>
              </a:rPr>
              <a:t>have</a:t>
            </a:r>
            <a:r>
              <a:rPr lang="sr-Latn-RS" sz="2700" spc="-30" dirty="0" smtClean="0">
                <a:solidFill>
                  <a:srgbClr val="7030A0"/>
                </a:solidFill>
                <a:latin typeface="Microsoft Sans Serif"/>
                <a:cs typeface="Microsoft Sans Serif"/>
              </a:rPr>
              <a:t> </a:t>
            </a:r>
            <a:r>
              <a:rPr lang="sr-Latn-RS" sz="2700" spc="-30" baseline="3086" dirty="0" smtClean="0">
                <a:solidFill>
                  <a:srgbClr val="7030A0"/>
                </a:solidFill>
                <a:latin typeface="Microsoft Sans Serif"/>
                <a:cs typeface="Microsoft Sans Serif"/>
              </a:rPr>
              <a:t>c</a:t>
            </a:r>
            <a:r>
              <a:rPr lang="en-US" sz="2700" spc="-30" baseline="3086" dirty="0" err="1" smtClean="0">
                <a:solidFill>
                  <a:srgbClr val="7030A0"/>
                </a:solidFill>
                <a:latin typeface="Microsoft Sans Serif"/>
                <a:cs typeface="Microsoft Sans Serif"/>
              </a:rPr>
              <a:t>apillaries</a:t>
            </a:r>
            <a:r>
              <a:rPr lang="en-US" sz="2700" spc="-30" baseline="3086" dirty="0">
                <a:solidFill>
                  <a:srgbClr val="7030A0"/>
                </a:solidFill>
                <a:latin typeface="Microsoft Sans Serif"/>
                <a:cs typeface="Microsoft Sans Serif"/>
              </a:rPr>
              <a:t>.</a:t>
            </a:r>
            <a:endParaRPr sz="1800" dirty="0">
              <a:solidFill>
                <a:srgbClr val="7030A0"/>
              </a:solidFill>
              <a:latin typeface="Microsoft Sans Serif"/>
              <a:cs typeface="Microsoft Sans Serif"/>
            </a:endParaRPr>
          </a:p>
        </p:txBody>
      </p:sp>
      <p:sp>
        <p:nvSpPr>
          <p:cNvPr id="5" name="object 5"/>
          <p:cNvSpPr txBox="1">
            <a:spLocks noGrp="1"/>
          </p:cNvSpPr>
          <p:nvPr>
            <p:ph type="title"/>
          </p:nvPr>
        </p:nvSpPr>
        <p:spPr>
          <a:xfrm>
            <a:off x="3376676" y="279907"/>
            <a:ext cx="2338324" cy="505267"/>
          </a:xfrm>
          <a:prstGeom prst="rect">
            <a:avLst/>
          </a:prstGeom>
        </p:spPr>
        <p:txBody>
          <a:bodyPr vert="horz" wrap="square" lIns="0" tIns="12700" rIns="0" bIns="0" rtlCol="0">
            <a:spAutoFit/>
          </a:bodyPr>
          <a:lstStyle/>
          <a:p>
            <a:pPr marL="12700">
              <a:lnSpc>
                <a:spcPct val="100000"/>
              </a:lnSpc>
              <a:spcBef>
                <a:spcPts val="100"/>
              </a:spcBef>
            </a:pPr>
            <a:r>
              <a:rPr lang="sr-Latn-RS" b="0" spc="30" dirty="0" smtClean="0">
                <a:solidFill>
                  <a:srgbClr val="7030A0"/>
                </a:solidFill>
              </a:rPr>
              <a:t>Capillaries</a:t>
            </a:r>
            <a:endParaRPr b="0" spc="-5" dirty="0">
              <a:solidFill>
                <a:srgbClr val="7030A0"/>
              </a:solidFill>
            </a:endParaRPr>
          </a:p>
        </p:txBody>
      </p:sp>
      <p:pic>
        <p:nvPicPr>
          <p:cNvPr id="6" name="object 6"/>
          <p:cNvPicPr/>
          <p:nvPr/>
        </p:nvPicPr>
        <p:blipFill>
          <a:blip r:embed="rId2" cstate="print"/>
          <a:stretch>
            <a:fillRect/>
          </a:stretch>
        </p:blipFill>
        <p:spPr>
          <a:xfrm>
            <a:off x="4648200" y="1752600"/>
            <a:ext cx="4029189" cy="2592473"/>
          </a:xfrm>
          <a:prstGeom prst="rect">
            <a:avLst/>
          </a:prstGeom>
        </p:spPr>
      </p:pic>
      <p:sp>
        <p:nvSpPr>
          <p:cNvPr id="15" name="TextBox 14"/>
          <p:cNvSpPr txBox="1"/>
          <p:nvPr/>
        </p:nvSpPr>
        <p:spPr>
          <a:xfrm>
            <a:off x="4876800" y="4800600"/>
            <a:ext cx="3800589" cy="1200329"/>
          </a:xfrm>
          <a:prstGeom prst="rect">
            <a:avLst/>
          </a:prstGeom>
          <a:noFill/>
        </p:spPr>
        <p:txBody>
          <a:bodyPr wrap="square" rtlCol="0">
            <a:spAutoFit/>
          </a:bodyPr>
          <a:lstStyle/>
          <a:p>
            <a:r>
              <a:rPr lang="sr-Latn-RS" dirty="0" smtClean="0"/>
              <a:t>Capillary wall is composed from</a:t>
            </a:r>
          </a:p>
          <a:p>
            <a:pPr marL="285750" indent="-285750">
              <a:buFont typeface="Wingdings" panose="05000000000000000000" pitchFamily="2" charset="2"/>
              <a:buChar char="v"/>
            </a:pPr>
            <a:r>
              <a:rPr lang="sr-Latn-RS" dirty="0" smtClean="0">
                <a:solidFill>
                  <a:srgbClr val="FF0000"/>
                </a:solidFill>
              </a:rPr>
              <a:t>Endothelium</a:t>
            </a:r>
          </a:p>
          <a:p>
            <a:pPr marL="285750" indent="-285750">
              <a:buFont typeface="Wingdings" panose="05000000000000000000" pitchFamily="2" charset="2"/>
              <a:buChar char="v"/>
            </a:pPr>
            <a:r>
              <a:rPr lang="sr-Latn-RS" dirty="0" smtClean="0">
                <a:solidFill>
                  <a:srgbClr val="FF0000"/>
                </a:solidFill>
              </a:rPr>
              <a:t>Basal lamina</a:t>
            </a:r>
          </a:p>
          <a:p>
            <a:pPr marL="285750" indent="-285750">
              <a:buFont typeface="Wingdings" panose="05000000000000000000" pitchFamily="2" charset="2"/>
              <a:buChar char="v"/>
            </a:pPr>
            <a:r>
              <a:rPr lang="sr-Latn-RS" dirty="0">
                <a:solidFill>
                  <a:srgbClr val="FF0000"/>
                </a:solidFill>
              </a:rPr>
              <a:t>P</a:t>
            </a:r>
            <a:r>
              <a:rPr lang="sr-Latn-RS" dirty="0" smtClean="0">
                <a:solidFill>
                  <a:srgbClr val="FF0000"/>
                </a:solidFill>
              </a:rPr>
              <a:t>ericytes</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390811" y="675563"/>
            <a:ext cx="5549265" cy="5791329"/>
          </a:xfrm>
          <a:prstGeom prst="rect">
            <a:avLst/>
          </a:prstGeom>
        </p:spPr>
        <p:txBody>
          <a:bodyPr vert="horz" wrap="square" lIns="0" tIns="12700" rIns="0" bIns="0" rtlCol="0">
            <a:spAutoFit/>
          </a:bodyPr>
          <a:lstStyle/>
          <a:p>
            <a:pPr marL="53975">
              <a:lnSpc>
                <a:spcPct val="100000"/>
              </a:lnSpc>
              <a:spcBef>
                <a:spcPts val="100"/>
              </a:spcBef>
              <a:tabLst>
                <a:tab pos="364490" algn="l"/>
              </a:tabLst>
            </a:pPr>
            <a:r>
              <a:rPr lang="en-US" sz="1600" b="1" spc="-5" dirty="0" smtClean="0">
                <a:solidFill>
                  <a:srgbClr val="FF0000"/>
                </a:solidFill>
                <a:latin typeface="Arial"/>
                <a:cs typeface="Arial"/>
              </a:rPr>
              <a:t>Continuous capillaries </a:t>
            </a:r>
            <a:endParaRPr lang="sr-Latn-RS" sz="1600" b="1" spc="-5" dirty="0" smtClean="0">
              <a:solidFill>
                <a:srgbClr val="FF0000"/>
              </a:solidFill>
              <a:latin typeface="Arial"/>
              <a:cs typeface="Arial"/>
            </a:endParaRPr>
          </a:p>
          <a:p>
            <a:pPr marL="339725" indent="-285750">
              <a:lnSpc>
                <a:spcPct val="100000"/>
              </a:lnSpc>
              <a:spcBef>
                <a:spcPts val="100"/>
              </a:spcBef>
              <a:buFont typeface="Wingdings" panose="05000000000000000000" pitchFamily="2" charset="2"/>
              <a:buChar char="v"/>
              <a:tabLst>
                <a:tab pos="364490" algn="l"/>
              </a:tabLst>
            </a:pPr>
            <a:r>
              <a:rPr lang="en-US" sz="1600" spc="-5" dirty="0" smtClean="0">
                <a:latin typeface="Arial"/>
                <a:cs typeface="Arial"/>
              </a:rPr>
              <a:t>Endothelial</a:t>
            </a:r>
            <a:r>
              <a:rPr lang="sr-Latn-RS" sz="1600" spc="-5" dirty="0" smtClean="0">
                <a:latin typeface="Arial"/>
                <a:cs typeface="Arial"/>
              </a:rPr>
              <a:t> </a:t>
            </a:r>
            <a:r>
              <a:rPr lang="en-US" sz="1600" spc="-5" dirty="0" smtClean="0">
                <a:latin typeface="Arial"/>
                <a:cs typeface="Arial"/>
              </a:rPr>
              <a:t>cells </a:t>
            </a:r>
            <a:r>
              <a:rPr lang="en-US" sz="1600" spc="-5" dirty="0">
                <a:latin typeface="Arial"/>
                <a:cs typeface="Arial"/>
              </a:rPr>
              <a:t>do not have </a:t>
            </a:r>
            <a:r>
              <a:rPr lang="en-US" sz="1600" spc="-5" dirty="0" smtClean="0">
                <a:latin typeface="Arial"/>
                <a:cs typeface="Arial"/>
              </a:rPr>
              <a:t>fenestrae, </a:t>
            </a:r>
            <a:r>
              <a:rPr lang="en-US" sz="1600" spc="-5" dirty="0">
                <a:latin typeface="Arial"/>
                <a:cs typeface="Arial"/>
              </a:rPr>
              <a:t>and are connected by </a:t>
            </a:r>
            <a:r>
              <a:rPr lang="en-US" sz="1600" spc="-5" dirty="0" err="1" smtClean="0">
                <a:latin typeface="Arial"/>
                <a:cs typeface="Arial"/>
              </a:rPr>
              <a:t>occlu</a:t>
            </a:r>
            <a:r>
              <a:rPr lang="sr-Latn-RS" sz="1600" spc="-5" dirty="0" smtClean="0">
                <a:latin typeface="Arial"/>
                <a:cs typeface="Arial"/>
              </a:rPr>
              <a:t>dent</a:t>
            </a:r>
            <a:r>
              <a:rPr lang="en-US" sz="1600" spc="-5" dirty="0" smtClean="0">
                <a:latin typeface="Arial"/>
                <a:cs typeface="Arial"/>
              </a:rPr>
              <a:t>, </a:t>
            </a:r>
            <a:r>
              <a:rPr lang="en-US" sz="1600" spc="-5" dirty="0">
                <a:latin typeface="Arial"/>
                <a:cs typeface="Arial"/>
              </a:rPr>
              <a:t>adherent and </a:t>
            </a:r>
            <a:r>
              <a:rPr lang="sr-Latn-RS" sz="1600" spc="-5" dirty="0" smtClean="0">
                <a:latin typeface="Arial"/>
                <a:cs typeface="Arial"/>
              </a:rPr>
              <a:t>gap junctions</a:t>
            </a:r>
            <a:r>
              <a:rPr lang="en-US" sz="1600" spc="-5" dirty="0" smtClean="0">
                <a:latin typeface="Arial"/>
                <a:cs typeface="Arial"/>
              </a:rPr>
              <a:t>. </a:t>
            </a:r>
            <a:r>
              <a:rPr lang="en-US" sz="1600" spc="-5" dirty="0">
                <a:latin typeface="Arial"/>
                <a:cs typeface="Arial"/>
              </a:rPr>
              <a:t>They are found in the testis, ovary, thymus, bones, CNS</a:t>
            </a:r>
            <a:r>
              <a:rPr lang="en-US" sz="1600" spc="-5" dirty="0" smtClean="0">
                <a:latin typeface="Arial"/>
                <a:cs typeface="Arial"/>
              </a:rPr>
              <a:t>,</a:t>
            </a:r>
            <a:r>
              <a:rPr lang="sr-Latn-RS" sz="1600" spc="-5" dirty="0" smtClean="0">
                <a:latin typeface="Arial"/>
                <a:cs typeface="Arial"/>
              </a:rPr>
              <a:t> </a:t>
            </a:r>
            <a:r>
              <a:rPr lang="en-US" sz="1600" spc="-5" dirty="0" smtClean="0">
                <a:latin typeface="Arial"/>
                <a:cs typeface="Arial"/>
              </a:rPr>
              <a:t>muscles</a:t>
            </a:r>
            <a:r>
              <a:rPr lang="en-US" sz="1600" spc="-5" dirty="0">
                <a:latin typeface="Arial"/>
                <a:cs typeface="Arial"/>
              </a:rPr>
              <a:t>, exocrine glands.</a:t>
            </a:r>
          </a:p>
          <a:p>
            <a:pPr marL="363855" indent="-309880">
              <a:lnSpc>
                <a:spcPct val="100000"/>
              </a:lnSpc>
              <a:spcBef>
                <a:spcPts val="100"/>
              </a:spcBef>
              <a:buFont typeface="Arial MT"/>
              <a:buAutoNum type="arabicPeriod"/>
              <a:tabLst>
                <a:tab pos="364490" algn="l"/>
              </a:tabLst>
            </a:pPr>
            <a:endParaRPr lang="sr-Latn-RS" sz="1600" b="1" spc="-5" dirty="0" smtClean="0">
              <a:latin typeface="Arial"/>
              <a:cs typeface="Arial"/>
            </a:endParaRPr>
          </a:p>
          <a:p>
            <a:pPr marL="53975">
              <a:lnSpc>
                <a:spcPct val="100000"/>
              </a:lnSpc>
              <a:spcBef>
                <a:spcPts val="100"/>
              </a:spcBef>
              <a:tabLst>
                <a:tab pos="364490" algn="l"/>
              </a:tabLst>
            </a:pPr>
            <a:r>
              <a:rPr lang="en-US" sz="1600" b="1" spc="-5" dirty="0" smtClean="0">
                <a:solidFill>
                  <a:srgbClr val="FF0000"/>
                </a:solidFill>
                <a:latin typeface="Arial"/>
                <a:cs typeface="Arial"/>
              </a:rPr>
              <a:t>Fenestrated </a:t>
            </a:r>
            <a:r>
              <a:rPr lang="en-US" sz="1600" b="1" spc="-5" dirty="0">
                <a:solidFill>
                  <a:srgbClr val="FF0000"/>
                </a:solidFill>
                <a:latin typeface="Arial"/>
                <a:cs typeface="Arial"/>
              </a:rPr>
              <a:t>capillaries </a:t>
            </a:r>
            <a:endParaRPr lang="sr-Latn-RS" sz="1600" b="1" spc="-5" dirty="0" smtClean="0">
              <a:solidFill>
                <a:srgbClr val="FF0000"/>
              </a:solidFill>
              <a:latin typeface="Arial"/>
              <a:cs typeface="Arial"/>
            </a:endParaRPr>
          </a:p>
          <a:p>
            <a:pPr marL="821055" lvl="1" indent="-309880">
              <a:spcBef>
                <a:spcPts val="100"/>
              </a:spcBef>
              <a:buFont typeface="Wingdings" panose="05000000000000000000" pitchFamily="2" charset="2"/>
              <a:buChar char="v"/>
              <a:tabLst>
                <a:tab pos="364490" algn="l"/>
              </a:tabLst>
            </a:pPr>
            <a:r>
              <a:rPr lang="en-US" sz="1600" b="1" spc="-5" dirty="0" smtClean="0">
                <a:latin typeface="Arial"/>
                <a:cs typeface="Arial"/>
              </a:rPr>
              <a:t>with </a:t>
            </a:r>
            <a:r>
              <a:rPr lang="en-US" sz="1600" b="1" spc="-5" dirty="0">
                <a:latin typeface="Arial"/>
                <a:cs typeface="Arial"/>
              </a:rPr>
              <a:t>a </a:t>
            </a:r>
            <a:r>
              <a:rPr lang="en-US" sz="1600" b="1" spc="-5" dirty="0" smtClean="0">
                <a:latin typeface="Arial"/>
                <a:cs typeface="Arial"/>
              </a:rPr>
              <a:t>diaphragm</a:t>
            </a:r>
            <a:endParaRPr lang="sr-Latn-RS" sz="1600" b="1" spc="-5" dirty="0" smtClean="0">
              <a:latin typeface="Arial"/>
              <a:cs typeface="Arial"/>
            </a:endParaRPr>
          </a:p>
          <a:p>
            <a:pPr marL="511175" lvl="1">
              <a:spcBef>
                <a:spcPts val="100"/>
              </a:spcBef>
              <a:tabLst>
                <a:tab pos="364490" algn="l"/>
              </a:tabLst>
            </a:pPr>
            <a:r>
              <a:rPr lang="en-US" sz="1600" spc="-5" dirty="0" smtClean="0">
                <a:latin typeface="Arial"/>
                <a:cs typeface="Arial"/>
              </a:rPr>
              <a:t>grouped</a:t>
            </a:r>
            <a:r>
              <a:rPr lang="sr-Latn-RS" sz="1600" spc="-5" dirty="0" smtClean="0">
                <a:latin typeface="Arial"/>
                <a:cs typeface="Arial"/>
              </a:rPr>
              <a:t> </a:t>
            </a:r>
            <a:r>
              <a:rPr lang="en-US" sz="1600" spc="-5" dirty="0" smtClean="0">
                <a:latin typeface="Arial"/>
                <a:cs typeface="Arial"/>
              </a:rPr>
              <a:t>fenestrae </a:t>
            </a:r>
            <a:r>
              <a:rPr lang="en-US" sz="1600" spc="-5" dirty="0">
                <a:latin typeface="Arial"/>
                <a:cs typeface="Arial"/>
              </a:rPr>
              <a:t>covered by a thin </a:t>
            </a:r>
            <a:r>
              <a:rPr lang="en-US" sz="1600" spc="-5" dirty="0" smtClean="0">
                <a:latin typeface="Arial"/>
                <a:cs typeface="Arial"/>
              </a:rPr>
              <a:t>membrane</a:t>
            </a:r>
            <a:r>
              <a:rPr lang="sr-Latn-RS" sz="1600" spc="-5" dirty="0" smtClean="0">
                <a:latin typeface="Arial"/>
                <a:cs typeface="Arial"/>
              </a:rPr>
              <a:t>. T</a:t>
            </a:r>
            <a:r>
              <a:rPr lang="en-US" sz="1600" spc="-5" dirty="0" smtClean="0">
                <a:latin typeface="Arial"/>
                <a:cs typeface="Arial"/>
              </a:rPr>
              <a:t>hey </a:t>
            </a:r>
            <a:r>
              <a:rPr lang="en-US" sz="1600" spc="-5" dirty="0">
                <a:latin typeface="Arial"/>
                <a:cs typeface="Arial"/>
              </a:rPr>
              <a:t>are found in the endocrine glands, stomach, intestines, ciliary body, and most of the kidneys</a:t>
            </a:r>
            <a:r>
              <a:rPr lang="en-US" sz="1600" b="1" spc="-5" dirty="0">
                <a:latin typeface="Arial"/>
                <a:cs typeface="Arial"/>
              </a:rPr>
              <a:t>.</a:t>
            </a:r>
          </a:p>
          <a:p>
            <a:pPr marL="796925" lvl="1" indent="-285750">
              <a:spcBef>
                <a:spcPts val="100"/>
              </a:spcBef>
              <a:buFont typeface="Wingdings" panose="05000000000000000000" pitchFamily="2" charset="2"/>
              <a:buChar char="v"/>
              <a:tabLst>
                <a:tab pos="364490" algn="l"/>
              </a:tabLst>
            </a:pPr>
            <a:r>
              <a:rPr lang="en-US" sz="1600" b="1" spc="-5" dirty="0" smtClean="0">
                <a:latin typeface="Arial"/>
                <a:cs typeface="Arial"/>
              </a:rPr>
              <a:t>without </a:t>
            </a:r>
            <a:r>
              <a:rPr lang="en-US" sz="1600" b="1" spc="-5" dirty="0">
                <a:latin typeface="Arial"/>
                <a:cs typeface="Arial"/>
              </a:rPr>
              <a:t>a</a:t>
            </a:r>
            <a:r>
              <a:rPr lang="en-US" sz="1600" spc="-5" dirty="0">
                <a:latin typeface="Arial"/>
                <a:cs typeface="Arial"/>
              </a:rPr>
              <a:t> </a:t>
            </a:r>
            <a:r>
              <a:rPr lang="en-US" sz="1600" b="1" spc="-5" dirty="0" smtClean="0">
                <a:latin typeface="Arial"/>
                <a:cs typeface="Arial"/>
              </a:rPr>
              <a:t>diaphragm</a:t>
            </a:r>
            <a:r>
              <a:rPr lang="sr-Latn-RS" sz="1600" spc="-5" dirty="0" smtClean="0">
                <a:latin typeface="Arial"/>
                <a:cs typeface="Arial"/>
              </a:rPr>
              <a:t> </a:t>
            </a:r>
            <a:r>
              <a:rPr lang="en-US" sz="1600" spc="-5" dirty="0" smtClean="0">
                <a:latin typeface="Arial"/>
                <a:cs typeface="Arial"/>
              </a:rPr>
              <a:t> </a:t>
            </a:r>
            <a:r>
              <a:rPr lang="sr-Latn-RS" sz="1600" spc="-5" dirty="0" smtClean="0">
                <a:latin typeface="Arial"/>
                <a:cs typeface="Arial"/>
              </a:rPr>
              <a:t>are </a:t>
            </a:r>
            <a:r>
              <a:rPr lang="en-US" sz="1600" spc="-5" dirty="0" smtClean="0">
                <a:latin typeface="Arial"/>
                <a:cs typeface="Arial"/>
              </a:rPr>
              <a:t>present </a:t>
            </a:r>
            <a:r>
              <a:rPr lang="en-US" sz="1600" spc="-5" dirty="0">
                <a:latin typeface="Arial"/>
                <a:cs typeface="Arial"/>
              </a:rPr>
              <a:t>only in kidney glomeruli</a:t>
            </a:r>
            <a:r>
              <a:rPr lang="en-US" sz="1600" spc="-5" dirty="0" smtClean="0">
                <a:latin typeface="Arial"/>
                <a:cs typeface="Arial"/>
              </a:rPr>
              <a:t>.</a:t>
            </a:r>
            <a:endParaRPr lang="sr-Latn-RS" sz="1600" spc="-5" dirty="0" smtClean="0">
              <a:latin typeface="Arial"/>
              <a:cs typeface="Arial"/>
            </a:endParaRPr>
          </a:p>
          <a:p>
            <a:pPr marL="796925" lvl="1" indent="-285750">
              <a:spcBef>
                <a:spcPts val="100"/>
              </a:spcBef>
              <a:buFont typeface="Wingdings" panose="05000000000000000000" pitchFamily="2" charset="2"/>
              <a:buChar char="v"/>
              <a:tabLst>
                <a:tab pos="364490" algn="l"/>
              </a:tabLst>
            </a:pPr>
            <a:endParaRPr lang="en-US" sz="1600" spc="-5" dirty="0">
              <a:latin typeface="Arial"/>
              <a:cs typeface="Arial"/>
            </a:endParaRPr>
          </a:p>
          <a:p>
            <a:pPr marL="53975">
              <a:lnSpc>
                <a:spcPct val="100000"/>
              </a:lnSpc>
              <a:spcBef>
                <a:spcPts val="100"/>
              </a:spcBef>
              <a:tabLst>
                <a:tab pos="364490" algn="l"/>
              </a:tabLst>
            </a:pPr>
            <a:r>
              <a:rPr lang="en-US" sz="1600" b="1" spc="-5" dirty="0" smtClean="0">
                <a:solidFill>
                  <a:srgbClr val="FF0000"/>
                </a:solidFill>
                <a:latin typeface="Arial"/>
                <a:cs typeface="Arial"/>
              </a:rPr>
              <a:t>Sinusoidal </a:t>
            </a:r>
            <a:r>
              <a:rPr lang="en-US" sz="1600" b="1" spc="-5" dirty="0">
                <a:solidFill>
                  <a:srgbClr val="FF0000"/>
                </a:solidFill>
                <a:latin typeface="Arial"/>
                <a:cs typeface="Arial"/>
              </a:rPr>
              <a:t>(discontinuous) capillaries </a:t>
            </a:r>
            <a:endParaRPr lang="sr-Latn-RS" sz="1600" b="1" spc="-5" dirty="0" smtClean="0">
              <a:solidFill>
                <a:srgbClr val="FF0000"/>
              </a:solidFill>
              <a:latin typeface="Arial"/>
              <a:cs typeface="Arial"/>
            </a:endParaRPr>
          </a:p>
          <a:p>
            <a:pPr marL="339725" indent="-285750">
              <a:lnSpc>
                <a:spcPct val="100000"/>
              </a:lnSpc>
              <a:spcBef>
                <a:spcPts val="100"/>
              </a:spcBef>
              <a:buFont typeface="Wingdings" panose="05000000000000000000" pitchFamily="2" charset="2"/>
              <a:buChar char="v"/>
              <a:tabLst>
                <a:tab pos="364490" algn="l"/>
              </a:tabLst>
            </a:pPr>
            <a:r>
              <a:rPr lang="sr-Latn-RS" sz="1600" spc="-5" dirty="0" smtClean="0">
                <a:latin typeface="Arial"/>
                <a:cs typeface="Arial"/>
              </a:rPr>
              <a:t>Have </a:t>
            </a:r>
            <a:r>
              <a:rPr lang="en-US" sz="1600" spc="-5" dirty="0" smtClean="0">
                <a:latin typeface="Arial"/>
                <a:cs typeface="Arial"/>
              </a:rPr>
              <a:t>larger </a:t>
            </a:r>
            <a:r>
              <a:rPr lang="en-US" sz="1600" spc="-5" dirty="0">
                <a:latin typeface="Arial"/>
                <a:cs typeface="Arial"/>
              </a:rPr>
              <a:t>diameter and endothelial cells </a:t>
            </a:r>
            <a:r>
              <a:rPr lang="sr-Latn-RS" sz="1600" spc="-5" dirty="0" smtClean="0">
                <a:latin typeface="Arial"/>
                <a:cs typeface="Arial"/>
              </a:rPr>
              <a:t>with </a:t>
            </a:r>
            <a:r>
              <a:rPr lang="en-US" sz="1600" spc="-5" dirty="0" smtClean="0">
                <a:latin typeface="Arial"/>
                <a:cs typeface="Arial"/>
              </a:rPr>
              <a:t>large </a:t>
            </a:r>
            <a:r>
              <a:rPr lang="en-US" sz="1600" spc="-5" dirty="0">
                <a:latin typeface="Arial"/>
                <a:cs typeface="Arial"/>
              </a:rPr>
              <a:t>openings in their </a:t>
            </a:r>
            <a:r>
              <a:rPr lang="en-US" sz="1600" spc="-5" dirty="0" smtClean="0">
                <a:latin typeface="Arial"/>
                <a:cs typeface="Arial"/>
              </a:rPr>
              <a:t>cytoplasm</a:t>
            </a:r>
            <a:r>
              <a:rPr lang="sr-Latn-RS" sz="1600" spc="-5" dirty="0" smtClean="0">
                <a:latin typeface="Arial"/>
                <a:cs typeface="Arial"/>
              </a:rPr>
              <a:t>. Furhermore, </a:t>
            </a:r>
            <a:r>
              <a:rPr lang="en-US" sz="1600" spc="-5" dirty="0" smtClean="0">
                <a:latin typeface="Arial"/>
                <a:cs typeface="Arial"/>
              </a:rPr>
              <a:t>they </a:t>
            </a:r>
            <a:r>
              <a:rPr lang="en-US" sz="1600" spc="-5" dirty="0">
                <a:latin typeface="Arial"/>
                <a:cs typeface="Arial"/>
              </a:rPr>
              <a:t>are separated by wide, irregular, intercellular gaps </a:t>
            </a:r>
            <a:r>
              <a:rPr lang="en-US" sz="1600" spc="-5" dirty="0" smtClean="0">
                <a:latin typeface="Arial"/>
                <a:cs typeface="Arial"/>
              </a:rPr>
              <a:t>that</a:t>
            </a:r>
            <a:r>
              <a:rPr lang="sr-Latn-RS" sz="1600" spc="-5" dirty="0" smtClean="0">
                <a:latin typeface="Arial"/>
                <a:cs typeface="Arial"/>
              </a:rPr>
              <a:t> </a:t>
            </a:r>
            <a:r>
              <a:rPr lang="en-US" sz="1600" spc="-5" dirty="0" smtClean="0">
                <a:latin typeface="Arial"/>
                <a:cs typeface="Arial"/>
              </a:rPr>
              <a:t>allow </a:t>
            </a:r>
            <a:r>
              <a:rPr lang="en-US" sz="1600" spc="-5" dirty="0">
                <a:latin typeface="Arial"/>
                <a:cs typeface="Arial"/>
              </a:rPr>
              <a:t>for passage of blood plasma </a:t>
            </a:r>
            <a:r>
              <a:rPr lang="en-US" sz="1600" spc="-5" dirty="0" smtClean="0">
                <a:latin typeface="Arial"/>
                <a:cs typeface="Arial"/>
              </a:rPr>
              <a:t>proteins</a:t>
            </a:r>
            <a:r>
              <a:rPr lang="sr-Latn-RS" sz="1600" spc="-5" dirty="0" smtClean="0">
                <a:latin typeface="Arial"/>
                <a:cs typeface="Arial"/>
              </a:rPr>
              <a:t>. </a:t>
            </a:r>
            <a:r>
              <a:rPr lang="en-US" sz="1600" spc="-5" dirty="0" smtClean="0">
                <a:latin typeface="Arial"/>
                <a:cs typeface="Arial"/>
              </a:rPr>
              <a:t>The </a:t>
            </a:r>
            <a:r>
              <a:rPr lang="en-US" sz="1600" spc="-5" dirty="0">
                <a:latin typeface="Arial"/>
                <a:cs typeface="Arial"/>
              </a:rPr>
              <a:t>basal lamina </a:t>
            </a:r>
            <a:r>
              <a:rPr lang="en-US" sz="1600" spc="-5" dirty="0" smtClean="0">
                <a:latin typeface="Arial"/>
                <a:cs typeface="Arial"/>
              </a:rPr>
              <a:t>is</a:t>
            </a:r>
            <a:r>
              <a:rPr lang="sr-Latn-RS" sz="1600" spc="-5" dirty="0" smtClean="0">
                <a:latin typeface="Arial"/>
                <a:cs typeface="Arial"/>
              </a:rPr>
              <a:t> </a:t>
            </a:r>
            <a:r>
              <a:rPr lang="en-US" sz="1600" spc="-5" dirty="0" smtClean="0">
                <a:latin typeface="Arial"/>
                <a:cs typeface="Arial"/>
              </a:rPr>
              <a:t>fragmented </a:t>
            </a:r>
            <a:r>
              <a:rPr lang="en-US" sz="1600" spc="-5" dirty="0">
                <a:latin typeface="Arial"/>
                <a:cs typeface="Arial"/>
              </a:rPr>
              <a:t>or completely missing, and the number of </a:t>
            </a:r>
            <a:r>
              <a:rPr lang="en-US" sz="1600" spc="-5" dirty="0" err="1">
                <a:latin typeface="Arial"/>
                <a:cs typeface="Arial"/>
              </a:rPr>
              <a:t>pericytes</a:t>
            </a:r>
            <a:r>
              <a:rPr lang="en-US" sz="1600" spc="-5" dirty="0">
                <a:latin typeface="Arial"/>
                <a:cs typeface="Arial"/>
              </a:rPr>
              <a:t> is lower than in other types of capillaries. They are found in the liver, spleen, bone marrow, adenohypophysis and cortex of the adrenal gland.</a:t>
            </a:r>
            <a:endParaRPr sz="1400" dirty="0">
              <a:latin typeface="Microsoft Sans Serif"/>
              <a:cs typeface="Microsoft Sans Serif"/>
            </a:endParaRPr>
          </a:p>
        </p:txBody>
      </p:sp>
      <p:pic>
        <p:nvPicPr>
          <p:cNvPr id="3" name="object 3"/>
          <p:cNvPicPr/>
          <p:nvPr/>
        </p:nvPicPr>
        <p:blipFill>
          <a:blip r:embed="rId2" cstate="print"/>
          <a:stretch>
            <a:fillRect/>
          </a:stretch>
        </p:blipFill>
        <p:spPr>
          <a:xfrm>
            <a:off x="0" y="242171"/>
            <a:ext cx="3068383" cy="6480175"/>
          </a:xfrm>
          <a:prstGeom prst="rect">
            <a:avLst/>
          </a:prstGeom>
        </p:spPr>
      </p:pic>
      <p:sp>
        <p:nvSpPr>
          <p:cNvPr id="4" name="object 4"/>
          <p:cNvSpPr txBox="1">
            <a:spLocks noGrp="1"/>
          </p:cNvSpPr>
          <p:nvPr>
            <p:ph type="title"/>
          </p:nvPr>
        </p:nvSpPr>
        <p:spPr>
          <a:xfrm>
            <a:off x="3743203" y="148102"/>
            <a:ext cx="4844479" cy="505267"/>
          </a:xfrm>
          <a:prstGeom prst="rect">
            <a:avLst/>
          </a:prstGeom>
        </p:spPr>
        <p:txBody>
          <a:bodyPr vert="horz" wrap="square" lIns="0" tIns="12700" rIns="0" bIns="0" rtlCol="0">
            <a:spAutoFit/>
          </a:bodyPr>
          <a:lstStyle/>
          <a:p>
            <a:pPr marL="12700">
              <a:lnSpc>
                <a:spcPct val="100000"/>
              </a:lnSpc>
              <a:spcBef>
                <a:spcPts val="100"/>
              </a:spcBef>
            </a:pPr>
            <a:r>
              <a:rPr lang="sr-Latn-RS" b="0" spc="-125" dirty="0" smtClean="0">
                <a:solidFill>
                  <a:srgbClr val="7030A0"/>
                </a:solidFill>
              </a:rPr>
              <a:t>Classification of capillaries</a:t>
            </a:r>
            <a:endParaRPr b="0" dirty="0">
              <a:solidFill>
                <a:srgbClr val="7030A0"/>
              </a:solidFill>
            </a:endParaRPr>
          </a:p>
        </p:txBody>
      </p:sp>
      <p:sp>
        <p:nvSpPr>
          <p:cNvPr id="5" name="object 5"/>
          <p:cNvSpPr txBox="1"/>
          <p:nvPr/>
        </p:nvSpPr>
        <p:spPr>
          <a:xfrm>
            <a:off x="505302" y="2514600"/>
            <a:ext cx="1531938" cy="228600"/>
          </a:xfrm>
          <a:prstGeom prst="rect">
            <a:avLst/>
          </a:prstGeom>
          <a:solidFill>
            <a:srgbClr val="FFFFFF"/>
          </a:solidFill>
        </p:spPr>
        <p:txBody>
          <a:bodyPr vert="horz" wrap="square" lIns="0" tIns="0" rIns="0" bIns="0" rtlCol="0">
            <a:spAutoFit/>
          </a:bodyPr>
          <a:lstStyle/>
          <a:p>
            <a:pPr marL="85725">
              <a:lnSpc>
                <a:spcPts val="1764"/>
              </a:lnSpc>
            </a:pPr>
            <a:r>
              <a:rPr lang="sr-Latn-RS" sz="1600" spc="-10" dirty="0" smtClean="0">
                <a:latin typeface="Calibri"/>
                <a:cs typeface="Calibri"/>
              </a:rPr>
              <a:t>Continous</a:t>
            </a:r>
            <a:endParaRPr sz="1600" dirty="0">
              <a:latin typeface="Calibri"/>
              <a:cs typeface="Calibri"/>
            </a:endParaRPr>
          </a:p>
        </p:txBody>
      </p:sp>
      <p:sp>
        <p:nvSpPr>
          <p:cNvPr id="6" name="object 6"/>
          <p:cNvSpPr txBox="1"/>
          <p:nvPr/>
        </p:nvSpPr>
        <p:spPr>
          <a:xfrm>
            <a:off x="519358" y="4495800"/>
            <a:ext cx="1309442" cy="228600"/>
          </a:xfrm>
          <a:prstGeom prst="rect">
            <a:avLst/>
          </a:prstGeom>
          <a:solidFill>
            <a:srgbClr val="FFFFFF"/>
          </a:solidFill>
        </p:spPr>
        <p:txBody>
          <a:bodyPr vert="horz" wrap="square" lIns="0" tIns="0" rIns="0" bIns="0" rtlCol="0">
            <a:spAutoFit/>
          </a:bodyPr>
          <a:lstStyle/>
          <a:p>
            <a:pPr marL="85725">
              <a:lnSpc>
                <a:spcPts val="1770"/>
              </a:lnSpc>
            </a:pPr>
            <a:r>
              <a:rPr lang="sr-Latn-RS" sz="1600" spc="-5" dirty="0" smtClean="0">
                <a:latin typeface="Calibri"/>
                <a:cs typeface="Calibri"/>
              </a:rPr>
              <a:t>Fenestrated</a:t>
            </a:r>
            <a:endParaRPr sz="1600" dirty="0">
              <a:latin typeface="Calibri"/>
              <a:cs typeface="Calibri"/>
            </a:endParaRPr>
          </a:p>
        </p:txBody>
      </p:sp>
      <p:grpSp>
        <p:nvGrpSpPr>
          <p:cNvPr id="7" name="object 7"/>
          <p:cNvGrpSpPr/>
          <p:nvPr/>
        </p:nvGrpSpPr>
        <p:grpSpPr>
          <a:xfrm>
            <a:off x="461962" y="6375400"/>
            <a:ext cx="2821305" cy="300355"/>
            <a:chOff x="461962" y="6375400"/>
            <a:chExt cx="2821305" cy="300355"/>
          </a:xfrm>
        </p:grpSpPr>
        <p:sp>
          <p:nvSpPr>
            <p:cNvPr id="8" name="object 8"/>
            <p:cNvSpPr/>
            <p:nvPr/>
          </p:nvSpPr>
          <p:spPr>
            <a:xfrm>
              <a:off x="468312" y="6381750"/>
              <a:ext cx="2808605" cy="287655"/>
            </a:xfrm>
            <a:custGeom>
              <a:avLst/>
              <a:gdLst/>
              <a:ahLst/>
              <a:cxnLst/>
              <a:rect l="l" t="t" r="r" b="b"/>
              <a:pathLst>
                <a:path w="2808604" h="287654">
                  <a:moveTo>
                    <a:pt x="2808224" y="0"/>
                  </a:moveTo>
                  <a:lnTo>
                    <a:pt x="0" y="0"/>
                  </a:lnTo>
                  <a:lnTo>
                    <a:pt x="0" y="287337"/>
                  </a:lnTo>
                  <a:lnTo>
                    <a:pt x="2808224" y="287337"/>
                  </a:lnTo>
                  <a:lnTo>
                    <a:pt x="2808224" y="0"/>
                  </a:lnTo>
                  <a:close/>
                </a:path>
              </a:pathLst>
            </a:custGeom>
            <a:solidFill>
              <a:srgbClr val="FFFFFF"/>
            </a:solidFill>
          </p:spPr>
          <p:txBody>
            <a:bodyPr wrap="square" lIns="0" tIns="0" rIns="0" bIns="0" rtlCol="0"/>
            <a:lstStyle/>
            <a:p>
              <a:endParaRPr/>
            </a:p>
          </p:txBody>
        </p:sp>
        <p:sp>
          <p:nvSpPr>
            <p:cNvPr id="9" name="object 9"/>
            <p:cNvSpPr/>
            <p:nvPr/>
          </p:nvSpPr>
          <p:spPr>
            <a:xfrm>
              <a:off x="468312" y="6381750"/>
              <a:ext cx="2808605" cy="287655"/>
            </a:xfrm>
            <a:custGeom>
              <a:avLst/>
              <a:gdLst/>
              <a:ahLst/>
              <a:cxnLst/>
              <a:rect l="l" t="t" r="r" b="b"/>
              <a:pathLst>
                <a:path w="2808604" h="287654">
                  <a:moveTo>
                    <a:pt x="0" y="287337"/>
                  </a:moveTo>
                  <a:lnTo>
                    <a:pt x="2808224" y="287337"/>
                  </a:lnTo>
                  <a:lnTo>
                    <a:pt x="2808224" y="0"/>
                  </a:lnTo>
                  <a:lnTo>
                    <a:pt x="0" y="0"/>
                  </a:lnTo>
                  <a:lnTo>
                    <a:pt x="0" y="287337"/>
                  </a:lnTo>
                  <a:close/>
                </a:path>
              </a:pathLst>
            </a:custGeom>
            <a:ln w="12700">
              <a:solidFill>
                <a:srgbClr val="FFFFFF"/>
              </a:solidFill>
            </a:ln>
          </p:spPr>
          <p:txBody>
            <a:bodyPr wrap="square" lIns="0" tIns="0" rIns="0" bIns="0" rtlCol="0"/>
            <a:lstStyle/>
            <a:p>
              <a:endParaRPr/>
            </a:p>
          </p:txBody>
        </p:sp>
      </p:grpSp>
      <p:sp>
        <p:nvSpPr>
          <p:cNvPr id="10" name="object 10"/>
          <p:cNvSpPr txBox="1"/>
          <p:nvPr/>
        </p:nvSpPr>
        <p:spPr>
          <a:xfrm>
            <a:off x="956259" y="6379870"/>
            <a:ext cx="1080981" cy="258404"/>
          </a:xfrm>
          <a:prstGeom prst="rect">
            <a:avLst/>
          </a:prstGeom>
        </p:spPr>
        <p:txBody>
          <a:bodyPr vert="horz" wrap="square" lIns="0" tIns="12065" rIns="0" bIns="0" rtlCol="0">
            <a:spAutoFit/>
          </a:bodyPr>
          <a:lstStyle/>
          <a:p>
            <a:pPr marL="12700">
              <a:lnSpc>
                <a:spcPct val="100000"/>
              </a:lnSpc>
              <a:spcBef>
                <a:spcPts val="95"/>
              </a:spcBef>
            </a:pPr>
            <a:r>
              <a:rPr lang="sr-Latn-RS" sz="1600" spc="-5" dirty="0" smtClean="0">
                <a:latin typeface="Calibri"/>
                <a:cs typeface="Calibri"/>
              </a:rPr>
              <a:t>Sinusoidal</a:t>
            </a:r>
            <a:endParaRPr sz="1600" dirty="0">
              <a:latin typeface="Calibri"/>
              <a:cs typeface="Calibri"/>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txBox="1"/>
          <p:nvPr/>
        </p:nvSpPr>
        <p:spPr>
          <a:xfrm>
            <a:off x="304800" y="1600200"/>
            <a:ext cx="8572500" cy="3490699"/>
          </a:xfrm>
          <a:prstGeom prst="rect">
            <a:avLst/>
          </a:prstGeom>
        </p:spPr>
        <p:txBody>
          <a:bodyPr vert="horz" wrap="square" lIns="0" tIns="12700" rIns="0" bIns="0" rtlCol="0">
            <a:spAutoFit/>
          </a:bodyPr>
          <a:lstStyle/>
          <a:p>
            <a:r>
              <a:rPr lang="en-US" dirty="0"/>
              <a:t>Traditionally, veins are divided into </a:t>
            </a:r>
            <a:r>
              <a:rPr lang="en-US" dirty="0" smtClean="0"/>
              <a:t>four</a:t>
            </a:r>
            <a:r>
              <a:rPr lang="sr-Latn-RS" dirty="0" smtClean="0"/>
              <a:t> </a:t>
            </a:r>
            <a:r>
              <a:rPr lang="en-US" dirty="0" smtClean="0"/>
              <a:t>types </a:t>
            </a:r>
            <a:r>
              <a:rPr lang="en-US" dirty="0"/>
              <a:t>on the basis of size</a:t>
            </a:r>
            <a:r>
              <a:rPr lang="en-US" dirty="0" smtClean="0"/>
              <a:t>.</a:t>
            </a:r>
            <a:endParaRPr lang="sr-Latn-RS" dirty="0" smtClean="0"/>
          </a:p>
          <a:p>
            <a:endParaRPr lang="en-US" dirty="0"/>
          </a:p>
          <a:p>
            <a:pPr marL="285750" indent="-285750">
              <a:buFont typeface="Arial" panose="020B0604020202020204" pitchFamily="34" charset="0"/>
              <a:buChar char="•"/>
            </a:pPr>
            <a:r>
              <a:rPr lang="en-US" dirty="0" smtClean="0">
                <a:solidFill>
                  <a:srgbClr val="7030A0"/>
                </a:solidFill>
              </a:rPr>
              <a:t>Large </a:t>
            </a:r>
            <a:r>
              <a:rPr lang="en-US" dirty="0">
                <a:solidFill>
                  <a:srgbClr val="7030A0"/>
                </a:solidFill>
              </a:rPr>
              <a:t>veins </a:t>
            </a:r>
            <a:r>
              <a:rPr lang="en-US" dirty="0"/>
              <a:t>usually have a diameter greater than 10 </a:t>
            </a:r>
            <a:r>
              <a:rPr lang="en-US" dirty="0" smtClean="0"/>
              <a:t>mm</a:t>
            </a:r>
            <a:r>
              <a:rPr lang="sr-Latn-RS" dirty="0" smtClean="0"/>
              <a:t>. </a:t>
            </a:r>
            <a:endParaRPr lang="en-US" dirty="0">
              <a:latin typeface="Microsoft Sans Serif"/>
              <a:cs typeface="Microsoft Sans Serif"/>
            </a:endParaRPr>
          </a:p>
          <a:p>
            <a:pPr marL="285750" indent="-285750">
              <a:buFont typeface="Arial" panose="020B0604020202020204" pitchFamily="34" charset="0"/>
              <a:buChar char="•"/>
            </a:pPr>
            <a:r>
              <a:rPr lang="en-US" dirty="0" smtClean="0">
                <a:solidFill>
                  <a:srgbClr val="7030A0"/>
                </a:solidFill>
              </a:rPr>
              <a:t>Medium </a:t>
            </a:r>
            <a:r>
              <a:rPr lang="en-US" dirty="0">
                <a:solidFill>
                  <a:srgbClr val="7030A0"/>
                </a:solidFill>
              </a:rPr>
              <a:t>veins </a:t>
            </a:r>
            <a:r>
              <a:rPr lang="en-US" dirty="0"/>
              <a:t>represent most of the named veins in </a:t>
            </a:r>
            <a:r>
              <a:rPr lang="en-US" dirty="0" smtClean="0"/>
              <a:t>this</a:t>
            </a:r>
            <a:r>
              <a:rPr lang="sr-Latn-RS" dirty="0" smtClean="0"/>
              <a:t> </a:t>
            </a:r>
            <a:r>
              <a:rPr lang="en-US" dirty="0" smtClean="0"/>
              <a:t>category</a:t>
            </a:r>
            <a:r>
              <a:rPr lang="en-US" dirty="0"/>
              <a:t>. They usually are accompanied by arteries </a:t>
            </a:r>
            <a:r>
              <a:rPr lang="en-US" dirty="0" smtClean="0"/>
              <a:t>and</a:t>
            </a:r>
            <a:r>
              <a:rPr lang="sr-Latn-RS" dirty="0" smtClean="0"/>
              <a:t> </a:t>
            </a:r>
            <a:r>
              <a:rPr lang="en-US" dirty="0" smtClean="0"/>
              <a:t>have </a:t>
            </a:r>
            <a:r>
              <a:rPr lang="en-US" dirty="0"/>
              <a:t>a diameter </a:t>
            </a:r>
            <a:r>
              <a:rPr lang="sr-Latn-RS" dirty="0" smtClean="0"/>
              <a:t>up to </a:t>
            </a:r>
            <a:r>
              <a:rPr lang="en-US" dirty="0" smtClean="0"/>
              <a:t>10 </a:t>
            </a:r>
            <a:r>
              <a:rPr lang="en-US" dirty="0"/>
              <a:t>mm</a:t>
            </a:r>
            <a:r>
              <a:rPr lang="en-US" dirty="0" smtClean="0"/>
              <a:t>.</a:t>
            </a:r>
            <a:endParaRPr lang="sr-Latn-RS" dirty="0" smtClean="0"/>
          </a:p>
          <a:p>
            <a:pPr algn="ctr"/>
            <a:r>
              <a:rPr lang="sr-Latn-RS" sz="1400" i="1" dirty="0" smtClean="0"/>
              <a:t>Large and medium veins </a:t>
            </a:r>
            <a:r>
              <a:rPr lang="sr-Latn-RS" sz="1400" i="1" dirty="0"/>
              <a:t>of lower </a:t>
            </a:r>
            <a:r>
              <a:rPr lang="sr-Latn-RS" sz="1400" i="1" dirty="0" smtClean="0"/>
              <a:t>extremities posess </a:t>
            </a:r>
            <a:r>
              <a:rPr lang="en-US" sz="1400" i="1" dirty="0"/>
              <a:t>small crescent-shaped flaps of </a:t>
            </a:r>
            <a:r>
              <a:rPr lang="sr-Latn-RS" sz="1400" i="1" dirty="0" smtClean="0"/>
              <a:t>intimal </a:t>
            </a:r>
            <a:r>
              <a:rPr lang="en-US" sz="1400" i="1" dirty="0" smtClean="0"/>
              <a:t>tissue</a:t>
            </a:r>
            <a:r>
              <a:rPr lang="en-US" sz="1400" i="1" dirty="0"/>
              <a:t>, known as</a:t>
            </a:r>
            <a:r>
              <a:rPr lang="en-US" sz="1400" i="1" dirty="0">
                <a:solidFill>
                  <a:srgbClr val="FF0000"/>
                </a:solidFill>
              </a:rPr>
              <a:t> valves</a:t>
            </a:r>
            <a:r>
              <a:rPr lang="en-US" sz="1400" i="1" dirty="0"/>
              <a:t>, that help prevent a backflow of </a:t>
            </a:r>
            <a:r>
              <a:rPr lang="en-US" sz="1400" i="1" dirty="0" smtClean="0"/>
              <a:t>blood</a:t>
            </a:r>
            <a:r>
              <a:rPr lang="sr-Latn-RS" sz="1400" i="1" dirty="0" smtClean="0"/>
              <a:t>.</a:t>
            </a:r>
            <a:endParaRPr lang="sr-Latn-RS" sz="1400" i="1" dirty="0"/>
          </a:p>
          <a:p>
            <a:pPr marL="285750" indent="-285750">
              <a:buFont typeface="Arial" panose="020B0604020202020204" pitchFamily="34" charset="0"/>
              <a:buChar char="•"/>
            </a:pPr>
            <a:r>
              <a:rPr lang="en-US" dirty="0" smtClean="0">
                <a:solidFill>
                  <a:srgbClr val="7030A0"/>
                </a:solidFill>
              </a:rPr>
              <a:t>Small </a:t>
            </a:r>
            <a:r>
              <a:rPr lang="en-US" dirty="0">
                <a:solidFill>
                  <a:srgbClr val="7030A0"/>
                </a:solidFill>
              </a:rPr>
              <a:t>veins </a:t>
            </a:r>
            <a:r>
              <a:rPr lang="en-US" dirty="0"/>
              <a:t>are less than 1 mm in </a:t>
            </a:r>
            <a:r>
              <a:rPr lang="en-US" dirty="0" smtClean="0"/>
              <a:t>diameter</a:t>
            </a:r>
            <a:r>
              <a:rPr lang="sr-Latn-RS" dirty="0" smtClean="0"/>
              <a:t>.</a:t>
            </a:r>
          </a:p>
          <a:p>
            <a:pPr marL="285750" indent="-285750">
              <a:buFont typeface="Arial" panose="020B0604020202020204" pitchFamily="34" charset="0"/>
              <a:buChar char="•"/>
            </a:pPr>
            <a:r>
              <a:rPr lang="en-US" b="1" dirty="0" err="1" smtClean="0">
                <a:solidFill>
                  <a:srgbClr val="7030A0"/>
                </a:solidFill>
              </a:rPr>
              <a:t>Venules</a:t>
            </a:r>
            <a:r>
              <a:rPr lang="en-US" b="1" dirty="0" smtClean="0"/>
              <a:t> </a:t>
            </a:r>
            <a:r>
              <a:rPr lang="en-US" dirty="0"/>
              <a:t>are further </a:t>
            </a:r>
            <a:r>
              <a:rPr lang="en-US" dirty="0" err="1"/>
              <a:t>subclassified</a:t>
            </a:r>
            <a:r>
              <a:rPr lang="en-US" dirty="0"/>
              <a:t> as </a:t>
            </a:r>
            <a:r>
              <a:rPr lang="en-US" dirty="0" err="1" smtClean="0">
                <a:solidFill>
                  <a:srgbClr val="7030A0"/>
                </a:solidFill>
              </a:rPr>
              <a:t>postcapillary</a:t>
            </a:r>
            <a:r>
              <a:rPr lang="en-US" b="1" dirty="0" smtClean="0"/>
              <a:t> </a:t>
            </a:r>
            <a:r>
              <a:rPr lang="en-US" dirty="0" smtClean="0"/>
              <a:t>and</a:t>
            </a:r>
            <a:r>
              <a:rPr lang="sr-Latn-RS" dirty="0" smtClean="0"/>
              <a:t> </a:t>
            </a:r>
            <a:r>
              <a:rPr lang="en-US" dirty="0" smtClean="0">
                <a:solidFill>
                  <a:srgbClr val="7030A0"/>
                </a:solidFill>
              </a:rPr>
              <a:t>muscular </a:t>
            </a:r>
            <a:r>
              <a:rPr lang="en-US" dirty="0" err="1" smtClean="0">
                <a:solidFill>
                  <a:srgbClr val="7030A0"/>
                </a:solidFill>
              </a:rPr>
              <a:t>venules</a:t>
            </a:r>
            <a:r>
              <a:rPr lang="sr-Latn-RS" dirty="0" smtClean="0">
                <a:solidFill>
                  <a:srgbClr val="7030A0"/>
                </a:solidFill>
              </a:rPr>
              <a:t> </a:t>
            </a:r>
            <a:r>
              <a:rPr lang="sr-Latn-RS" dirty="0" smtClean="0"/>
              <a:t>which</a:t>
            </a:r>
            <a:r>
              <a:rPr lang="en-US" dirty="0" smtClean="0"/>
              <a:t> </a:t>
            </a:r>
            <a:r>
              <a:rPr lang="en-US" dirty="0"/>
              <a:t>receive blood </a:t>
            </a:r>
            <a:r>
              <a:rPr lang="sr-Latn-RS" dirty="0" smtClean="0"/>
              <a:t>directly </a:t>
            </a:r>
            <a:r>
              <a:rPr lang="en-US" dirty="0" smtClean="0"/>
              <a:t>from capillaries</a:t>
            </a:r>
            <a:r>
              <a:rPr lang="sr-Latn-RS" dirty="0" smtClean="0"/>
              <a:t> </a:t>
            </a:r>
            <a:r>
              <a:rPr lang="en-US" dirty="0" smtClean="0"/>
              <a:t>and </a:t>
            </a:r>
            <a:r>
              <a:rPr lang="en-US" dirty="0"/>
              <a:t>have a diameter as small as 0.1 mm</a:t>
            </a:r>
            <a:r>
              <a:rPr lang="en-US" dirty="0" smtClean="0"/>
              <a:t>.</a:t>
            </a:r>
            <a:endParaRPr lang="sr-Latn-RS" dirty="0" smtClean="0"/>
          </a:p>
          <a:p>
            <a:endParaRPr lang="sr-Latn-RS" dirty="0" smtClean="0"/>
          </a:p>
          <a:p>
            <a:r>
              <a:rPr lang="sr-Latn-RS" dirty="0"/>
              <a:t>V</a:t>
            </a:r>
            <a:r>
              <a:rPr lang="sr-Latn-RS" dirty="0" smtClean="0"/>
              <a:t>ein structure corresponds pretty much to a general blood vessel characteristics.</a:t>
            </a:r>
            <a:endParaRPr lang="sr-Latn-RS" dirty="0"/>
          </a:p>
          <a:p>
            <a:endParaRPr lang="sr-Latn-RS" dirty="0" smtClean="0"/>
          </a:p>
        </p:txBody>
      </p:sp>
      <p:sp>
        <p:nvSpPr>
          <p:cNvPr id="12" name="TextBox 11"/>
          <p:cNvSpPr txBox="1"/>
          <p:nvPr/>
        </p:nvSpPr>
        <p:spPr>
          <a:xfrm>
            <a:off x="3962400" y="533400"/>
            <a:ext cx="1524000" cy="584775"/>
          </a:xfrm>
          <a:prstGeom prst="rect">
            <a:avLst/>
          </a:prstGeom>
          <a:noFill/>
        </p:spPr>
        <p:txBody>
          <a:bodyPr wrap="square" rtlCol="0">
            <a:spAutoFit/>
          </a:bodyPr>
          <a:lstStyle/>
          <a:p>
            <a:r>
              <a:rPr lang="sr-Latn-RS" sz="3200" dirty="0" smtClean="0">
                <a:solidFill>
                  <a:srgbClr val="7030A0"/>
                </a:solidFill>
                <a:latin typeface="Arial" panose="020B0604020202020204" pitchFamily="34" charset="0"/>
                <a:cs typeface="Arial" panose="020B0604020202020204" pitchFamily="34" charset="0"/>
              </a:rPr>
              <a:t>Veins</a:t>
            </a:r>
            <a:endParaRPr lang="en-US" sz="3200"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6350" y="0"/>
            <a:ext cx="920750" cy="463550"/>
            <a:chOff x="-6350" y="0"/>
            <a:chExt cx="920750" cy="463550"/>
          </a:xfrm>
        </p:grpSpPr>
        <p:sp>
          <p:nvSpPr>
            <p:cNvPr id="3" name="object 3"/>
            <p:cNvSpPr/>
            <p:nvPr/>
          </p:nvSpPr>
          <p:spPr>
            <a:xfrm>
              <a:off x="-762" y="762"/>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4" name="object 4"/>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5" name="object 5"/>
            <p:cNvSpPr/>
            <p:nvPr/>
          </p:nvSpPr>
          <p:spPr>
            <a:xfrm>
              <a:off x="-762" y="0"/>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6" name="object 6"/>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7" name="object 7"/>
            <p:cNvSpPr/>
            <p:nvPr/>
          </p:nvSpPr>
          <p:spPr>
            <a:xfrm>
              <a:off x="-762" y="762"/>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8" name="object 8"/>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9" name="object 9"/>
            <p:cNvSpPr/>
            <p:nvPr/>
          </p:nvSpPr>
          <p:spPr>
            <a:xfrm>
              <a:off x="-762" y="0"/>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10" name="object 10"/>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11" name="object 11"/>
            <p:cNvSpPr/>
            <p:nvPr/>
          </p:nvSpPr>
          <p:spPr>
            <a:xfrm>
              <a:off x="-6350" y="0"/>
              <a:ext cx="12700" cy="457200"/>
            </a:xfrm>
            <a:custGeom>
              <a:avLst/>
              <a:gdLst/>
              <a:ahLst/>
              <a:cxnLst/>
              <a:rect l="l" t="t" r="r" b="b"/>
              <a:pathLst>
                <a:path w="12700" h="457200">
                  <a:moveTo>
                    <a:pt x="0" y="457200"/>
                  </a:moveTo>
                  <a:lnTo>
                    <a:pt x="12700" y="457200"/>
                  </a:lnTo>
                  <a:lnTo>
                    <a:pt x="12700" y="0"/>
                  </a:lnTo>
                  <a:lnTo>
                    <a:pt x="0" y="0"/>
                  </a:lnTo>
                  <a:lnTo>
                    <a:pt x="0" y="457200"/>
                  </a:lnTo>
                  <a:close/>
                </a:path>
              </a:pathLst>
            </a:custGeom>
            <a:solidFill>
              <a:srgbClr val="FCFFFF"/>
            </a:solidFill>
          </p:spPr>
          <p:txBody>
            <a:bodyPr wrap="square" lIns="0" tIns="0" rIns="0" bIns="0" rtlCol="0"/>
            <a:lstStyle/>
            <a:p>
              <a:endParaRPr/>
            </a:p>
          </p:txBody>
        </p:sp>
        <p:sp>
          <p:nvSpPr>
            <p:cNvPr id="12" name="object 12"/>
            <p:cNvSpPr/>
            <p:nvPr/>
          </p:nvSpPr>
          <p:spPr>
            <a:xfrm>
              <a:off x="0" y="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13" name="object 13"/>
            <p:cNvSpPr/>
            <p:nvPr/>
          </p:nvSpPr>
          <p:spPr>
            <a:xfrm>
              <a:off x="-762" y="762"/>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14" name="object 14"/>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15" name="object 15"/>
            <p:cNvSpPr/>
            <p:nvPr/>
          </p:nvSpPr>
          <p:spPr>
            <a:xfrm>
              <a:off x="-762" y="0"/>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16" name="object 16"/>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17" name="object 17"/>
            <p:cNvSpPr/>
            <p:nvPr/>
          </p:nvSpPr>
          <p:spPr>
            <a:xfrm>
              <a:off x="0" y="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18" name="object 18"/>
            <p:cNvSpPr/>
            <p:nvPr/>
          </p:nvSpPr>
          <p:spPr>
            <a:xfrm>
              <a:off x="-762" y="762"/>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19" name="object 19"/>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20" name="object 20"/>
            <p:cNvSpPr/>
            <p:nvPr/>
          </p:nvSpPr>
          <p:spPr>
            <a:xfrm>
              <a:off x="-762" y="0"/>
              <a:ext cx="1905" cy="0"/>
            </a:xfrm>
            <a:custGeom>
              <a:avLst/>
              <a:gdLst/>
              <a:ahLst/>
              <a:cxnLst/>
              <a:rect l="l" t="t" r="r" b="b"/>
              <a:pathLst>
                <a:path w="1905">
                  <a:moveTo>
                    <a:pt x="1524" y="0"/>
                  </a:moveTo>
                  <a:lnTo>
                    <a:pt x="0" y="0"/>
                  </a:lnTo>
                </a:path>
              </a:pathLst>
            </a:custGeom>
            <a:ln w="3175">
              <a:solidFill>
                <a:srgbClr val="000000"/>
              </a:solidFill>
            </a:ln>
          </p:spPr>
          <p:txBody>
            <a:bodyPr wrap="square" lIns="0" tIns="0" rIns="0" bIns="0" rtlCol="0"/>
            <a:lstStyle/>
            <a:p>
              <a:endParaRPr/>
            </a:p>
          </p:txBody>
        </p:sp>
        <p:sp>
          <p:nvSpPr>
            <p:cNvPr id="21" name="object 21"/>
            <p:cNvSpPr/>
            <p:nvPr/>
          </p:nvSpPr>
          <p:spPr>
            <a:xfrm>
              <a:off x="-762" y="0"/>
              <a:ext cx="0" cy="1905"/>
            </a:xfrm>
            <a:custGeom>
              <a:avLst/>
              <a:gdLst/>
              <a:ahLst/>
              <a:cxnLst/>
              <a:rect l="l" t="t" r="r" b="b"/>
              <a:pathLst>
                <a:path h="1905">
                  <a:moveTo>
                    <a:pt x="-889" y="761"/>
                  </a:moveTo>
                  <a:lnTo>
                    <a:pt x="889" y="761"/>
                  </a:lnTo>
                </a:path>
              </a:pathLst>
            </a:custGeom>
            <a:ln w="3175">
              <a:solidFill>
                <a:srgbClr val="000000"/>
              </a:solidFill>
            </a:ln>
          </p:spPr>
          <p:txBody>
            <a:bodyPr wrap="square" lIns="0" tIns="0" rIns="0" bIns="0" rtlCol="0"/>
            <a:lstStyle/>
            <a:p>
              <a:endParaRPr/>
            </a:p>
          </p:txBody>
        </p:sp>
        <p:sp>
          <p:nvSpPr>
            <p:cNvPr id="22" name="object 22"/>
            <p:cNvSpPr/>
            <p:nvPr/>
          </p:nvSpPr>
          <p:spPr>
            <a:xfrm>
              <a:off x="0" y="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23" name="object 23"/>
            <p:cNvSpPr/>
            <p:nvPr/>
          </p:nvSpPr>
          <p:spPr>
            <a:xfrm>
              <a:off x="-6350" y="0"/>
              <a:ext cx="12700" cy="457200"/>
            </a:xfrm>
            <a:custGeom>
              <a:avLst/>
              <a:gdLst/>
              <a:ahLst/>
              <a:cxnLst/>
              <a:rect l="l" t="t" r="r" b="b"/>
              <a:pathLst>
                <a:path w="12700" h="457200">
                  <a:moveTo>
                    <a:pt x="0" y="457200"/>
                  </a:moveTo>
                  <a:lnTo>
                    <a:pt x="12700" y="457200"/>
                  </a:lnTo>
                  <a:lnTo>
                    <a:pt x="12700" y="0"/>
                  </a:lnTo>
                  <a:lnTo>
                    <a:pt x="0" y="0"/>
                  </a:lnTo>
                  <a:lnTo>
                    <a:pt x="0" y="457200"/>
                  </a:lnTo>
                  <a:close/>
                </a:path>
              </a:pathLst>
            </a:custGeom>
            <a:solidFill>
              <a:srgbClr val="FCFFFF"/>
            </a:solidFill>
          </p:spPr>
          <p:txBody>
            <a:bodyPr wrap="square" lIns="0" tIns="0" rIns="0" bIns="0" rtlCol="0"/>
            <a:lstStyle/>
            <a:p>
              <a:endParaRPr/>
            </a:p>
          </p:txBody>
        </p:sp>
        <p:sp>
          <p:nvSpPr>
            <p:cNvPr id="24" name="object 24"/>
            <p:cNvSpPr/>
            <p:nvPr/>
          </p:nvSpPr>
          <p:spPr>
            <a:xfrm>
              <a:off x="0" y="0"/>
              <a:ext cx="914400" cy="0"/>
            </a:xfrm>
            <a:custGeom>
              <a:avLst/>
              <a:gdLst/>
              <a:ahLst/>
              <a:cxnLst/>
              <a:rect l="l" t="t" r="r" b="b"/>
              <a:pathLst>
                <a:path w="914400">
                  <a:moveTo>
                    <a:pt x="0" y="0"/>
                  </a:moveTo>
                  <a:lnTo>
                    <a:pt x="914400" y="0"/>
                  </a:lnTo>
                </a:path>
              </a:pathLst>
            </a:custGeom>
            <a:ln w="12700">
              <a:solidFill>
                <a:srgbClr val="FAFFFF"/>
              </a:solidFill>
            </a:ln>
          </p:spPr>
          <p:txBody>
            <a:bodyPr wrap="square" lIns="0" tIns="0" rIns="0" bIns="0" rtlCol="0"/>
            <a:lstStyle/>
            <a:p>
              <a:endParaRPr/>
            </a:p>
          </p:txBody>
        </p:sp>
        <p:sp>
          <p:nvSpPr>
            <p:cNvPr id="25" name="object 25"/>
            <p:cNvSpPr/>
            <p:nvPr/>
          </p:nvSpPr>
          <p:spPr>
            <a:xfrm>
              <a:off x="0" y="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26" name="object 26"/>
            <p:cNvSpPr/>
            <p:nvPr/>
          </p:nvSpPr>
          <p:spPr>
            <a:xfrm>
              <a:off x="-6350" y="0"/>
              <a:ext cx="12700" cy="457200"/>
            </a:xfrm>
            <a:custGeom>
              <a:avLst/>
              <a:gdLst/>
              <a:ahLst/>
              <a:cxnLst/>
              <a:rect l="l" t="t" r="r" b="b"/>
              <a:pathLst>
                <a:path w="12700" h="457200">
                  <a:moveTo>
                    <a:pt x="0" y="457200"/>
                  </a:moveTo>
                  <a:lnTo>
                    <a:pt x="12700" y="457200"/>
                  </a:lnTo>
                  <a:lnTo>
                    <a:pt x="12700" y="0"/>
                  </a:lnTo>
                  <a:lnTo>
                    <a:pt x="0" y="0"/>
                  </a:lnTo>
                  <a:lnTo>
                    <a:pt x="0" y="457200"/>
                  </a:lnTo>
                  <a:close/>
                </a:path>
              </a:pathLst>
            </a:custGeom>
            <a:solidFill>
              <a:srgbClr val="FCFFFF"/>
            </a:solidFill>
          </p:spPr>
          <p:txBody>
            <a:bodyPr wrap="square" lIns="0" tIns="0" rIns="0" bIns="0" rtlCol="0"/>
            <a:lstStyle/>
            <a:p>
              <a:endParaRPr/>
            </a:p>
          </p:txBody>
        </p:sp>
      </p:grpSp>
      <p:grpSp>
        <p:nvGrpSpPr>
          <p:cNvPr id="27" name="object 27"/>
          <p:cNvGrpSpPr/>
          <p:nvPr/>
        </p:nvGrpSpPr>
        <p:grpSpPr>
          <a:xfrm>
            <a:off x="1219200" y="3688080"/>
            <a:ext cx="6783324" cy="1876044"/>
            <a:chOff x="1219200" y="3688080"/>
            <a:chExt cx="6783324" cy="1876044"/>
          </a:xfrm>
        </p:grpSpPr>
        <p:pic>
          <p:nvPicPr>
            <p:cNvPr id="28" name="object 28"/>
            <p:cNvPicPr/>
            <p:nvPr/>
          </p:nvPicPr>
          <p:blipFill>
            <a:blip r:embed="rId2" cstate="print"/>
            <a:stretch>
              <a:fillRect/>
            </a:stretch>
          </p:blipFill>
          <p:spPr>
            <a:xfrm>
              <a:off x="1222248" y="3688080"/>
              <a:ext cx="6780276" cy="1876044"/>
            </a:xfrm>
            <a:prstGeom prst="rect">
              <a:avLst/>
            </a:prstGeom>
          </p:spPr>
        </p:pic>
        <p:sp>
          <p:nvSpPr>
            <p:cNvPr id="29" name="object 29"/>
            <p:cNvSpPr/>
            <p:nvPr/>
          </p:nvSpPr>
          <p:spPr>
            <a:xfrm>
              <a:off x="1219200" y="3689350"/>
              <a:ext cx="6781800" cy="1873250"/>
            </a:xfrm>
            <a:custGeom>
              <a:avLst/>
              <a:gdLst/>
              <a:ahLst/>
              <a:cxnLst/>
              <a:rect l="l" t="t" r="r" b="b"/>
              <a:pathLst>
                <a:path w="6781800" h="1873250">
                  <a:moveTo>
                    <a:pt x="0" y="131952"/>
                  </a:moveTo>
                  <a:lnTo>
                    <a:pt x="6724" y="90237"/>
                  </a:lnTo>
                  <a:lnTo>
                    <a:pt x="25452" y="54013"/>
                  </a:lnTo>
                  <a:lnTo>
                    <a:pt x="54013" y="25452"/>
                  </a:lnTo>
                  <a:lnTo>
                    <a:pt x="90237" y="6724"/>
                  </a:lnTo>
                  <a:lnTo>
                    <a:pt x="131953" y="0"/>
                  </a:lnTo>
                  <a:lnTo>
                    <a:pt x="6649847" y="0"/>
                  </a:lnTo>
                  <a:lnTo>
                    <a:pt x="6691562" y="6724"/>
                  </a:lnTo>
                  <a:lnTo>
                    <a:pt x="6727786" y="25452"/>
                  </a:lnTo>
                  <a:lnTo>
                    <a:pt x="6756347" y="54013"/>
                  </a:lnTo>
                  <a:lnTo>
                    <a:pt x="6775075" y="90237"/>
                  </a:lnTo>
                  <a:lnTo>
                    <a:pt x="6781800" y="131952"/>
                  </a:lnTo>
                  <a:lnTo>
                    <a:pt x="6781800" y="1741297"/>
                  </a:lnTo>
                  <a:lnTo>
                    <a:pt x="6775075" y="1783012"/>
                  </a:lnTo>
                  <a:lnTo>
                    <a:pt x="6756347" y="1819236"/>
                  </a:lnTo>
                  <a:lnTo>
                    <a:pt x="6727786" y="1847797"/>
                  </a:lnTo>
                  <a:lnTo>
                    <a:pt x="6691562" y="1866525"/>
                  </a:lnTo>
                  <a:lnTo>
                    <a:pt x="6649847" y="1873250"/>
                  </a:lnTo>
                  <a:lnTo>
                    <a:pt x="131953" y="1873250"/>
                  </a:lnTo>
                  <a:lnTo>
                    <a:pt x="90237" y="1866525"/>
                  </a:lnTo>
                  <a:lnTo>
                    <a:pt x="54013" y="1847797"/>
                  </a:lnTo>
                  <a:lnTo>
                    <a:pt x="25452" y="1819236"/>
                  </a:lnTo>
                  <a:lnTo>
                    <a:pt x="6724" y="1783012"/>
                  </a:lnTo>
                  <a:lnTo>
                    <a:pt x="0" y="1741297"/>
                  </a:lnTo>
                  <a:lnTo>
                    <a:pt x="0" y="131952"/>
                  </a:lnTo>
                  <a:close/>
                </a:path>
              </a:pathLst>
            </a:custGeom>
            <a:ln w="12700">
              <a:solidFill>
                <a:srgbClr val="000000"/>
              </a:solidFill>
              <a:prstDash val="sysDot"/>
            </a:ln>
          </p:spPr>
          <p:txBody>
            <a:bodyPr wrap="square" lIns="0" tIns="0" rIns="0" bIns="0" rtlCol="0"/>
            <a:lstStyle/>
            <a:p>
              <a:endParaRPr/>
            </a:p>
          </p:txBody>
        </p:sp>
      </p:grpSp>
      <p:sp>
        <p:nvSpPr>
          <p:cNvPr id="31" name="object 31"/>
          <p:cNvSpPr txBox="1"/>
          <p:nvPr/>
        </p:nvSpPr>
        <p:spPr>
          <a:xfrm>
            <a:off x="1981200" y="4338955"/>
            <a:ext cx="5882005" cy="574040"/>
          </a:xfrm>
          <a:prstGeom prst="rect">
            <a:avLst/>
          </a:prstGeom>
        </p:spPr>
        <p:txBody>
          <a:bodyPr vert="horz" wrap="square" lIns="0" tIns="12700" rIns="0" bIns="0" rtlCol="0">
            <a:spAutoFit/>
          </a:bodyPr>
          <a:lstStyle/>
          <a:p>
            <a:pPr marL="12700">
              <a:lnSpc>
                <a:spcPct val="100000"/>
              </a:lnSpc>
              <a:spcBef>
                <a:spcPts val="100"/>
              </a:spcBef>
            </a:pPr>
            <a:r>
              <a:rPr lang="sr-Latn-RS" sz="3600" b="1" spc="-5" dirty="0" smtClean="0">
                <a:solidFill>
                  <a:srgbClr val="252525"/>
                </a:solidFill>
                <a:latin typeface="Arial"/>
                <a:cs typeface="Arial"/>
              </a:rPr>
              <a:t>CIRCULATORY SYSTEM</a:t>
            </a:r>
            <a:endParaRPr sz="3600" dirty="0">
              <a:latin typeface="Arial"/>
              <a:cs typeface="Aria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1387" y="1467865"/>
            <a:ext cx="7384026" cy="5030873"/>
          </a:xfrm>
          <a:prstGeom prst="rect">
            <a:avLst/>
          </a:prstGeom>
        </p:spPr>
      </p:pic>
      <p:sp>
        <p:nvSpPr>
          <p:cNvPr id="5" name="Rectangle 4"/>
          <p:cNvSpPr/>
          <p:nvPr/>
        </p:nvSpPr>
        <p:spPr>
          <a:xfrm>
            <a:off x="2057400" y="304800"/>
            <a:ext cx="4572000" cy="1200329"/>
          </a:xfrm>
          <a:prstGeom prst="rect">
            <a:avLst/>
          </a:prstGeom>
        </p:spPr>
        <p:txBody>
          <a:bodyPr>
            <a:spAutoFit/>
          </a:bodyPr>
          <a:lstStyle/>
          <a:p>
            <a:pPr algn="ctr"/>
            <a:r>
              <a:rPr lang="en-US" dirty="0"/>
              <a:t>Generally, veins have </a:t>
            </a:r>
            <a:r>
              <a:rPr lang="en-US" dirty="0">
                <a:solidFill>
                  <a:srgbClr val="7030A0"/>
                </a:solidFill>
              </a:rPr>
              <a:t>wider lumen and thinner wall</a:t>
            </a:r>
            <a:r>
              <a:rPr lang="en-US" dirty="0"/>
              <a:t> that accompanying arteries. Furthermore, their </a:t>
            </a:r>
            <a:r>
              <a:rPr lang="en-US" dirty="0">
                <a:solidFill>
                  <a:srgbClr val="7030A0"/>
                </a:solidFill>
              </a:rPr>
              <a:t>thickest part of the wall is adventitia </a:t>
            </a:r>
            <a:r>
              <a:rPr lang="en-US" dirty="0" smtClean="0"/>
              <a:t>opposed </a:t>
            </a:r>
            <a:r>
              <a:rPr lang="en-US" dirty="0"/>
              <a:t>to media in arteries.</a:t>
            </a:r>
          </a:p>
        </p:txBody>
      </p:sp>
    </p:spTree>
    <p:extLst>
      <p:ext uri="{BB962C8B-B14F-4D97-AF65-F5344CB8AC3E}">
        <p14:creationId xmlns:p14="http://schemas.microsoft.com/office/powerpoint/2010/main" val="5392598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86200" y="228600"/>
            <a:ext cx="2080260" cy="514350"/>
          </a:xfrm>
          <a:prstGeom prst="rect">
            <a:avLst/>
          </a:prstGeom>
        </p:spPr>
        <p:txBody>
          <a:bodyPr vert="horz" wrap="square" lIns="0" tIns="13335" rIns="0" bIns="0" rtlCol="0">
            <a:spAutoFit/>
          </a:bodyPr>
          <a:lstStyle/>
          <a:p>
            <a:pPr marL="12700">
              <a:lnSpc>
                <a:spcPct val="100000"/>
              </a:lnSpc>
              <a:spcBef>
                <a:spcPts val="105"/>
              </a:spcBef>
            </a:pPr>
            <a:r>
              <a:rPr lang="sr-Latn-RS" dirty="0" smtClean="0">
                <a:solidFill>
                  <a:srgbClr val="FF0000"/>
                </a:solidFill>
              </a:rPr>
              <a:t>Heart</a:t>
            </a:r>
            <a:endParaRPr b="0" dirty="0">
              <a:solidFill>
                <a:srgbClr val="FF0000"/>
              </a:solidFill>
              <a:latin typeface="Microsoft Sans Serif"/>
              <a:cs typeface="Microsoft Sans Serif"/>
            </a:endParaRPr>
          </a:p>
        </p:txBody>
      </p:sp>
      <p:sp>
        <p:nvSpPr>
          <p:cNvPr id="3" name="object 3"/>
          <p:cNvSpPr txBox="1"/>
          <p:nvPr/>
        </p:nvSpPr>
        <p:spPr>
          <a:xfrm>
            <a:off x="1219200" y="1219200"/>
            <a:ext cx="6811645" cy="1625573"/>
          </a:xfrm>
          <a:prstGeom prst="rect">
            <a:avLst/>
          </a:prstGeom>
        </p:spPr>
        <p:txBody>
          <a:bodyPr vert="horz" wrap="square" lIns="0" tIns="12700" rIns="0" bIns="0" rtlCol="0">
            <a:spAutoFit/>
          </a:bodyPr>
          <a:lstStyle/>
          <a:p>
            <a:pPr marL="12065" marR="403860">
              <a:lnSpc>
                <a:spcPct val="120000"/>
              </a:lnSpc>
              <a:spcBef>
                <a:spcPts val="100"/>
              </a:spcBef>
              <a:tabLst>
                <a:tab pos="354965" algn="l"/>
                <a:tab pos="356235" algn="l"/>
              </a:tabLst>
            </a:pPr>
            <a:r>
              <a:rPr lang="sr-Latn-RS" sz="1800" b="1" spc="-5" dirty="0" smtClean="0">
                <a:latin typeface="Arial"/>
                <a:cs typeface="Arial"/>
              </a:rPr>
              <a:t>Heart </a:t>
            </a:r>
            <a:r>
              <a:rPr lang="sr-Latn-RS" sz="1800" spc="-5" dirty="0" smtClean="0">
                <a:latin typeface="Arial"/>
                <a:cs typeface="Arial"/>
              </a:rPr>
              <a:t>is a central part of the cardiovascular system.</a:t>
            </a:r>
          </a:p>
          <a:p>
            <a:pPr>
              <a:lnSpc>
                <a:spcPct val="100000"/>
              </a:lnSpc>
              <a:buFont typeface="Microsoft Sans Serif"/>
              <a:buChar char="•"/>
            </a:pPr>
            <a:endParaRPr sz="2000" dirty="0">
              <a:latin typeface="Microsoft Sans Serif"/>
              <a:cs typeface="Microsoft Sans Serif"/>
            </a:endParaRPr>
          </a:p>
          <a:p>
            <a:pPr marL="12065" marR="5080">
              <a:lnSpc>
                <a:spcPct val="120000"/>
              </a:lnSpc>
              <a:spcBef>
                <a:spcPts val="1195"/>
              </a:spcBef>
              <a:tabLst>
                <a:tab pos="354965" algn="l"/>
                <a:tab pos="356235" algn="l"/>
              </a:tabLst>
            </a:pPr>
            <a:r>
              <a:rPr lang="en-US" spc="-15" dirty="0">
                <a:latin typeface="Microsoft Sans Serif"/>
                <a:cs typeface="Microsoft Sans Serif"/>
              </a:rPr>
              <a:t>The heart is a muscular </a:t>
            </a:r>
            <a:r>
              <a:rPr lang="en-US" spc="-15" dirty="0" smtClean="0">
                <a:latin typeface="Microsoft Sans Serif"/>
                <a:cs typeface="Microsoft Sans Serif"/>
              </a:rPr>
              <a:t>pump that maintains </a:t>
            </a:r>
            <a:r>
              <a:rPr lang="en-US" spc="-15" dirty="0">
                <a:latin typeface="Microsoft Sans Serif"/>
                <a:cs typeface="Microsoft Sans Serif"/>
              </a:rPr>
              <a:t>unidirectional</a:t>
            </a:r>
          </a:p>
          <a:p>
            <a:pPr marL="12065" marR="5080">
              <a:lnSpc>
                <a:spcPct val="120000"/>
              </a:lnSpc>
              <a:spcBef>
                <a:spcPts val="1195"/>
              </a:spcBef>
              <a:tabLst>
                <a:tab pos="354965" algn="l"/>
                <a:tab pos="356235" algn="l"/>
              </a:tabLst>
            </a:pPr>
            <a:r>
              <a:rPr lang="en-US" spc="-15" dirty="0">
                <a:latin typeface="Microsoft Sans Serif"/>
                <a:cs typeface="Microsoft Sans Serif"/>
              </a:rPr>
              <a:t>flow of </a:t>
            </a:r>
            <a:r>
              <a:rPr lang="en-US" spc="-15" dirty="0" err="1" smtClean="0">
                <a:latin typeface="Microsoft Sans Serif"/>
                <a:cs typeface="Microsoft Sans Serif"/>
              </a:rPr>
              <a:t>bloo</a:t>
            </a:r>
            <a:r>
              <a:rPr lang="sr-Latn-RS" spc="-15" dirty="0" smtClean="0">
                <a:latin typeface="Microsoft Sans Serif"/>
                <a:cs typeface="Microsoft Sans Serif"/>
              </a:rPr>
              <a:t>d from the veins to the arteries.</a:t>
            </a:r>
            <a:endParaRPr lang="sr-Latn-RS" sz="1800" spc="-15" dirty="0" smtClean="0">
              <a:latin typeface="Microsoft Sans Serif"/>
              <a:cs typeface="Microsoft Sans Serif"/>
            </a:endParaRPr>
          </a:p>
        </p:txBody>
      </p:sp>
      <p:pic>
        <p:nvPicPr>
          <p:cNvPr id="4" name="Picture 3"/>
          <p:cNvPicPr>
            <a:picLocks noChangeAspect="1"/>
          </p:cNvPicPr>
          <p:nvPr/>
        </p:nvPicPr>
        <p:blipFill>
          <a:blip r:embed="rId2"/>
          <a:stretch>
            <a:fillRect/>
          </a:stretch>
        </p:blipFill>
        <p:spPr>
          <a:xfrm>
            <a:off x="2796222" y="2844773"/>
            <a:ext cx="3657600" cy="3590544"/>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580001" y="1077535"/>
            <a:ext cx="3362325" cy="1718310"/>
          </a:xfrm>
          <a:prstGeom prst="rect">
            <a:avLst/>
          </a:prstGeom>
        </p:spPr>
        <p:txBody>
          <a:bodyPr vert="horz" wrap="square" lIns="0" tIns="71120" rIns="0" bIns="0" rtlCol="0">
            <a:spAutoFit/>
          </a:bodyPr>
          <a:lstStyle/>
          <a:p>
            <a:pPr marL="177165" indent="-165100">
              <a:lnSpc>
                <a:spcPct val="100000"/>
              </a:lnSpc>
              <a:spcBef>
                <a:spcPts val="560"/>
              </a:spcBef>
              <a:buFont typeface="Calibri"/>
              <a:buChar char="•"/>
              <a:tabLst>
                <a:tab pos="177800" algn="l"/>
              </a:tabLst>
            </a:pPr>
            <a:r>
              <a:rPr sz="1800" b="1" spc="-25" dirty="0">
                <a:latin typeface="Arial"/>
                <a:cs typeface="Arial"/>
              </a:rPr>
              <a:t>Tunica</a:t>
            </a:r>
            <a:r>
              <a:rPr sz="1800" b="1" spc="-20" dirty="0">
                <a:latin typeface="Arial"/>
                <a:cs typeface="Arial"/>
              </a:rPr>
              <a:t> </a:t>
            </a:r>
            <a:r>
              <a:rPr sz="1800" b="1" spc="-5" dirty="0" smtClean="0">
                <a:latin typeface="Arial"/>
                <a:cs typeface="Arial"/>
              </a:rPr>
              <a:t>intima</a:t>
            </a:r>
            <a:endParaRPr sz="1800" dirty="0">
              <a:latin typeface="Arial"/>
              <a:cs typeface="Arial"/>
            </a:endParaRPr>
          </a:p>
          <a:p>
            <a:pPr marL="680085" lvl="1" indent="-210820">
              <a:lnSpc>
                <a:spcPct val="100000"/>
              </a:lnSpc>
              <a:spcBef>
                <a:spcPts val="520"/>
              </a:spcBef>
              <a:buSzPct val="111111"/>
              <a:buChar char="–"/>
              <a:tabLst>
                <a:tab pos="680720" algn="l"/>
              </a:tabLst>
            </a:pPr>
            <a:r>
              <a:rPr lang="en-US" spc="-20" dirty="0">
                <a:latin typeface="Microsoft Sans Serif"/>
                <a:cs typeface="Microsoft Sans Serif"/>
              </a:rPr>
              <a:t>endothelium</a:t>
            </a:r>
          </a:p>
          <a:p>
            <a:pPr marL="680085" lvl="1" indent="-210820">
              <a:lnSpc>
                <a:spcPct val="100000"/>
              </a:lnSpc>
              <a:spcBef>
                <a:spcPts val="520"/>
              </a:spcBef>
              <a:buSzPct val="111111"/>
              <a:buChar char="–"/>
              <a:tabLst>
                <a:tab pos="680720" algn="l"/>
              </a:tabLst>
            </a:pPr>
            <a:r>
              <a:rPr lang="en-US" spc="-20" dirty="0">
                <a:latin typeface="Microsoft Sans Serif"/>
                <a:cs typeface="Microsoft Sans Serif"/>
              </a:rPr>
              <a:t>basement membrane</a:t>
            </a:r>
          </a:p>
          <a:p>
            <a:pPr marL="680085" lvl="1" indent="-210820">
              <a:lnSpc>
                <a:spcPct val="100000"/>
              </a:lnSpc>
              <a:spcBef>
                <a:spcPts val="520"/>
              </a:spcBef>
              <a:buSzPct val="111111"/>
              <a:buChar char="–"/>
              <a:tabLst>
                <a:tab pos="680720" algn="l"/>
              </a:tabLst>
            </a:pPr>
            <a:r>
              <a:rPr lang="en-US" spc="-20" dirty="0" err="1" smtClean="0">
                <a:latin typeface="Microsoft Sans Serif"/>
                <a:cs typeface="Microsoft Sans Serif"/>
              </a:rPr>
              <a:t>Subendotheli</a:t>
            </a:r>
            <a:r>
              <a:rPr lang="sr-Latn-RS" spc="-20" dirty="0" smtClean="0">
                <a:latin typeface="Microsoft Sans Serif"/>
                <a:cs typeface="Microsoft Sans Serif"/>
              </a:rPr>
              <a:t>al layer</a:t>
            </a:r>
            <a:endParaRPr lang="en-US" spc="-20" dirty="0">
              <a:latin typeface="Microsoft Sans Serif"/>
              <a:cs typeface="Microsoft Sans Serif"/>
            </a:endParaRPr>
          </a:p>
          <a:p>
            <a:pPr marL="658495" lvl="1" indent="-189230">
              <a:lnSpc>
                <a:spcPct val="100000"/>
              </a:lnSpc>
              <a:spcBef>
                <a:spcPts val="434"/>
              </a:spcBef>
              <a:buFont typeface="Microsoft Sans Serif"/>
              <a:buChar char="–"/>
              <a:tabLst>
                <a:tab pos="659130" algn="l"/>
              </a:tabLst>
            </a:pPr>
            <a:r>
              <a:rPr sz="1800" i="1" spc="-10" dirty="0" err="1" smtClean="0">
                <a:latin typeface="Arial"/>
                <a:cs typeface="Arial"/>
              </a:rPr>
              <a:t>membrana</a:t>
            </a:r>
            <a:r>
              <a:rPr sz="1800" i="1" spc="10" dirty="0" smtClean="0">
                <a:latin typeface="Arial"/>
                <a:cs typeface="Arial"/>
              </a:rPr>
              <a:t> </a:t>
            </a:r>
            <a:r>
              <a:rPr sz="1800" i="1" spc="-5" dirty="0">
                <a:latin typeface="Arial"/>
                <a:cs typeface="Arial"/>
              </a:rPr>
              <a:t>elastica interna</a:t>
            </a:r>
            <a:endParaRPr sz="1800" dirty="0">
              <a:latin typeface="Arial"/>
              <a:cs typeface="Arial"/>
            </a:endParaRPr>
          </a:p>
        </p:txBody>
      </p:sp>
      <p:sp>
        <p:nvSpPr>
          <p:cNvPr id="3" name="object 3"/>
          <p:cNvSpPr txBox="1"/>
          <p:nvPr/>
        </p:nvSpPr>
        <p:spPr>
          <a:xfrm>
            <a:off x="4580001" y="3430284"/>
            <a:ext cx="3763010" cy="1354217"/>
          </a:xfrm>
          <a:prstGeom prst="rect">
            <a:avLst/>
          </a:prstGeom>
        </p:spPr>
        <p:txBody>
          <a:bodyPr vert="horz" wrap="square" lIns="0" tIns="66040" rIns="0" bIns="0" rtlCol="0">
            <a:spAutoFit/>
          </a:bodyPr>
          <a:lstStyle/>
          <a:p>
            <a:pPr marL="154305" indent="-142240">
              <a:lnSpc>
                <a:spcPct val="100000"/>
              </a:lnSpc>
              <a:spcBef>
                <a:spcPts val="520"/>
              </a:spcBef>
              <a:buFont typeface="Microsoft Sans Serif"/>
              <a:buChar char="•"/>
              <a:tabLst>
                <a:tab pos="154940" algn="l"/>
              </a:tabLst>
            </a:pPr>
            <a:r>
              <a:rPr sz="1800" b="1" spc="-25" dirty="0">
                <a:latin typeface="Arial"/>
                <a:cs typeface="Arial"/>
              </a:rPr>
              <a:t>Tunica</a:t>
            </a:r>
            <a:r>
              <a:rPr sz="1800" b="1" spc="-50" dirty="0">
                <a:latin typeface="Arial"/>
                <a:cs typeface="Arial"/>
              </a:rPr>
              <a:t> </a:t>
            </a:r>
            <a:r>
              <a:rPr sz="1800" b="1" spc="-5" dirty="0">
                <a:latin typeface="Arial"/>
                <a:cs typeface="Arial"/>
              </a:rPr>
              <a:t>media</a:t>
            </a:r>
            <a:endParaRPr sz="1800" dirty="0">
              <a:latin typeface="Arial"/>
              <a:cs typeface="Arial"/>
            </a:endParaRPr>
          </a:p>
          <a:p>
            <a:pPr marL="680085" lvl="1" indent="-210820">
              <a:lnSpc>
                <a:spcPct val="100000"/>
              </a:lnSpc>
              <a:spcBef>
                <a:spcPts val="475"/>
              </a:spcBef>
              <a:buSzPct val="111111"/>
              <a:buChar char="–"/>
              <a:tabLst>
                <a:tab pos="680720" algn="l"/>
              </a:tabLst>
            </a:pPr>
            <a:r>
              <a:rPr lang="sr-Latn-RS" sz="1800" spc="-30" dirty="0" smtClean="0">
                <a:latin typeface="Microsoft Sans Serif"/>
                <a:cs typeface="Microsoft Sans Serif"/>
              </a:rPr>
              <a:t>Elastic lamelae and/or</a:t>
            </a:r>
          </a:p>
          <a:p>
            <a:pPr marL="680085" lvl="1" indent="-210820">
              <a:lnSpc>
                <a:spcPct val="100000"/>
              </a:lnSpc>
              <a:spcBef>
                <a:spcPts val="475"/>
              </a:spcBef>
              <a:buSzPct val="111111"/>
              <a:buChar char="–"/>
              <a:tabLst>
                <a:tab pos="680720" algn="l"/>
              </a:tabLst>
            </a:pPr>
            <a:r>
              <a:rPr lang="sr-Latn-RS" sz="1800" spc="-30" dirty="0" smtClean="0">
                <a:latin typeface="Microsoft Sans Serif"/>
                <a:cs typeface="Microsoft Sans Serif"/>
              </a:rPr>
              <a:t>Smooth muscle cells</a:t>
            </a:r>
            <a:endParaRPr sz="1800" dirty="0">
              <a:latin typeface="Microsoft Sans Serif"/>
              <a:cs typeface="Microsoft Sans Serif"/>
            </a:endParaRPr>
          </a:p>
          <a:p>
            <a:pPr marL="658495" lvl="1" indent="-189230">
              <a:lnSpc>
                <a:spcPct val="100000"/>
              </a:lnSpc>
              <a:spcBef>
                <a:spcPts val="439"/>
              </a:spcBef>
              <a:buChar char="–"/>
              <a:tabLst>
                <a:tab pos="659130" algn="l"/>
              </a:tabLst>
            </a:pPr>
            <a:r>
              <a:rPr lang="en-US" spc="-15" dirty="0">
                <a:latin typeface="Microsoft Sans Serif"/>
                <a:cs typeface="Microsoft Sans Serif"/>
              </a:rPr>
              <a:t>CT fibers</a:t>
            </a:r>
          </a:p>
        </p:txBody>
      </p:sp>
      <p:sp>
        <p:nvSpPr>
          <p:cNvPr id="4" name="object 4"/>
          <p:cNvSpPr txBox="1"/>
          <p:nvPr/>
        </p:nvSpPr>
        <p:spPr>
          <a:xfrm>
            <a:off x="4580001" y="5111534"/>
            <a:ext cx="3615054" cy="1343025"/>
          </a:xfrm>
          <a:prstGeom prst="rect">
            <a:avLst/>
          </a:prstGeom>
        </p:spPr>
        <p:txBody>
          <a:bodyPr vert="horz" wrap="square" lIns="0" tIns="67945" rIns="0" bIns="0" rtlCol="0">
            <a:spAutoFit/>
          </a:bodyPr>
          <a:lstStyle/>
          <a:p>
            <a:pPr marL="154305" indent="-142240">
              <a:lnSpc>
                <a:spcPct val="100000"/>
              </a:lnSpc>
              <a:spcBef>
                <a:spcPts val="535"/>
              </a:spcBef>
              <a:buFont typeface="Microsoft Sans Serif"/>
              <a:buChar char="•"/>
              <a:tabLst>
                <a:tab pos="154940" algn="l"/>
              </a:tabLst>
            </a:pPr>
            <a:r>
              <a:rPr sz="1800" b="1" spc="-25" dirty="0">
                <a:latin typeface="Arial"/>
                <a:cs typeface="Arial"/>
              </a:rPr>
              <a:t>Tunica</a:t>
            </a:r>
            <a:r>
              <a:rPr sz="1800" b="1" spc="-35" dirty="0">
                <a:latin typeface="Arial"/>
                <a:cs typeface="Arial"/>
              </a:rPr>
              <a:t> </a:t>
            </a:r>
            <a:r>
              <a:rPr sz="1800" b="1" spc="-5" dirty="0">
                <a:latin typeface="Arial"/>
                <a:cs typeface="Arial"/>
              </a:rPr>
              <a:t>externa</a:t>
            </a:r>
            <a:r>
              <a:rPr sz="1800" b="1" spc="-10" dirty="0">
                <a:latin typeface="Arial"/>
                <a:cs typeface="Arial"/>
              </a:rPr>
              <a:t> </a:t>
            </a:r>
            <a:r>
              <a:rPr sz="1800" b="1" spc="-5" dirty="0">
                <a:latin typeface="Arial"/>
                <a:cs typeface="Arial"/>
              </a:rPr>
              <a:t>(adventitia)</a:t>
            </a:r>
            <a:endParaRPr sz="1800" dirty="0">
              <a:latin typeface="Arial"/>
              <a:cs typeface="Arial"/>
            </a:endParaRPr>
          </a:p>
          <a:p>
            <a:pPr marL="469900">
              <a:lnSpc>
                <a:spcPct val="100000"/>
              </a:lnSpc>
              <a:spcBef>
                <a:spcPts val="430"/>
              </a:spcBef>
            </a:pPr>
            <a:r>
              <a:rPr sz="1800" spc="45" dirty="0">
                <a:latin typeface="Microsoft Sans Serif"/>
                <a:cs typeface="Microsoft Sans Serif"/>
              </a:rPr>
              <a:t>–</a:t>
            </a:r>
            <a:r>
              <a:rPr sz="1800" i="1" spc="45" dirty="0">
                <a:latin typeface="Arial"/>
                <a:cs typeface="Arial"/>
              </a:rPr>
              <a:t>membrana</a:t>
            </a:r>
            <a:r>
              <a:rPr sz="1800" i="1" dirty="0">
                <a:latin typeface="Arial"/>
                <a:cs typeface="Arial"/>
              </a:rPr>
              <a:t> </a:t>
            </a:r>
            <a:r>
              <a:rPr sz="1800" i="1" spc="-5" dirty="0">
                <a:latin typeface="Arial"/>
                <a:cs typeface="Arial"/>
              </a:rPr>
              <a:t>elastica externa</a:t>
            </a:r>
            <a:endParaRPr sz="1800" dirty="0">
              <a:latin typeface="Arial"/>
              <a:cs typeface="Arial"/>
            </a:endParaRPr>
          </a:p>
          <a:p>
            <a:pPr marL="469900">
              <a:lnSpc>
                <a:spcPct val="100000"/>
              </a:lnSpc>
              <a:spcBef>
                <a:spcPts val="430"/>
              </a:spcBef>
            </a:pPr>
            <a:r>
              <a:rPr sz="1800" spc="470" dirty="0">
                <a:latin typeface="Microsoft Sans Serif"/>
                <a:cs typeface="Microsoft Sans Serif"/>
              </a:rPr>
              <a:t>–</a:t>
            </a:r>
            <a:r>
              <a:rPr sz="1800" spc="-10" dirty="0">
                <a:latin typeface="Microsoft Sans Serif"/>
                <a:cs typeface="Microsoft Sans Serif"/>
              </a:rPr>
              <a:t> </a:t>
            </a:r>
            <a:r>
              <a:rPr lang="sr-Latn-RS" sz="1800" spc="-15" dirty="0" smtClean="0">
                <a:latin typeface="Microsoft Sans Serif"/>
                <a:cs typeface="Microsoft Sans Serif"/>
              </a:rPr>
              <a:t>loose CT</a:t>
            </a:r>
            <a:endParaRPr sz="1800" dirty="0">
              <a:latin typeface="Microsoft Sans Serif"/>
              <a:cs typeface="Microsoft Sans Serif"/>
            </a:endParaRPr>
          </a:p>
          <a:p>
            <a:pPr marL="469900">
              <a:lnSpc>
                <a:spcPct val="100000"/>
              </a:lnSpc>
              <a:spcBef>
                <a:spcPts val="434"/>
              </a:spcBef>
            </a:pPr>
            <a:r>
              <a:rPr sz="1800" spc="90" dirty="0">
                <a:latin typeface="Microsoft Sans Serif"/>
                <a:cs typeface="Microsoft Sans Serif"/>
              </a:rPr>
              <a:t>–</a:t>
            </a:r>
            <a:r>
              <a:rPr sz="1800" i="1" spc="90" dirty="0">
                <a:latin typeface="Arial"/>
                <a:cs typeface="Arial"/>
              </a:rPr>
              <a:t>vasa</a:t>
            </a:r>
            <a:r>
              <a:rPr sz="1800" i="1" spc="-50" dirty="0">
                <a:latin typeface="Arial"/>
                <a:cs typeface="Arial"/>
              </a:rPr>
              <a:t> </a:t>
            </a:r>
            <a:r>
              <a:rPr sz="1800" i="1" spc="-5" dirty="0">
                <a:latin typeface="Arial"/>
                <a:cs typeface="Arial"/>
              </a:rPr>
              <a:t>vasorum</a:t>
            </a:r>
            <a:endParaRPr sz="1800" dirty="0">
              <a:latin typeface="Arial"/>
              <a:cs typeface="Arial"/>
            </a:endParaRPr>
          </a:p>
        </p:txBody>
      </p:sp>
      <p:sp>
        <p:nvSpPr>
          <p:cNvPr id="5" name="object 5"/>
          <p:cNvSpPr txBox="1"/>
          <p:nvPr/>
        </p:nvSpPr>
        <p:spPr>
          <a:xfrm>
            <a:off x="231140" y="1094705"/>
            <a:ext cx="3068320" cy="1718945"/>
          </a:xfrm>
          <a:prstGeom prst="rect">
            <a:avLst/>
          </a:prstGeom>
        </p:spPr>
        <p:txBody>
          <a:bodyPr vert="horz" wrap="square" lIns="0" tIns="71755" rIns="0" bIns="0" rtlCol="0">
            <a:spAutoFit/>
          </a:bodyPr>
          <a:lstStyle/>
          <a:p>
            <a:pPr marL="177165" indent="-165100">
              <a:lnSpc>
                <a:spcPct val="100000"/>
              </a:lnSpc>
              <a:spcBef>
                <a:spcPts val="565"/>
              </a:spcBef>
              <a:buFont typeface="Calibri"/>
              <a:buChar char="•"/>
              <a:tabLst>
                <a:tab pos="177800" algn="l"/>
              </a:tabLst>
            </a:pPr>
            <a:r>
              <a:rPr lang="sr-Latn-RS" sz="1800" b="1" spc="-10" dirty="0" smtClean="0">
                <a:latin typeface="Arial"/>
                <a:cs typeface="Arial"/>
              </a:rPr>
              <a:t>Endocardium</a:t>
            </a:r>
            <a:endParaRPr sz="1800" dirty="0">
              <a:latin typeface="Arial"/>
              <a:cs typeface="Arial"/>
            </a:endParaRPr>
          </a:p>
          <a:p>
            <a:pPr marL="680085" lvl="1" indent="-210820">
              <a:lnSpc>
                <a:spcPct val="100000"/>
              </a:lnSpc>
              <a:spcBef>
                <a:spcPts val="520"/>
              </a:spcBef>
              <a:buSzPct val="111111"/>
              <a:buChar char="–"/>
              <a:tabLst>
                <a:tab pos="680720" algn="l"/>
              </a:tabLst>
            </a:pPr>
            <a:r>
              <a:rPr lang="sr-Latn-RS" sz="1800" spc="-20" dirty="0" smtClean="0">
                <a:latin typeface="Microsoft Sans Serif"/>
                <a:cs typeface="Microsoft Sans Serif"/>
              </a:rPr>
              <a:t>endothelium</a:t>
            </a:r>
            <a:endParaRPr sz="1800" dirty="0">
              <a:latin typeface="Microsoft Sans Serif"/>
              <a:cs typeface="Microsoft Sans Serif"/>
            </a:endParaRPr>
          </a:p>
          <a:p>
            <a:pPr marL="658495" lvl="1" indent="-189230">
              <a:lnSpc>
                <a:spcPct val="100000"/>
              </a:lnSpc>
              <a:spcBef>
                <a:spcPts val="440"/>
              </a:spcBef>
              <a:buChar char="–"/>
              <a:tabLst>
                <a:tab pos="659130" algn="l"/>
              </a:tabLst>
            </a:pPr>
            <a:r>
              <a:rPr lang="sr-Latn-RS" spc="-25" dirty="0">
                <a:latin typeface="Microsoft Sans Serif"/>
                <a:cs typeface="Microsoft Sans Serif"/>
              </a:rPr>
              <a:t>b</a:t>
            </a:r>
            <a:r>
              <a:rPr lang="sr-Latn-RS" sz="1800" spc="-25" dirty="0" smtClean="0">
                <a:latin typeface="Microsoft Sans Serif"/>
                <a:cs typeface="Microsoft Sans Serif"/>
              </a:rPr>
              <a:t>asement membrane</a:t>
            </a:r>
            <a:endParaRPr sz="1800" dirty="0">
              <a:latin typeface="Microsoft Sans Serif"/>
              <a:cs typeface="Microsoft Sans Serif"/>
            </a:endParaRPr>
          </a:p>
          <a:p>
            <a:pPr marL="658495" lvl="1" indent="-189230">
              <a:lnSpc>
                <a:spcPct val="100000"/>
              </a:lnSpc>
              <a:spcBef>
                <a:spcPts val="434"/>
              </a:spcBef>
              <a:buChar char="–"/>
              <a:tabLst>
                <a:tab pos="659130" algn="l"/>
              </a:tabLst>
            </a:pPr>
            <a:r>
              <a:rPr lang="sr-Latn-RS" sz="1800" spc="-15" dirty="0" smtClean="0">
                <a:latin typeface="Microsoft Sans Serif"/>
                <a:cs typeface="Microsoft Sans Serif"/>
              </a:rPr>
              <a:t>Subendothelial layer</a:t>
            </a:r>
            <a:endParaRPr sz="1800" dirty="0">
              <a:latin typeface="Microsoft Sans Serif"/>
              <a:cs typeface="Microsoft Sans Serif"/>
            </a:endParaRPr>
          </a:p>
          <a:p>
            <a:pPr marL="658495" lvl="1" indent="-189230">
              <a:lnSpc>
                <a:spcPct val="100000"/>
              </a:lnSpc>
              <a:spcBef>
                <a:spcPts val="430"/>
              </a:spcBef>
              <a:buChar char="–"/>
              <a:tabLst>
                <a:tab pos="659130" algn="l"/>
              </a:tabLst>
            </a:pPr>
            <a:r>
              <a:rPr lang="sr-Latn-RS" sz="1800" spc="-20" dirty="0" smtClean="0">
                <a:latin typeface="Microsoft Sans Serif"/>
                <a:cs typeface="Microsoft Sans Serif"/>
              </a:rPr>
              <a:t>Subendocardial layer</a:t>
            </a:r>
            <a:endParaRPr sz="1800" dirty="0">
              <a:latin typeface="Microsoft Sans Serif"/>
              <a:cs typeface="Microsoft Sans Serif"/>
            </a:endParaRPr>
          </a:p>
        </p:txBody>
      </p:sp>
      <p:sp>
        <p:nvSpPr>
          <p:cNvPr id="6" name="object 6"/>
          <p:cNvSpPr txBox="1"/>
          <p:nvPr/>
        </p:nvSpPr>
        <p:spPr>
          <a:xfrm>
            <a:off x="231140" y="3446526"/>
            <a:ext cx="3763010" cy="1013460"/>
          </a:xfrm>
          <a:prstGeom prst="rect">
            <a:avLst/>
          </a:prstGeom>
        </p:spPr>
        <p:txBody>
          <a:bodyPr vert="horz" wrap="square" lIns="0" tIns="67310" rIns="0" bIns="0" rtlCol="0">
            <a:spAutoFit/>
          </a:bodyPr>
          <a:lstStyle/>
          <a:p>
            <a:pPr marL="154305" indent="-142240">
              <a:lnSpc>
                <a:spcPct val="100000"/>
              </a:lnSpc>
              <a:spcBef>
                <a:spcPts val="530"/>
              </a:spcBef>
              <a:buFont typeface="Microsoft Sans Serif"/>
              <a:buChar char="•"/>
              <a:tabLst>
                <a:tab pos="154940" algn="l"/>
              </a:tabLst>
            </a:pPr>
            <a:r>
              <a:rPr lang="sr-Latn-RS" sz="1800" b="1" spc="-10" dirty="0" smtClean="0">
                <a:latin typeface="Arial"/>
                <a:cs typeface="Arial"/>
              </a:rPr>
              <a:t>Myocardium</a:t>
            </a:r>
            <a:endParaRPr sz="1800" dirty="0">
              <a:latin typeface="Arial"/>
              <a:cs typeface="Arial"/>
            </a:endParaRPr>
          </a:p>
          <a:p>
            <a:pPr marL="658495" lvl="1" indent="-189230">
              <a:lnSpc>
                <a:spcPct val="100000"/>
              </a:lnSpc>
              <a:spcBef>
                <a:spcPts val="430"/>
              </a:spcBef>
              <a:buChar char="–"/>
              <a:tabLst>
                <a:tab pos="659130" algn="l"/>
              </a:tabLst>
            </a:pPr>
            <a:r>
              <a:rPr lang="sr-Latn-RS" spc="-15" dirty="0">
                <a:latin typeface="Microsoft Sans Serif"/>
                <a:cs typeface="Microsoft Sans Serif"/>
              </a:rPr>
              <a:t>c</a:t>
            </a:r>
            <a:r>
              <a:rPr lang="sr-Latn-RS" sz="1800" spc="-15" dirty="0" smtClean="0">
                <a:latin typeface="Microsoft Sans Serif"/>
                <a:cs typeface="Microsoft Sans Serif"/>
              </a:rPr>
              <a:t>ardiac muscle cells</a:t>
            </a:r>
            <a:endParaRPr sz="1800" dirty="0">
              <a:latin typeface="Microsoft Sans Serif"/>
              <a:cs typeface="Microsoft Sans Serif"/>
            </a:endParaRPr>
          </a:p>
          <a:p>
            <a:pPr marL="658495" lvl="1" indent="-189230">
              <a:lnSpc>
                <a:spcPct val="100000"/>
              </a:lnSpc>
              <a:spcBef>
                <a:spcPts val="434"/>
              </a:spcBef>
              <a:buChar char="–"/>
              <a:tabLst>
                <a:tab pos="659130" algn="l"/>
              </a:tabLst>
            </a:pPr>
            <a:r>
              <a:rPr lang="sr-Latn-RS" sz="1800" spc="-15" dirty="0" smtClean="0">
                <a:latin typeface="Microsoft Sans Serif"/>
                <a:cs typeface="Microsoft Sans Serif"/>
              </a:rPr>
              <a:t>CT fibers</a:t>
            </a:r>
            <a:endParaRPr sz="1800" dirty="0">
              <a:latin typeface="Microsoft Sans Serif"/>
              <a:cs typeface="Microsoft Sans Serif"/>
            </a:endParaRPr>
          </a:p>
        </p:txBody>
      </p:sp>
      <p:sp>
        <p:nvSpPr>
          <p:cNvPr id="7" name="object 7"/>
          <p:cNvSpPr txBox="1"/>
          <p:nvPr/>
        </p:nvSpPr>
        <p:spPr>
          <a:xfrm>
            <a:off x="231140" y="5092700"/>
            <a:ext cx="2651760" cy="1343025"/>
          </a:xfrm>
          <a:prstGeom prst="rect">
            <a:avLst/>
          </a:prstGeom>
        </p:spPr>
        <p:txBody>
          <a:bodyPr vert="horz" wrap="square" lIns="0" tIns="67310" rIns="0" bIns="0" rtlCol="0">
            <a:spAutoFit/>
          </a:bodyPr>
          <a:lstStyle/>
          <a:p>
            <a:pPr marL="154305" indent="-142240">
              <a:lnSpc>
                <a:spcPct val="100000"/>
              </a:lnSpc>
              <a:spcBef>
                <a:spcPts val="530"/>
              </a:spcBef>
              <a:buFont typeface="Microsoft Sans Serif"/>
              <a:buChar char="•"/>
              <a:tabLst>
                <a:tab pos="154940" algn="l"/>
              </a:tabLst>
            </a:pPr>
            <a:r>
              <a:rPr lang="sr-Latn-RS" sz="1800" b="1" spc="-10" dirty="0" smtClean="0">
                <a:latin typeface="Arial"/>
                <a:cs typeface="Arial"/>
              </a:rPr>
              <a:t>Epicardium</a:t>
            </a:r>
            <a:endParaRPr sz="1800" dirty="0">
              <a:latin typeface="Arial"/>
              <a:cs typeface="Arial"/>
            </a:endParaRPr>
          </a:p>
          <a:p>
            <a:pPr marL="658495" lvl="1" indent="-189230">
              <a:lnSpc>
                <a:spcPct val="100000"/>
              </a:lnSpc>
              <a:spcBef>
                <a:spcPts val="430"/>
              </a:spcBef>
              <a:buChar char="–"/>
              <a:tabLst>
                <a:tab pos="659130" algn="l"/>
              </a:tabLst>
            </a:pPr>
            <a:r>
              <a:rPr lang="sr-Latn-RS" sz="1800" spc="-45" dirty="0" smtClean="0">
                <a:latin typeface="Microsoft Sans Serif"/>
                <a:cs typeface="Microsoft Sans Serif"/>
              </a:rPr>
              <a:t>mesothelium</a:t>
            </a:r>
            <a:endParaRPr sz="1800" dirty="0">
              <a:latin typeface="Microsoft Sans Serif"/>
              <a:cs typeface="Microsoft Sans Serif"/>
            </a:endParaRPr>
          </a:p>
          <a:p>
            <a:pPr marL="658495" lvl="1" indent="-189230">
              <a:lnSpc>
                <a:spcPct val="100000"/>
              </a:lnSpc>
              <a:spcBef>
                <a:spcPts val="434"/>
              </a:spcBef>
              <a:buChar char="–"/>
              <a:tabLst>
                <a:tab pos="659130" algn="l"/>
              </a:tabLst>
            </a:pPr>
            <a:r>
              <a:rPr lang="sr-Latn-RS" spc="-5" dirty="0">
                <a:latin typeface="Microsoft Sans Serif"/>
                <a:cs typeface="Microsoft Sans Serif"/>
              </a:rPr>
              <a:t>l</a:t>
            </a:r>
            <a:r>
              <a:rPr lang="sr-Latn-RS" sz="1800" spc="-5" dirty="0" smtClean="0">
                <a:latin typeface="Microsoft Sans Serif"/>
                <a:cs typeface="Microsoft Sans Serif"/>
              </a:rPr>
              <a:t>oose CT</a:t>
            </a:r>
            <a:endParaRPr sz="1800" dirty="0">
              <a:latin typeface="Microsoft Sans Serif"/>
              <a:cs typeface="Microsoft Sans Serif"/>
            </a:endParaRPr>
          </a:p>
          <a:p>
            <a:pPr marL="658495" lvl="1" indent="-189230">
              <a:lnSpc>
                <a:spcPct val="100000"/>
              </a:lnSpc>
              <a:spcBef>
                <a:spcPts val="434"/>
              </a:spcBef>
              <a:buChar char="–"/>
              <a:tabLst>
                <a:tab pos="659130" algn="l"/>
              </a:tabLst>
            </a:pPr>
            <a:r>
              <a:rPr lang="sr-Latn-RS" spc="-15" dirty="0">
                <a:latin typeface="Microsoft Sans Serif"/>
                <a:cs typeface="Microsoft Sans Serif"/>
              </a:rPr>
              <a:t>f</a:t>
            </a:r>
            <a:r>
              <a:rPr lang="sr-Latn-RS" spc="-15" dirty="0" smtClean="0">
                <a:latin typeface="Microsoft Sans Serif"/>
                <a:cs typeface="Microsoft Sans Serif"/>
              </a:rPr>
              <a:t>at tissue</a:t>
            </a:r>
            <a:endParaRPr sz="1800" dirty="0">
              <a:latin typeface="Microsoft Sans Serif"/>
              <a:cs typeface="Microsoft Sans Serif"/>
            </a:endParaRPr>
          </a:p>
        </p:txBody>
      </p:sp>
      <p:grpSp>
        <p:nvGrpSpPr>
          <p:cNvPr id="8" name="object 8"/>
          <p:cNvGrpSpPr/>
          <p:nvPr/>
        </p:nvGrpSpPr>
        <p:grpSpPr>
          <a:xfrm>
            <a:off x="244475" y="181355"/>
            <a:ext cx="8655050" cy="6686550"/>
            <a:chOff x="244475" y="181355"/>
            <a:chExt cx="8655050" cy="6686550"/>
          </a:xfrm>
        </p:grpSpPr>
        <p:sp>
          <p:nvSpPr>
            <p:cNvPr id="9" name="object 9"/>
            <p:cNvSpPr/>
            <p:nvPr/>
          </p:nvSpPr>
          <p:spPr>
            <a:xfrm>
              <a:off x="4267200" y="765175"/>
              <a:ext cx="0" cy="6092825"/>
            </a:xfrm>
            <a:custGeom>
              <a:avLst/>
              <a:gdLst/>
              <a:ahLst/>
              <a:cxnLst/>
              <a:rect l="l" t="t" r="r" b="b"/>
              <a:pathLst>
                <a:path h="6092825">
                  <a:moveTo>
                    <a:pt x="0" y="0"/>
                  </a:moveTo>
                  <a:lnTo>
                    <a:pt x="0" y="6092824"/>
                  </a:lnTo>
                </a:path>
              </a:pathLst>
            </a:custGeom>
            <a:ln w="19050">
              <a:solidFill>
                <a:srgbClr val="C0504D"/>
              </a:solidFill>
            </a:ln>
          </p:spPr>
          <p:txBody>
            <a:bodyPr wrap="square" lIns="0" tIns="0" rIns="0" bIns="0" rtlCol="0"/>
            <a:lstStyle/>
            <a:p>
              <a:endParaRPr/>
            </a:p>
          </p:txBody>
        </p:sp>
        <p:sp>
          <p:nvSpPr>
            <p:cNvPr id="10" name="object 10"/>
            <p:cNvSpPr/>
            <p:nvPr/>
          </p:nvSpPr>
          <p:spPr>
            <a:xfrm>
              <a:off x="250825" y="3068573"/>
              <a:ext cx="8642350" cy="1800225"/>
            </a:xfrm>
            <a:custGeom>
              <a:avLst/>
              <a:gdLst/>
              <a:ahLst/>
              <a:cxnLst/>
              <a:rect l="l" t="t" r="r" b="b"/>
              <a:pathLst>
                <a:path w="8642350" h="1800225">
                  <a:moveTo>
                    <a:pt x="0" y="0"/>
                  </a:moveTo>
                  <a:lnTo>
                    <a:pt x="8569325" y="0"/>
                  </a:lnTo>
                </a:path>
                <a:path w="8642350" h="1800225">
                  <a:moveTo>
                    <a:pt x="73025" y="1800225"/>
                  </a:moveTo>
                  <a:lnTo>
                    <a:pt x="8642350" y="1800225"/>
                  </a:lnTo>
                </a:path>
              </a:pathLst>
            </a:custGeom>
            <a:ln w="12700">
              <a:solidFill>
                <a:srgbClr val="800080"/>
              </a:solidFill>
            </a:ln>
          </p:spPr>
          <p:txBody>
            <a:bodyPr wrap="square" lIns="0" tIns="0" rIns="0" bIns="0" rtlCol="0"/>
            <a:lstStyle/>
            <a:p>
              <a:endParaRPr/>
            </a:p>
          </p:txBody>
        </p:sp>
        <p:pic>
          <p:nvPicPr>
            <p:cNvPr id="11" name="object 11"/>
            <p:cNvPicPr/>
            <p:nvPr/>
          </p:nvPicPr>
          <p:blipFill>
            <a:blip r:embed="rId2" cstate="print"/>
            <a:stretch>
              <a:fillRect/>
            </a:stretch>
          </p:blipFill>
          <p:spPr>
            <a:xfrm>
              <a:off x="542543" y="193547"/>
              <a:ext cx="3139439" cy="617219"/>
            </a:xfrm>
            <a:prstGeom prst="rect">
              <a:avLst/>
            </a:prstGeom>
          </p:spPr>
        </p:pic>
        <p:pic>
          <p:nvPicPr>
            <p:cNvPr id="12" name="object 12"/>
            <p:cNvPicPr/>
            <p:nvPr/>
          </p:nvPicPr>
          <p:blipFill>
            <a:blip r:embed="rId3" cstate="print"/>
            <a:stretch>
              <a:fillRect/>
            </a:stretch>
          </p:blipFill>
          <p:spPr>
            <a:xfrm>
              <a:off x="445007" y="181355"/>
              <a:ext cx="3332988" cy="536448"/>
            </a:xfrm>
            <a:prstGeom prst="rect">
              <a:avLst/>
            </a:prstGeom>
          </p:spPr>
        </p:pic>
        <p:sp>
          <p:nvSpPr>
            <p:cNvPr id="13" name="object 13"/>
            <p:cNvSpPr/>
            <p:nvPr/>
          </p:nvSpPr>
          <p:spPr>
            <a:xfrm>
              <a:off x="538162" y="188912"/>
              <a:ext cx="3097530" cy="576580"/>
            </a:xfrm>
            <a:custGeom>
              <a:avLst/>
              <a:gdLst/>
              <a:ahLst/>
              <a:cxnLst/>
              <a:rect l="l" t="t" r="r" b="b"/>
              <a:pathLst>
                <a:path w="3097529" h="576580">
                  <a:moveTo>
                    <a:pt x="3097149" y="0"/>
                  </a:moveTo>
                  <a:lnTo>
                    <a:pt x="0" y="0"/>
                  </a:lnTo>
                  <a:lnTo>
                    <a:pt x="0" y="576262"/>
                  </a:lnTo>
                  <a:lnTo>
                    <a:pt x="3097149" y="576262"/>
                  </a:lnTo>
                  <a:lnTo>
                    <a:pt x="3097149" y="0"/>
                  </a:lnTo>
                  <a:close/>
                </a:path>
              </a:pathLst>
            </a:custGeom>
            <a:solidFill>
              <a:srgbClr val="FFFFFF"/>
            </a:solidFill>
          </p:spPr>
          <p:txBody>
            <a:bodyPr wrap="square" lIns="0" tIns="0" rIns="0" bIns="0" rtlCol="0"/>
            <a:lstStyle/>
            <a:p>
              <a:endParaRPr/>
            </a:p>
          </p:txBody>
        </p:sp>
      </p:grpSp>
      <p:sp>
        <p:nvSpPr>
          <p:cNvPr id="14" name="object 14"/>
          <p:cNvSpPr txBox="1">
            <a:spLocks noGrp="1"/>
          </p:cNvSpPr>
          <p:nvPr>
            <p:ph type="title"/>
          </p:nvPr>
        </p:nvSpPr>
        <p:spPr>
          <a:xfrm>
            <a:off x="538162" y="188912"/>
            <a:ext cx="3097530" cy="453329"/>
          </a:xfrm>
          <a:prstGeom prst="rect">
            <a:avLst/>
          </a:prstGeom>
          <a:ln w="38100">
            <a:solidFill>
              <a:srgbClr val="C0504D"/>
            </a:solidFill>
          </a:ln>
        </p:spPr>
        <p:txBody>
          <a:bodyPr vert="horz" wrap="square" lIns="0" tIns="22225" rIns="0" bIns="0" rtlCol="0">
            <a:spAutoFit/>
          </a:bodyPr>
          <a:lstStyle/>
          <a:p>
            <a:pPr marL="107314">
              <a:lnSpc>
                <a:spcPct val="100000"/>
              </a:lnSpc>
              <a:spcBef>
                <a:spcPts val="175"/>
              </a:spcBef>
            </a:pPr>
            <a:r>
              <a:rPr lang="sr-Latn-RS" sz="2800" spc="-5" dirty="0" smtClean="0">
                <a:solidFill>
                  <a:srgbClr val="C0504D"/>
                </a:solidFill>
              </a:rPr>
              <a:t>Heart structure</a:t>
            </a:r>
            <a:endParaRPr sz="2800" dirty="0"/>
          </a:p>
        </p:txBody>
      </p:sp>
      <p:grpSp>
        <p:nvGrpSpPr>
          <p:cNvPr id="15" name="object 15"/>
          <p:cNvGrpSpPr/>
          <p:nvPr/>
        </p:nvGrpSpPr>
        <p:grpSpPr>
          <a:xfrm>
            <a:off x="4114800" y="169862"/>
            <a:ext cx="5029200" cy="641350"/>
            <a:chOff x="4114800" y="169862"/>
            <a:chExt cx="5029200" cy="641350"/>
          </a:xfrm>
        </p:grpSpPr>
        <p:pic>
          <p:nvPicPr>
            <p:cNvPr id="16" name="object 16"/>
            <p:cNvPicPr/>
            <p:nvPr/>
          </p:nvPicPr>
          <p:blipFill>
            <a:blip r:embed="rId4" cstate="print"/>
            <a:stretch>
              <a:fillRect/>
            </a:stretch>
          </p:blipFill>
          <p:spPr>
            <a:xfrm>
              <a:off x="4271771" y="193548"/>
              <a:ext cx="4765548" cy="617219"/>
            </a:xfrm>
            <a:prstGeom prst="rect">
              <a:avLst/>
            </a:prstGeom>
          </p:spPr>
        </p:pic>
        <p:pic>
          <p:nvPicPr>
            <p:cNvPr id="17" name="object 17"/>
            <p:cNvPicPr/>
            <p:nvPr/>
          </p:nvPicPr>
          <p:blipFill>
            <a:blip r:embed="rId5" cstate="print"/>
            <a:stretch>
              <a:fillRect/>
            </a:stretch>
          </p:blipFill>
          <p:spPr>
            <a:xfrm>
              <a:off x="4114800" y="181355"/>
              <a:ext cx="5029200" cy="536448"/>
            </a:xfrm>
            <a:prstGeom prst="rect">
              <a:avLst/>
            </a:prstGeom>
          </p:spPr>
        </p:pic>
        <p:sp>
          <p:nvSpPr>
            <p:cNvPr id="18" name="object 18"/>
            <p:cNvSpPr/>
            <p:nvPr/>
          </p:nvSpPr>
          <p:spPr>
            <a:xfrm>
              <a:off x="4267200" y="188912"/>
              <a:ext cx="4724400" cy="576580"/>
            </a:xfrm>
            <a:custGeom>
              <a:avLst/>
              <a:gdLst/>
              <a:ahLst/>
              <a:cxnLst/>
              <a:rect l="l" t="t" r="r" b="b"/>
              <a:pathLst>
                <a:path w="4724400" h="576580">
                  <a:moveTo>
                    <a:pt x="4724400" y="0"/>
                  </a:moveTo>
                  <a:lnTo>
                    <a:pt x="0" y="0"/>
                  </a:lnTo>
                  <a:lnTo>
                    <a:pt x="0" y="576262"/>
                  </a:lnTo>
                  <a:lnTo>
                    <a:pt x="4724400" y="576262"/>
                  </a:lnTo>
                  <a:lnTo>
                    <a:pt x="4724400" y="0"/>
                  </a:lnTo>
                  <a:close/>
                </a:path>
              </a:pathLst>
            </a:custGeom>
            <a:solidFill>
              <a:srgbClr val="FFFFFF"/>
            </a:solidFill>
          </p:spPr>
          <p:txBody>
            <a:bodyPr wrap="square" lIns="0" tIns="0" rIns="0" bIns="0" rtlCol="0"/>
            <a:lstStyle/>
            <a:p>
              <a:endParaRPr/>
            </a:p>
          </p:txBody>
        </p:sp>
        <p:sp>
          <p:nvSpPr>
            <p:cNvPr id="19" name="object 19"/>
            <p:cNvSpPr/>
            <p:nvPr/>
          </p:nvSpPr>
          <p:spPr>
            <a:xfrm>
              <a:off x="4267200" y="188912"/>
              <a:ext cx="4724400" cy="576580"/>
            </a:xfrm>
            <a:custGeom>
              <a:avLst/>
              <a:gdLst/>
              <a:ahLst/>
              <a:cxnLst/>
              <a:rect l="l" t="t" r="r" b="b"/>
              <a:pathLst>
                <a:path w="4724400" h="576580">
                  <a:moveTo>
                    <a:pt x="0" y="576262"/>
                  </a:moveTo>
                  <a:lnTo>
                    <a:pt x="4724400" y="576262"/>
                  </a:lnTo>
                  <a:lnTo>
                    <a:pt x="4724400" y="0"/>
                  </a:lnTo>
                  <a:lnTo>
                    <a:pt x="0" y="0"/>
                  </a:lnTo>
                  <a:lnTo>
                    <a:pt x="0" y="576262"/>
                  </a:lnTo>
                  <a:close/>
                </a:path>
              </a:pathLst>
            </a:custGeom>
            <a:ln w="38100">
              <a:solidFill>
                <a:srgbClr val="C0504D"/>
              </a:solidFill>
            </a:ln>
          </p:spPr>
          <p:txBody>
            <a:bodyPr wrap="square" lIns="0" tIns="0" rIns="0" bIns="0" rtlCol="0"/>
            <a:lstStyle/>
            <a:p>
              <a:endParaRPr/>
            </a:p>
          </p:txBody>
        </p:sp>
      </p:grpSp>
      <p:sp>
        <p:nvSpPr>
          <p:cNvPr id="20" name="object 20"/>
          <p:cNvSpPr txBox="1"/>
          <p:nvPr/>
        </p:nvSpPr>
        <p:spPr>
          <a:xfrm>
            <a:off x="4292346" y="241808"/>
            <a:ext cx="4674235" cy="452120"/>
          </a:xfrm>
          <a:prstGeom prst="rect">
            <a:avLst/>
          </a:prstGeom>
        </p:spPr>
        <p:txBody>
          <a:bodyPr vert="horz" wrap="square" lIns="0" tIns="12065" rIns="0" bIns="0" rtlCol="0">
            <a:spAutoFit/>
          </a:bodyPr>
          <a:lstStyle/>
          <a:p>
            <a:pPr marL="12700" algn="ctr">
              <a:lnSpc>
                <a:spcPct val="100000"/>
              </a:lnSpc>
              <a:spcBef>
                <a:spcPts val="95"/>
              </a:spcBef>
            </a:pPr>
            <a:r>
              <a:rPr lang="sr-Latn-RS" sz="2800" b="1" spc="-5" dirty="0" smtClean="0">
                <a:solidFill>
                  <a:srgbClr val="C0504D"/>
                </a:solidFill>
                <a:latin typeface="Arial"/>
                <a:cs typeface="Arial"/>
              </a:rPr>
              <a:t>Blood vessel structure</a:t>
            </a:r>
            <a:endParaRPr sz="2800" dirty="0">
              <a:latin typeface="Arial"/>
              <a:cs typeface="Aria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4147" y="93141"/>
            <a:ext cx="3043453" cy="505908"/>
          </a:xfrm>
          <a:prstGeom prst="rect">
            <a:avLst/>
          </a:prstGeom>
        </p:spPr>
        <p:txBody>
          <a:bodyPr vert="horz" wrap="square" lIns="0" tIns="13335" rIns="0" bIns="0" rtlCol="0">
            <a:spAutoFit/>
          </a:bodyPr>
          <a:lstStyle/>
          <a:p>
            <a:pPr marL="12700">
              <a:lnSpc>
                <a:spcPct val="100000"/>
              </a:lnSpc>
              <a:spcBef>
                <a:spcPts val="105"/>
              </a:spcBef>
            </a:pPr>
            <a:r>
              <a:rPr lang="sr-Latn-RS" dirty="0" smtClean="0">
                <a:solidFill>
                  <a:srgbClr val="7030A0"/>
                </a:solidFill>
              </a:rPr>
              <a:t>Endocardium</a:t>
            </a:r>
            <a:endParaRPr dirty="0">
              <a:solidFill>
                <a:srgbClr val="7030A0"/>
              </a:solidFill>
            </a:endParaRPr>
          </a:p>
        </p:txBody>
      </p:sp>
      <p:sp>
        <p:nvSpPr>
          <p:cNvPr id="3" name="object 3"/>
          <p:cNvSpPr txBox="1"/>
          <p:nvPr/>
        </p:nvSpPr>
        <p:spPr>
          <a:xfrm>
            <a:off x="550906" y="720610"/>
            <a:ext cx="8128000" cy="7110793"/>
          </a:xfrm>
          <a:prstGeom prst="rect">
            <a:avLst/>
          </a:prstGeom>
        </p:spPr>
        <p:txBody>
          <a:bodyPr vert="horz" wrap="square" lIns="0" tIns="12700" rIns="0" bIns="0" rtlCol="0">
            <a:spAutoFit/>
          </a:bodyPr>
          <a:lstStyle/>
          <a:p>
            <a:pPr marL="12065">
              <a:lnSpc>
                <a:spcPct val="100000"/>
              </a:lnSpc>
              <a:spcBef>
                <a:spcPts val="565"/>
              </a:spcBef>
              <a:tabLst>
                <a:tab pos="177800" algn="l"/>
              </a:tabLst>
            </a:pPr>
            <a:r>
              <a:rPr lang="sr-Latn-RS" sz="1800" spc="-45" dirty="0" smtClean="0">
                <a:latin typeface="Microsoft Sans Serif"/>
                <a:cs typeface="Microsoft Sans Serif"/>
              </a:rPr>
              <a:t>Smooth and shiny membrane that covers the inner surface of the heart</a:t>
            </a:r>
            <a:r>
              <a:rPr sz="1800" spc="-5" dirty="0" smtClean="0">
                <a:latin typeface="Microsoft Sans Serif"/>
                <a:cs typeface="Microsoft Sans Serif"/>
              </a:rPr>
              <a:t>.</a:t>
            </a:r>
            <a:endParaRPr lang="sr-Latn-RS" sz="1800" spc="-5" dirty="0" smtClean="0">
              <a:latin typeface="Microsoft Sans Serif"/>
              <a:cs typeface="Microsoft Sans Serif"/>
            </a:endParaRPr>
          </a:p>
          <a:p>
            <a:pPr marL="755015" lvl="1" indent="-285750">
              <a:spcBef>
                <a:spcPts val="565"/>
              </a:spcBef>
              <a:buFont typeface="Arial" panose="020B0604020202020204" pitchFamily="34" charset="0"/>
              <a:buChar char="•"/>
              <a:tabLst>
                <a:tab pos="177800" algn="l"/>
              </a:tabLst>
            </a:pPr>
            <a:r>
              <a:rPr lang="sr-Latn-RS" spc="-20" dirty="0" smtClean="0">
                <a:latin typeface="Microsoft Sans Serif"/>
                <a:cs typeface="Microsoft Sans Serif"/>
              </a:rPr>
              <a:t>endothelium</a:t>
            </a:r>
            <a:endParaRPr lang="sr-Latn-RS" dirty="0">
              <a:latin typeface="Microsoft Sans Serif"/>
              <a:cs typeface="Microsoft Sans Serif"/>
            </a:endParaRPr>
          </a:p>
          <a:p>
            <a:pPr marL="755015" lvl="1" indent="-285750">
              <a:lnSpc>
                <a:spcPct val="100000"/>
              </a:lnSpc>
              <a:spcBef>
                <a:spcPts val="440"/>
              </a:spcBef>
              <a:buFont typeface="Arial" panose="020B0604020202020204" pitchFamily="34" charset="0"/>
              <a:buChar char="•"/>
              <a:tabLst>
                <a:tab pos="659130" algn="l"/>
              </a:tabLst>
            </a:pPr>
            <a:r>
              <a:rPr lang="sr-Latn-RS" spc="-25" dirty="0">
                <a:latin typeface="Microsoft Sans Serif"/>
                <a:cs typeface="Microsoft Sans Serif"/>
              </a:rPr>
              <a:t>basement </a:t>
            </a:r>
            <a:r>
              <a:rPr lang="sr-Latn-RS" spc="-25" dirty="0" smtClean="0">
                <a:latin typeface="Microsoft Sans Serif"/>
                <a:cs typeface="Microsoft Sans Serif"/>
              </a:rPr>
              <a:t>membrane that is complete</a:t>
            </a:r>
            <a:endParaRPr lang="sr-Latn-RS" dirty="0">
              <a:latin typeface="Microsoft Sans Serif"/>
              <a:cs typeface="Microsoft Sans Serif"/>
            </a:endParaRPr>
          </a:p>
          <a:p>
            <a:pPr marL="755015" lvl="1" indent="-285750">
              <a:lnSpc>
                <a:spcPct val="100000"/>
              </a:lnSpc>
              <a:spcBef>
                <a:spcPts val="434"/>
              </a:spcBef>
              <a:buFont typeface="Arial" panose="020B0604020202020204" pitchFamily="34" charset="0"/>
              <a:buChar char="•"/>
              <a:tabLst>
                <a:tab pos="659130" algn="l"/>
              </a:tabLst>
            </a:pPr>
            <a:r>
              <a:rPr lang="sr-Latn-RS" spc="-15" dirty="0" smtClean="0">
                <a:latin typeface="Microsoft Sans Serif"/>
                <a:cs typeface="Microsoft Sans Serif"/>
              </a:rPr>
              <a:t>subendothelial and </a:t>
            </a:r>
            <a:r>
              <a:rPr lang="sr-Latn-RS" spc="-20" dirty="0" smtClean="0">
                <a:latin typeface="Microsoft Sans Serif"/>
                <a:cs typeface="Microsoft Sans Serif"/>
              </a:rPr>
              <a:t>subendocardial connective tissue</a:t>
            </a:r>
          </a:p>
          <a:p>
            <a:pPr marL="755015" lvl="1" indent="-285750">
              <a:lnSpc>
                <a:spcPct val="100000"/>
              </a:lnSpc>
              <a:spcBef>
                <a:spcPts val="434"/>
              </a:spcBef>
              <a:buFont typeface="Arial" panose="020B0604020202020204" pitchFamily="34" charset="0"/>
              <a:buChar char="•"/>
              <a:tabLst>
                <a:tab pos="659130" algn="l"/>
              </a:tabLst>
            </a:pPr>
            <a:endParaRPr lang="sr-Latn-RS" spc="-20" dirty="0">
              <a:latin typeface="Microsoft Sans Serif"/>
              <a:cs typeface="Microsoft Sans Serif"/>
            </a:endParaRPr>
          </a:p>
          <a:p>
            <a:pPr marL="755015" lvl="1" indent="-285750">
              <a:lnSpc>
                <a:spcPct val="100000"/>
              </a:lnSpc>
              <a:spcBef>
                <a:spcPts val="434"/>
              </a:spcBef>
              <a:buFont typeface="Arial" panose="020B0604020202020204" pitchFamily="34" charset="0"/>
              <a:buChar char="•"/>
              <a:tabLst>
                <a:tab pos="659130" algn="l"/>
              </a:tabLst>
            </a:pPr>
            <a:endParaRPr lang="sr-Latn-RS" dirty="0" smtClean="0">
              <a:latin typeface="Microsoft Sans Serif"/>
              <a:cs typeface="Microsoft Sans Serif"/>
            </a:endParaRPr>
          </a:p>
          <a:p>
            <a:pPr marL="755015" lvl="1" indent="-285750">
              <a:lnSpc>
                <a:spcPct val="100000"/>
              </a:lnSpc>
              <a:spcBef>
                <a:spcPts val="434"/>
              </a:spcBef>
              <a:buFont typeface="Arial" panose="020B0604020202020204" pitchFamily="34" charset="0"/>
              <a:buChar char="•"/>
              <a:tabLst>
                <a:tab pos="659130" algn="l"/>
              </a:tabLst>
            </a:pPr>
            <a:endParaRPr lang="sr-Latn-RS" dirty="0">
              <a:latin typeface="Microsoft Sans Serif"/>
              <a:cs typeface="Microsoft Sans Serif"/>
            </a:endParaRPr>
          </a:p>
          <a:p>
            <a:pPr marL="12700">
              <a:lnSpc>
                <a:spcPct val="100000"/>
              </a:lnSpc>
              <a:spcBef>
                <a:spcPts val="120"/>
              </a:spcBef>
            </a:pPr>
            <a:r>
              <a:rPr lang="sr-Latn-RS" sz="3200" b="1" spc="-15" dirty="0" smtClean="0">
                <a:solidFill>
                  <a:srgbClr val="7030A0"/>
                </a:solidFill>
                <a:latin typeface="Arial"/>
                <a:cs typeface="Arial"/>
              </a:rPr>
              <a:t>Myocardium</a:t>
            </a:r>
          </a:p>
          <a:p>
            <a:pPr marL="12700">
              <a:lnSpc>
                <a:spcPct val="100000"/>
              </a:lnSpc>
              <a:spcBef>
                <a:spcPts val="120"/>
              </a:spcBef>
            </a:pPr>
            <a:endParaRPr sz="3200" dirty="0">
              <a:latin typeface="Arial"/>
              <a:cs typeface="Arial"/>
            </a:endParaRPr>
          </a:p>
          <a:p>
            <a:pPr marL="12700" marR="5080" indent="28575">
              <a:lnSpc>
                <a:spcPct val="116900"/>
              </a:lnSpc>
              <a:spcBef>
                <a:spcPts val="565"/>
              </a:spcBef>
            </a:pPr>
            <a:r>
              <a:rPr lang="sr-Latn-RS" sz="2700" spc="-44" baseline="4629" dirty="0" smtClean="0">
                <a:latin typeface="Microsoft Sans Serif"/>
                <a:cs typeface="Microsoft Sans Serif"/>
              </a:rPr>
              <a:t>C</a:t>
            </a:r>
            <a:r>
              <a:rPr lang="en-US" sz="2700" spc="-44" baseline="4629" dirty="0" err="1" smtClean="0">
                <a:latin typeface="Microsoft Sans Serif"/>
                <a:cs typeface="Microsoft Sans Serif"/>
              </a:rPr>
              <a:t>onsisting</a:t>
            </a:r>
            <a:r>
              <a:rPr lang="en-US" sz="2700" spc="-44" baseline="4629" dirty="0" smtClean="0">
                <a:latin typeface="Microsoft Sans Serif"/>
                <a:cs typeface="Microsoft Sans Serif"/>
              </a:rPr>
              <a:t> </a:t>
            </a:r>
            <a:r>
              <a:rPr lang="en-US" sz="2700" spc="-44" baseline="4629" dirty="0">
                <a:latin typeface="Microsoft Sans Serif"/>
                <a:cs typeface="Microsoft Sans Serif"/>
              </a:rPr>
              <a:t>of cardiac </a:t>
            </a:r>
            <a:r>
              <a:rPr lang="en-US" sz="2700" spc="-44" baseline="4629" dirty="0" smtClean="0">
                <a:latin typeface="Microsoft Sans Serif"/>
                <a:cs typeface="Microsoft Sans Serif"/>
              </a:rPr>
              <a:t>muscle</a:t>
            </a:r>
            <a:r>
              <a:rPr lang="sr-Latn-RS" sz="2700" spc="-44" baseline="4629" dirty="0" smtClean="0">
                <a:latin typeface="Microsoft Sans Serif"/>
                <a:cs typeface="Microsoft Sans Serif"/>
              </a:rPr>
              <a:t> cells</a:t>
            </a:r>
            <a:r>
              <a:rPr lang="en-US" sz="2700" spc="-44" baseline="4629" dirty="0" smtClean="0">
                <a:latin typeface="Microsoft Sans Serif"/>
                <a:cs typeface="Microsoft Sans Serif"/>
              </a:rPr>
              <a:t>, </a:t>
            </a:r>
            <a:r>
              <a:rPr lang="en-US" sz="2700" spc="-44" baseline="4629" dirty="0">
                <a:latin typeface="Microsoft Sans Serif"/>
                <a:cs typeface="Microsoft Sans Serif"/>
              </a:rPr>
              <a:t>is </a:t>
            </a:r>
            <a:r>
              <a:rPr lang="en-US" sz="2700" spc="-44" baseline="4629" dirty="0" smtClean="0">
                <a:latin typeface="Microsoft Sans Serif"/>
                <a:cs typeface="Microsoft Sans Serif"/>
              </a:rPr>
              <a:t>the</a:t>
            </a:r>
            <a:r>
              <a:rPr lang="sr-Latn-RS" sz="2700" spc="-44" baseline="4629" dirty="0" smtClean="0">
                <a:latin typeface="Microsoft Sans Serif"/>
                <a:cs typeface="Microsoft Sans Serif"/>
              </a:rPr>
              <a:t> </a:t>
            </a:r>
            <a:r>
              <a:rPr lang="en-US" sz="2700" spc="-44" baseline="4629" dirty="0" smtClean="0">
                <a:latin typeface="Microsoft Sans Serif"/>
                <a:cs typeface="Microsoft Sans Serif"/>
              </a:rPr>
              <a:t>principal </a:t>
            </a:r>
            <a:r>
              <a:rPr lang="en-US" sz="2700" spc="-44" baseline="4629" dirty="0">
                <a:latin typeface="Microsoft Sans Serif"/>
                <a:cs typeface="Microsoft Sans Serif"/>
              </a:rPr>
              <a:t>component of the heart</a:t>
            </a:r>
            <a:r>
              <a:rPr lang="en-US" sz="2700" spc="-44" baseline="4629" dirty="0" smtClean="0">
                <a:latin typeface="Microsoft Sans Serif"/>
                <a:cs typeface="Microsoft Sans Serif"/>
              </a:rPr>
              <a:t>.</a:t>
            </a:r>
            <a:r>
              <a:rPr lang="sr-Latn-RS" sz="2700" spc="-44" baseline="4629" dirty="0" smtClean="0">
                <a:latin typeface="Microsoft Sans Serif"/>
                <a:cs typeface="Microsoft Sans Serif"/>
              </a:rPr>
              <a:t> </a:t>
            </a:r>
          </a:p>
          <a:p>
            <a:pPr marL="12700" marR="5080" indent="28575">
              <a:lnSpc>
                <a:spcPct val="116900"/>
              </a:lnSpc>
              <a:spcBef>
                <a:spcPts val="565"/>
              </a:spcBef>
            </a:pPr>
            <a:r>
              <a:rPr lang="sr-Latn-RS" sz="2700" spc="-44" baseline="4629" dirty="0" smtClean="0">
                <a:latin typeface="Microsoft Sans Serif"/>
                <a:cs typeface="Microsoft Sans Serif"/>
              </a:rPr>
              <a:t>In the heart there are 3 types of myocytes</a:t>
            </a:r>
          </a:p>
          <a:p>
            <a:pPr marL="469900" marR="5080" indent="-457200">
              <a:lnSpc>
                <a:spcPct val="116900"/>
              </a:lnSpc>
              <a:spcBef>
                <a:spcPts val="565"/>
              </a:spcBef>
              <a:buFont typeface="Wingdings" panose="05000000000000000000" pitchFamily="2" charset="2"/>
              <a:buChar char="v"/>
            </a:pPr>
            <a:r>
              <a:rPr lang="sr-Latn-RS" sz="2700" spc="-44" baseline="4629" dirty="0">
                <a:solidFill>
                  <a:srgbClr val="FF0000"/>
                </a:solidFill>
                <a:latin typeface="Microsoft Sans Serif"/>
                <a:cs typeface="Microsoft Sans Serif"/>
              </a:rPr>
              <a:t>c</a:t>
            </a:r>
            <a:r>
              <a:rPr lang="sr-Latn-RS" sz="2700" spc="-44" baseline="4629" dirty="0" smtClean="0">
                <a:solidFill>
                  <a:srgbClr val="FF0000"/>
                </a:solidFill>
                <a:latin typeface="Microsoft Sans Serif"/>
                <a:cs typeface="Microsoft Sans Serif"/>
              </a:rPr>
              <a:t>ontractile</a:t>
            </a:r>
          </a:p>
          <a:p>
            <a:pPr marL="469900" marR="5080" indent="-457200">
              <a:lnSpc>
                <a:spcPct val="116900"/>
              </a:lnSpc>
              <a:spcBef>
                <a:spcPts val="565"/>
              </a:spcBef>
              <a:buFont typeface="Wingdings" panose="05000000000000000000" pitchFamily="2" charset="2"/>
              <a:buChar char="v"/>
            </a:pPr>
            <a:r>
              <a:rPr lang="sr-Latn-RS" sz="2700" spc="-44" baseline="4629" dirty="0">
                <a:solidFill>
                  <a:srgbClr val="FF0000"/>
                </a:solidFill>
                <a:latin typeface="Microsoft Sans Serif"/>
                <a:cs typeface="Microsoft Sans Serif"/>
              </a:rPr>
              <a:t>c</a:t>
            </a:r>
            <a:r>
              <a:rPr lang="sr-Latn-RS" sz="2700" spc="-44" baseline="4629" dirty="0" smtClean="0">
                <a:solidFill>
                  <a:srgbClr val="FF0000"/>
                </a:solidFill>
                <a:latin typeface="Microsoft Sans Serif"/>
                <a:cs typeface="Microsoft Sans Serif"/>
              </a:rPr>
              <a:t>onducting</a:t>
            </a:r>
          </a:p>
          <a:p>
            <a:pPr marL="469900" marR="5080" indent="-457200">
              <a:lnSpc>
                <a:spcPct val="116900"/>
              </a:lnSpc>
              <a:spcBef>
                <a:spcPts val="565"/>
              </a:spcBef>
              <a:buFont typeface="Wingdings" panose="05000000000000000000" pitchFamily="2" charset="2"/>
              <a:buChar char="v"/>
            </a:pPr>
            <a:r>
              <a:rPr lang="sr-Latn-RS" sz="2700" spc="-44" baseline="4629" dirty="0" smtClean="0">
                <a:solidFill>
                  <a:srgbClr val="FF0000"/>
                </a:solidFill>
                <a:latin typeface="Microsoft Sans Serif"/>
                <a:cs typeface="Microsoft Sans Serif"/>
              </a:rPr>
              <a:t>Endocrine</a:t>
            </a:r>
          </a:p>
          <a:p>
            <a:pPr marL="12700" marR="5080">
              <a:lnSpc>
                <a:spcPct val="116900"/>
              </a:lnSpc>
              <a:spcBef>
                <a:spcPts val="565"/>
              </a:spcBef>
            </a:pPr>
            <a:r>
              <a:rPr lang="sr-Latn-RS" sz="2700" spc="-44" baseline="4629" dirty="0" smtClean="0">
                <a:latin typeface="Microsoft Sans Serif"/>
                <a:cs typeface="Microsoft Sans Serif"/>
              </a:rPr>
              <a:t>And as a special type adrenergic cells</a:t>
            </a:r>
          </a:p>
          <a:p>
            <a:pPr marL="12700" marR="5080" indent="28575">
              <a:lnSpc>
                <a:spcPct val="116900"/>
              </a:lnSpc>
              <a:spcBef>
                <a:spcPts val="565"/>
              </a:spcBef>
            </a:pPr>
            <a:endParaRPr sz="1800" dirty="0">
              <a:latin typeface="Microsoft Sans Serif"/>
              <a:cs typeface="Microsoft Sans Serif"/>
            </a:endParaRPr>
          </a:p>
          <a:p>
            <a:pPr>
              <a:lnSpc>
                <a:spcPct val="100000"/>
              </a:lnSpc>
              <a:spcBef>
                <a:spcPts val="10"/>
              </a:spcBef>
            </a:pPr>
            <a:endParaRPr sz="2350" dirty="0">
              <a:latin typeface="Arial"/>
              <a:cs typeface="Arial"/>
            </a:endParaRPr>
          </a:p>
          <a:p>
            <a:pPr>
              <a:lnSpc>
                <a:spcPct val="100000"/>
              </a:lnSpc>
              <a:spcBef>
                <a:spcPts val="45"/>
              </a:spcBef>
            </a:pPr>
            <a:endParaRPr sz="2400" dirty="0">
              <a:latin typeface="Microsoft Sans Serif"/>
              <a:cs typeface="Microsoft Sans Serif"/>
            </a:endParaRPr>
          </a:p>
          <a:p>
            <a:pPr marL="41275">
              <a:lnSpc>
                <a:spcPct val="100000"/>
              </a:lnSpc>
            </a:pPr>
            <a:r>
              <a:rPr sz="1800" spc="-10" dirty="0">
                <a:latin typeface="Microsoft Sans Serif"/>
                <a:cs typeface="Microsoft Sans Serif"/>
              </a:rPr>
              <a:t>Највећи</a:t>
            </a:r>
            <a:r>
              <a:rPr sz="1800" spc="20" dirty="0">
                <a:latin typeface="Microsoft Sans Serif"/>
                <a:cs typeface="Microsoft Sans Serif"/>
              </a:rPr>
              <a:t> </a:t>
            </a:r>
            <a:r>
              <a:rPr sz="1800" spc="-5" dirty="0">
                <a:latin typeface="Microsoft Sans Serif"/>
                <a:cs typeface="Microsoft Sans Serif"/>
              </a:rPr>
              <a:t>део</a:t>
            </a:r>
            <a:r>
              <a:rPr sz="1800" spc="20" dirty="0">
                <a:latin typeface="Microsoft Sans Serif"/>
                <a:cs typeface="Microsoft Sans Serif"/>
              </a:rPr>
              <a:t> </a:t>
            </a:r>
            <a:r>
              <a:rPr sz="1800" spc="-20" dirty="0">
                <a:latin typeface="Microsoft Sans Serif"/>
                <a:cs typeface="Microsoft Sans Serif"/>
              </a:rPr>
              <a:t>миокарда</a:t>
            </a:r>
            <a:r>
              <a:rPr sz="1800" spc="20" dirty="0">
                <a:latin typeface="Microsoft Sans Serif"/>
                <a:cs typeface="Microsoft Sans Serif"/>
              </a:rPr>
              <a:t> </a:t>
            </a:r>
            <a:r>
              <a:rPr sz="1800" spc="-10" dirty="0">
                <a:latin typeface="Microsoft Sans Serif"/>
                <a:cs typeface="Microsoft Sans Serif"/>
              </a:rPr>
              <a:t>граде</a:t>
            </a:r>
            <a:r>
              <a:rPr sz="1800" spc="20" dirty="0">
                <a:latin typeface="Microsoft Sans Serif"/>
                <a:cs typeface="Microsoft Sans Serif"/>
              </a:rPr>
              <a:t> </a:t>
            </a:r>
            <a:r>
              <a:rPr sz="1800" spc="-20" dirty="0">
                <a:latin typeface="Microsoft Sans Serif"/>
                <a:cs typeface="Microsoft Sans Serif"/>
              </a:rPr>
              <a:t>контрактилни</a:t>
            </a:r>
            <a:r>
              <a:rPr sz="1800" spc="20" dirty="0">
                <a:latin typeface="Microsoft Sans Serif"/>
                <a:cs typeface="Microsoft Sans Serif"/>
              </a:rPr>
              <a:t> </a:t>
            </a:r>
            <a:r>
              <a:rPr sz="1800" spc="-10" dirty="0">
                <a:latin typeface="Microsoft Sans Serif"/>
                <a:cs typeface="Microsoft Sans Serif"/>
              </a:rPr>
              <a:t>миоцити.</a:t>
            </a:r>
            <a:endParaRPr sz="1800" dirty="0">
              <a:latin typeface="Microsoft Sans Serif"/>
              <a:cs typeface="Microsoft Sans Serif"/>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95600" y="381000"/>
            <a:ext cx="4748023" cy="505908"/>
          </a:xfrm>
          <a:prstGeom prst="rect">
            <a:avLst/>
          </a:prstGeom>
        </p:spPr>
        <p:txBody>
          <a:bodyPr vert="horz" wrap="square" lIns="0" tIns="13335" rIns="0" bIns="0" rtlCol="0">
            <a:spAutoFit/>
          </a:bodyPr>
          <a:lstStyle/>
          <a:p>
            <a:pPr marL="12700">
              <a:lnSpc>
                <a:spcPct val="100000"/>
              </a:lnSpc>
              <a:spcBef>
                <a:spcPts val="105"/>
              </a:spcBef>
            </a:pPr>
            <a:r>
              <a:rPr lang="sr-Latn-RS" b="0" spc="-15" dirty="0" smtClean="0">
                <a:solidFill>
                  <a:srgbClr val="FF0000"/>
                </a:solidFill>
              </a:rPr>
              <a:t>Conducting myocytes</a:t>
            </a:r>
            <a:endParaRPr b="0" dirty="0">
              <a:solidFill>
                <a:srgbClr val="FF0000"/>
              </a:solidFill>
            </a:endParaRPr>
          </a:p>
        </p:txBody>
      </p:sp>
      <p:sp>
        <p:nvSpPr>
          <p:cNvPr id="3" name="object 3"/>
          <p:cNvSpPr txBox="1"/>
          <p:nvPr/>
        </p:nvSpPr>
        <p:spPr>
          <a:xfrm>
            <a:off x="1371600" y="3352800"/>
            <a:ext cx="6733540" cy="1120178"/>
          </a:xfrm>
          <a:prstGeom prst="rect">
            <a:avLst/>
          </a:prstGeom>
        </p:spPr>
        <p:txBody>
          <a:bodyPr vert="horz" wrap="square" lIns="0" tIns="12065" rIns="0" bIns="0" rtlCol="0">
            <a:spAutoFit/>
          </a:bodyPr>
          <a:lstStyle/>
          <a:p>
            <a:r>
              <a:rPr lang="sr-Latn-RS" dirty="0" smtClean="0"/>
              <a:t>Specialized </a:t>
            </a:r>
            <a:r>
              <a:rPr lang="en-US" dirty="0" smtClean="0"/>
              <a:t>for </a:t>
            </a:r>
            <a:r>
              <a:rPr lang="en-US" dirty="0"/>
              <a:t>initiation and propagation </a:t>
            </a:r>
            <a:r>
              <a:rPr lang="en-US" dirty="0" smtClean="0"/>
              <a:t>of</a:t>
            </a:r>
            <a:r>
              <a:rPr lang="sr-Latn-RS" dirty="0" smtClean="0"/>
              <a:t> </a:t>
            </a:r>
            <a:r>
              <a:rPr lang="en-US" dirty="0" smtClean="0"/>
              <a:t>rhythmic </a:t>
            </a:r>
            <a:r>
              <a:rPr lang="en-US" dirty="0" err="1"/>
              <a:t>depolarizations</a:t>
            </a:r>
            <a:r>
              <a:rPr lang="en-US" dirty="0"/>
              <a:t>, which results in rhythmic </a:t>
            </a:r>
            <a:r>
              <a:rPr lang="en-US" dirty="0" smtClean="0"/>
              <a:t>cardiac</a:t>
            </a:r>
            <a:r>
              <a:rPr lang="sr-Latn-RS" dirty="0" smtClean="0"/>
              <a:t> </a:t>
            </a:r>
            <a:r>
              <a:rPr lang="en-US" dirty="0" smtClean="0"/>
              <a:t>muscle contractions</a:t>
            </a:r>
            <a:r>
              <a:rPr lang="sr-Latn-RS" dirty="0" smtClean="0"/>
              <a:t>. Forms conducting system of the heart </a:t>
            </a:r>
            <a:r>
              <a:rPr lang="en-US" dirty="0" smtClean="0"/>
              <a:t>formed</a:t>
            </a:r>
            <a:r>
              <a:rPr lang="sr-Latn-RS" dirty="0" smtClean="0"/>
              <a:t> </a:t>
            </a:r>
            <a:r>
              <a:rPr lang="en-US" dirty="0" smtClean="0"/>
              <a:t>by modified </a:t>
            </a:r>
            <a:r>
              <a:rPr lang="en-US" dirty="0"/>
              <a:t>cardiac </a:t>
            </a:r>
            <a:r>
              <a:rPr lang="en-US" dirty="0" smtClean="0"/>
              <a:t>muscle </a:t>
            </a:r>
            <a:r>
              <a:rPr lang="en-US" dirty="0"/>
              <a:t>cells (</a:t>
            </a:r>
            <a:r>
              <a:rPr lang="en-US" dirty="0" smtClean="0"/>
              <a:t>Purkinje </a:t>
            </a:r>
            <a:r>
              <a:rPr lang="en-US" dirty="0"/>
              <a:t>fibers</a:t>
            </a:r>
            <a:r>
              <a:rPr lang="en-US" dirty="0" smtClean="0"/>
              <a:t>),</a:t>
            </a:r>
            <a:endParaRPr sz="2000" dirty="0">
              <a:latin typeface="Microsoft Sans Serif"/>
              <a:cs typeface="Microsoft Sans Serif"/>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4836" y="577418"/>
            <a:ext cx="4897120" cy="514350"/>
          </a:xfrm>
          <a:prstGeom prst="rect">
            <a:avLst/>
          </a:prstGeom>
        </p:spPr>
        <p:txBody>
          <a:bodyPr vert="horz" wrap="square" lIns="0" tIns="13335" rIns="0" bIns="0" rtlCol="0">
            <a:spAutoFit/>
          </a:bodyPr>
          <a:lstStyle/>
          <a:p>
            <a:pPr marL="12700">
              <a:lnSpc>
                <a:spcPct val="100000"/>
              </a:lnSpc>
              <a:spcBef>
                <a:spcPts val="105"/>
              </a:spcBef>
            </a:pPr>
            <a:r>
              <a:rPr lang="sr-Latn-RS" b="0" dirty="0" smtClean="0">
                <a:solidFill>
                  <a:srgbClr val="FF0000"/>
                </a:solidFill>
              </a:rPr>
              <a:t>Endocrine myocytes</a:t>
            </a:r>
            <a:endParaRPr b="0" dirty="0">
              <a:solidFill>
                <a:srgbClr val="FF0000"/>
              </a:solidFill>
            </a:endParaRPr>
          </a:p>
        </p:txBody>
      </p:sp>
      <p:sp>
        <p:nvSpPr>
          <p:cNvPr id="3" name="object 3"/>
          <p:cNvSpPr txBox="1"/>
          <p:nvPr/>
        </p:nvSpPr>
        <p:spPr>
          <a:xfrm>
            <a:off x="979119" y="1425384"/>
            <a:ext cx="7578725" cy="4805418"/>
          </a:xfrm>
          <a:prstGeom prst="rect">
            <a:avLst/>
          </a:prstGeom>
        </p:spPr>
        <p:txBody>
          <a:bodyPr vert="horz" wrap="square" lIns="0" tIns="12700" rIns="0" bIns="0" rtlCol="0">
            <a:spAutoFit/>
          </a:bodyPr>
          <a:lstStyle/>
          <a:p>
            <a:pPr marL="355600" marR="151765" indent="-343535">
              <a:lnSpc>
                <a:spcPct val="120000"/>
              </a:lnSpc>
              <a:spcBef>
                <a:spcPts val="100"/>
              </a:spcBef>
              <a:buChar char="•"/>
              <a:tabLst>
                <a:tab pos="354965" algn="l"/>
                <a:tab pos="356235" algn="l"/>
              </a:tabLst>
            </a:pPr>
            <a:r>
              <a:rPr lang="en-US" spc="-15" dirty="0">
                <a:latin typeface="Microsoft Sans Serif"/>
                <a:cs typeface="Microsoft Sans Serif"/>
              </a:rPr>
              <a:t>In addition to contractile properties, they also have the ability to biosynthesize and secrete more hormonally active substances - </a:t>
            </a:r>
            <a:r>
              <a:rPr lang="en-US" spc="-15" dirty="0" err="1">
                <a:latin typeface="Microsoft Sans Serif"/>
                <a:cs typeface="Microsoft Sans Serif"/>
              </a:rPr>
              <a:t>cardiopeptides</a:t>
            </a:r>
            <a:r>
              <a:rPr lang="en-US" spc="-15" dirty="0">
                <a:latin typeface="Microsoft Sans Serif"/>
                <a:cs typeface="Microsoft Sans Serif"/>
              </a:rPr>
              <a:t> or natriuretic peptides </a:t>
            </a:r>
            <a:endParaRPr lang="sr-Latn-RS" spc="-15" dirty="0" smtClean="0">
              <a:latin typeface="Microsoft Sans Serif"/>
              <a:cs typeface="Microsoft Sans Serif"/>
            </a:endParaRPr>
          </a:p>
          <a:p>
            <a:pPr marL="355600" marR="151765" indent="-343535">
              <a:lnSpc>
                <a:spcPct val="120000"/>
              </a:lnSpc>
              <a:spcBef>
                <a:spcPts val="100"/>
              </a:spcBef>
              <a:buChar char="•"/>
              <a:tabLst>
                <a:tab pos="354965" algn="l"/>
                <a:tab pos="356235" algn="l"/>
              </a:tabLst>
            </a:pPr>
            <a:r>
              <a:rPr lang="en-US" b="1" spc="-15" dirty="0" smtClean="0">
                <a:solidFill>
                  <a:srgbClr val="0070C0"/>
                </a:solidFill>
                <a:latin typeface="Microsoft Sans Serif"/>
                <a:cs typeface="Microsoft Sans Serif"/>
              </a:rPr>
              <a:t>ANP</a:t>
            </a:r>
            <a:r>
              <a:rPr lang="sr-Latn-RS" b="1" spc="-15" dirty="0">
                <a:solidFill>
                  <a:srgbClr val="0070C0"/>
                </a:solidFill>
                <a:latin typeface="Microsoft Sans Serif"/>
                <a:cs typeface="Microsoft Sans Serif"/>
              </a:rPr>
              <a:t> - atrial natriuretic </a:t>
            </a:r>
            <a:r>
              <a:rPr lang="sr-Latn-RS" b="1" spc="-15" dirty="0" smtClean="0">
                <a:solidFill>
                  <a:srgbClr val="0070C0"/>
                </a:solidFill>
                <a:latin typeface="Microsoft Sans Serif"/>
                <a:cs typeface="Microsoft Sans Serif"/>
              </a:rPr>
              <a:t>factor</a:t>
            </a:r>
          </a:p>
          <a:p>
            <a:pPr marL="355600" marR="151765" indent="-343535">
              <a:lnSpc>
                <a:spcPct val="120000"/>
              </a:lnSpc>
              <a:spcBef>
                <a:spcPts val="100"/>
              </a:spcBef>
              <a:buChar char="•"/>
              <a:tabLst>
                <a:tab pos="354965" algn="l"/>
                <a:tab pos="356235" algn="l"/>
              </a:tabLst>
            </a:pPr>
            <a:r>
              <a:rPr lang="en-US" b="1" spc="-15" dirty="0" smtClean="0">
                <a:solidFill>
                  <a:srgbClr val="0070C0"/>
                </a:solidFill>
                <a:latin typeface="Microsoft Sans Serif"/>
                <a:cs typeface="Microsoft Sans Serif"/>
              </a:rPr>
              <a:t>BNP</a:t>
            </a:r>
            <a:r>
              <a:rPr lang="sr-Latn-RS" b="1" spc="-15" dirty="0">
                <a:solidFill>
                  <a:srgbClr val="0070C0"/>
                </a:solidFill>
                <a:latin typeface="Microsoft Sans Serif"/>
                <a:cs typeface="Microsoft Sans Serif"/>
              </a:rPr>
              <a:t> - B-type natriuretic </a:t>
            </a:r>
            <a:r>
              <a:rPr lang="sr-Latn-RS" b="1" spc="-15" dirty="0" smtClean="0">
                <a:solidFill>
                  <a:srgbClr val="0070C0"/>
                </a:solidFill>
                <a:latin typeface="Microsoft Sans Serif"/>
                <a:cs typeface="Microsoft Sans Serif"/>
              </a:rPr>
              <a:t>peptide</a:t>
            </a:r>
          </a:p>
          <a:p>
            <a:pPr marL="12065" marR="151765">
              <a:lnSpc>
                <a:spcPct val="120000"/>
              </a:lnSpc>
              <a:spcBef>
                <a:spcPts val="100"/>
              </a:spcBef>
              <a:tabLst>
                <a:tab pos="354965" algn="l"/>
                <a:tab pos="356235" algn="l"/>
              </a:tabLst>
            </a:pPr>
            <a:r>
              <a:rPr lang="sr-Latn-RS" b="1" spc="-15" dirty="0">
                <a:solidFill>
                  <a:srgbClr val="0070C0"/>
                </a:solidFill>
                <a:latin typeface="Microsoft Sans Serif"/>
                <a:cs typeface="Microsoft Sans Serif"/>
              </a:rPr>
              <a:t> </a:t>
            </a:r>
            <a:r>
              <a:rPr lang="sr-Latn-RS" b="1" spc="-15" dirty="0" smtClean="0">
                <a:solidFill>
                  <a:srgbClr val="FF0000"/>
                </a:solidFill>
                <a:latin typeface="Microsoft Sans Serif"/>
                <a:cs typeface="Microsoft Sans Serif"/>
              </a:rPr>
              <a:t>both causes </a:t>
            </a:r>
            <a:r>
              <a:rPr lang="en-US" spc="-15" dirty="0" smtClean="0">
                <a:solidFill>
                  <a:srgbClr val="FF0000"/>
                </a:solidFill>
                <a:latin typeface="Microsoft Sans Serif"/>
                <a:cs typeface="Microsoft Sans Serif"/>
              </a:rPr>
              <a:t> </a:t>
            </a:r>
            <a:r>
              <a:rPr lang="en-US" spc="-15" dirty="0" err="1" smtClean="0">
                <a:latin typeface="Microsoft Sans Serif"/>
                <a:cs typeface="Microsoft Sans Serif"/>
              </a:rPr>
              <a:t>natriuresis</a:t>
            </a:r>
            <a:r>
              <a:rPr lang="sr-Latn-RS" spc="-15" dirty="0" smtClean="0">
                <a:latin typeface="Microsoft Sans Serif"/>
                <a:cs typeface="Microsoft Sans Serif"/>
              </a:rPr>
              <a:t> and </a:t>
            </a:r>
            <a:r>
              <a:rPr lang="en-US" spc="-15" dirty="0" smtClean="0">
                <a:latin typeface="Microsoft Sans Serif"/>
                <a:cs typeface="Microsoft Sans Serif"/>
              </a:rPr>
              <a:t>vasodilatation</a:t>
            </a:r>
            <a:endParaRPr lang="sr-Latn-RS" sz="1800" spc="-15" dirty="0" smtClean="0">
              <a:latin typeface="Microsoft Sans Serif"/>
              <a:cs typeface="Microsoft Sans Serif"/>
            </a:endParaRPr>
          </a:p>
          <a:p>
            <a:pPr>
              <a:lnSpc>
                <a:spcPct val="100000"/>
              </a:lnSpc>
            </a:pPr>
            <a:endParaRPr sz="2000" dirty="0">
              <a:latin typeface="Microsoft Sans Serif"/>
              <a:cs typeface="Microsoft Sans Serif"/>
            </a:endParaRPr>
          </a:p>
          <a:p>
            <a:pPr marL="355600" marR="5080" indent="-343535">
              <a:lnSpc>
                <a:spcPct val="120000"/>
              </a:lnSpc>
              <a:spcBef>
                <a:spcPts val="1190"/>
              </a:spcBef>
              <a:buFontTx/>
              <a:buChar char="•"/>
              <a:tabLst>
                <a:tab pos="354965" algn="l"/>
                <a:tab pos="356235" algn="l"/>
              </a:tabLst>
            </a:pPr>
            <a:r>
              <a:rPr lang="en-US" spc="-15" dirty="0">
                <a:latin typeface="Microsoft Sans Serif"/>
                <a:cs typeface="Microsoft Sans Serif"/>
              </a:rPr>
              <a:t>Synthesized </a:t>
            </a:r>
            <a:r>
              <a:rPr lang="en-US" spc="-15" dirty="0" err="1">
                <a:latin typeface="Microsoft Sans Serif"/>
                <a:cs typeface="Microsoft Sans Serif"/>
              </a:rPr>
              <a:t>cardiopeptides</a:t>
            </a:r>
            <a:r>
              <a:rPr lang="en-US" spc="-15" dirty="0">
                <a:latin typeface="Microsoft Sans Serif"/>
                <a:cs typeface="Microsoft Sans Serif"/>
              </a:rPr>
              <a:t> are deposited in specific </a:t>
            </a:r>
            <a:r>
              <a:rPr lang="en-US" spc="-15" dirty="0" smtClean="0">
                <a:latin typeface="Microsoft Sans Serif"/>
                <a:cs typeface="Microsoft Sans Serif"/>
              </a:rPr>
              <a:t>perinuclear</a:t>
            </a:r>
            <a:r>
              <a:rPr lang="sr-Latn-RS" spc="-15" dirty="0" smtClean="0">
                <a:latin typeface="Microsoft Sans Serif"/>
                <a:cs typeface="Microsoft Sans Serif"/>
              </a:rPr>
              <a:t> </a:t>
            </a:r>
            <a:r>
              <a:rPr lang="en-US" spc="-15" dirty="0" smtClean="0">
                <a:latin typeface="Microsoft Sans Serif"/>
                <a:cs typeface="Microsoft Sans Serif"/>
              </a:rPr>
              <a:t>granules </a:t>
            </a:r>
            <a:endParaRPr lang="en-US" spc="-15" dirty="0">
              <a:latin typeface="Microsoft Sans Serif"/>
              <a:cs typeface="Microsoft Sans Serif"/>
            </a:endParaRPr>
          </a:p>
          <a:p>
            <a:pPr marL="355600" marR="5080" indent="-343535">
              <a:lnSpc>
                <a:spcPct val="120000"/>
              </a:lnSpc>
              <a:spcBef>
                <a:spcPts val="1190"/>
              </a:spcBef>
              <a:buChar char="•"/>
              <a:tabLst>
                <a:tab pos="354965" algn="l"/>
                <a:tab pos="356235" algn="l"/>
              </a:tabLst>
            </a:pPr>
            <a:r>
              <a:rPr lang="en-US" spc="-15" dirty="0">
                <a:latin typeface="Microsoft Sans Serif"/>
                <a:cs typeface="Microsoft Sans Serif"/>
              </a:rPr>
              <a:t>They have an oval </a:t>
            </a:r>
            <a:r>
              <a:rPr lang="en-US" spc="-15" dirty="0" err="1">
                <a:latin typeface="Microsoft Sans Serif"/>
                <a:cs typeface="Microsoft Sans Serif"/>
              </a:rPr>
              <a:t>euchromatic</a:t>
            </a:r>
            <a:r>
              <a:rPr lang="en-US" spc="-15" dirty="0">
                <a:latin typeface="Microsoft Sans Serif"/>
                <a:cs typeface="Microsoft Sans Serif"/>
              </a:rPr>
              <a:t> nucleus, while the central part of the cell is devoid of myofibrils, and filled with well-developed organelles responsible for the biosynthetic and secretory activity of the cell.</a:t>
            </a:r>
            <a:endParaRPr sz="2000" dirty="0">
              <a:latin typeface="Microsoft Sans Serif"/>
              <a:cs typeface="Microsoft Sans Serif"/>
            </a:endParaRPr>
          </a:p>
          <a:p>
            <a:pPr marL="355600" indent="-343535">
              <a:lnSpc>
                <a:spcPct val="100000"/>
              </a:lnSpc>
              <a:spcBef>
                <a:spcPts val="1625"/>
              </a:spcBef>
              <a:buChar char="•"/>
              <a:tabLst>
                <a:tab pos="354965" algn="l"/>
                <a:tab pos="356235" algn="l"/>
              </a:tabLst>
            </a:pPr>
            <a:r>
              <a:rPr lang="sr-Latn-RS" sz="1800" spc="-15" dirty="0" smtClean="0">
                <a:latin typeface="Microsoft Sans Serif"/>
                <a:cs typeface="Microsoft Sans Serif"/>
              </a:rPr>
              <a:t>Mostly localized in atriums.</a:t>
            </a:r>
            <a:endParaRPr sz="1800" dirty="0">
              <a:latin typeface="Microsoft Sans Serif"/>
              <a:cs typeface="Microsoft Sans Serif"/>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50642" y="275970"/>
            <a:ext cx="4288790" cy="513715"/>
          </a:xfrm>
          <a:prstGeom prst="rect">
            <a:avLst/>
          </a:prstGeom>
        </p:spPr>
        <p:txBody>
          <a:bodyPr vert="horz" wrap="square" lIns="0" tIns="12700" rIns="0" bIns="0" rtlCol="0">
            <a:spAutoFit/>
          </a:bodyPr>
          <a:lstStyle/>
          <a:p>
            <a:pPr marL="12700">
              <a:lnSpc>
                <a:spcPct val="100000"/>
              </a:lnSpc>
              <a:spcBef>
                <a:spcPts val="100"/>
              </a:spcBef>
            </a:pPr>
            <a:r>
              <a:rPr lang="sr-Latn-RS" b="0" spc="-5" dirty="0" smtClean="0">
                <a:solidFill>
                  <a:srgbClr val="FF0000"/>
                </a:solidFill>
              </a:rPr>
              <a:t>Adrenergic cells</a:t>
            </a:r>
            <a:endParaRPr b="0" dirty="0">
              <a:solidFill>
                <a:srgbClr val="FF0000"/>
              </a:solidFill>
            </a:endParaRPr>
          </a:p>
        </p:txBody>
      </p:sp>
      <p:sp>
        <p:nvSpPr>
          <p:cNvPr id="3" name="object 3"/>
          <p:cNvSpPr txBox="1"/>
          <p:nvPr/>
        </p:nvSpPr>
        <p:spPr>
          <a:xfrm>
            <a:off x="990600" y="1905000"/>
            <a:ext cx="7438390" cy="3716402"/>
          </a:xfrm>
          <a:prstGeom prst="rect">
            <a:avLst/>
          </a:prstGeom>
        </p:spPr>
        <p:txBody>
          <a:bodyPr vert="horz" wrap="square" lIns="0" tIns="12700" rIns="0" bIns="0" rtlCol="0">
            <a:spAutoFit/>
          </a:bodyPr>
          <a:lstStyle/>
          <a:p>
            <a:pPr marL="355600" indent="-343535">
              <a:lnSpc>
                <a:spcPct val="100000"/>
              </a:lnSpc>
              <a:spcBef>
                <a:spcPts val="100"/>
              </a:spcBef>
              <a:buChar char="•"/>
              <a:tabLst>
                <a:tab pos="354965" algn="l"/>
                <a:tab pos="356235" algn="l"/>
              </a:tabLst>
            </a:pPr>
            <a:r>
              <a:rPr lang="en-US" spc="-15" dirty="0">
                <a:latin typeface="Microsoft Sans Serif"/>
                <a:cs typeface="Microsoft Sans Serif"/>
              </a:rPr>
              <a:t>They synthesize adrenaline, noradrenaline and dopamine.</a:t>
            </a:r>
          </a:p>
          <a:p>
            <a:pPr marL="355600" indent="-343535">
              <a:lnSpc>
                <a:spcPct val="100000"/>
              </a:lnSpc>
              <a:spcBef>
                <a:spcPts val="100"/>
              </a:spcBef>
              <a:buChar char="•"/>
              <a:tabLst>
                <a:tab pos="354965" algn="l"/>
                <a:tab pos="356235" algn="l"/>
              </a:tabLst>
            </a:pPr>
            <a:endParaRPr lang="en-US" spc="-15" dirty="0">
              <a:latin typeface="Microsoft Sans Serif"/>
              <a:cs typeface="Microsoft Sans Serif"/>
            </a:endParaRPr>
          </a:p>
          <a:p>
            <a:pPr marL="355600" indent="-343535">
              <a:lnSpc>
                <a:spcPct val="100000"/>
              </a:lnSpc>
              <a:spcBef>
                <a:spcPts val="100"/>
              </a:spcBef>
              <a:buChar char="•"/>
              <a:tabLst>
                <a:tab pos="354965" algn="l"/>
                <a:tab pos="356235" algn="l"/>
              </a:tabLst>
            </a:pPr>
            <a:r>
              <a:rPr lang="en-US" spc="-15" dirty="0">
                <a:latin typeface="Microsoft Sans Serif"/>
                <a:cs typeface="Microsoft Sans Serif"/>
              </a:rPr>
              <a:t>They are located in groups, between blood vessels and myocytes.</a:t>
            </a:r>
          </a:p>
          <a:p>
            <a:pPr marL="355600" indent="-343535">
              <a:lnSpc>
                <a:spcPct val="100000"/>
              </a:lnSpc>
              <a:spcBef>
                <a:spcPts val="100"/>
              </a:spcBef>
              <a:buChar char="•"/>
              <a:tabLst>
                <a:tab pos="354965" algn="l"/>
                <a:tab pos="356235" algn="l"/>
              </a:tabLst>
            </a:pPr>
            <a:endParaRPr lang="en-US" spc="-15" dirty="0">
              <a:latin typeface="Microsoft Sans Serif"/>
              <a:cs typeface="Microsoft Sans Serif"/>
            </a:endParaRPr>
          </a:p>
          <a:p>
            <a:pPr marL="355600" indent="-343535">
              <a:lnSpc>
                <a:spcPct val="100000"/>
              </a:lnSpc>
              <a:spcBef>
                <a:spcPts val="100"/>
              </a:spcBef>
              <a:buChar char="•"/>
              <a:tabLst>
                <a:tab pos="354965" algn="l"/>
                <a:tab pos="356235" algn="l"/>
              </a:tabLst>
            </a:pPr>
            <a:r>
              <a:rPr lang="en-US" spc="-15" dirty="0">
                <a:latin typeface="Microsoft Sans Serif"/>
                <a:cs typeface="Microsoft Sans Serif"/>
              </a:rPr>
              <a:t>They are irregularly shaped and have </a:t>
            </a:r>
            <a:r>
              <a:rPr lang="en-US" spc="-15" dirty="0" smtClean="0">
                <a:latin typeface="Microsoft Sans Serif"/>
                <a:cs typeface="Microsoft Sans Serif"/>
              </a:rPr>
              <a:t>a</a:t>
            </a:r>
            <a:r>
              <a:rPr lang="sr-Latn-RS" spc="-15" dirty="0" smtClean="0">
                <a:latin typeface="Microsoft Sans Serif"/>
                <a:cs typeface="Microsoft Sans Serif"/>
              </a:rPr>
              <a:t> </a:t>
            </a:r>
            <a:r>
              <a:rPr lang="en-US" spc="-15" dirty="0" smtClean="0">
                <a:latin typeface="Microsoft Sans Serif"/>
                <a:cs typeface="Microsoft Sans Serif"/>
              </a:rPr>
              <a:t>eccentrically </a:t>
            </a:r>
            <a:r>
              <a:rPr lang="en-US" spc="-15" dirty="0">
                <a:latin typeface="Microsoft Sans Serif"/>
                <a:cs typeface="Microsoft Sans Serif"/>
              </a:rPr>
              <a:t>placed</a:t>
            </a:r>
            <a:r>
              <a:rPr lang="en-US" spc="-15" dirty="0" smtClean="0">
                <a:latin typeface="Microsoft Sans Serif"/>
                <a:cs typeface="Microsoft Sans Serif"/>
              </a:rPr>
              <a:t> </a:t>
            </a:r>
            <a:r>
              <a:rPr lang="en-US" spc="-15" dirty="0" err="1">
                <a:latin typeface="Microsoft Sans Serif"/>
                <a:cs typeface="Microsoft Sans Serif"/>
              </a:rPr>
              <a:t>euchromatic</a:t>
            </a:r>
            <a:r>
              <a:rPr lang="en-US" spc="-15" dirty="0">
                <a:latin typeface="Microsoft Sans Serif"/>
                <a:cs typeface="Microsoft Sans Serif"/>
              </a:rPr>
              <a:t> </a:t>
            </a:r>
            <a:r>
              <a:rPr lang="sr-Latn-RS" spc="-15" dirty="0" smtClean="0">
                <a:latin typeface="Microsoft Sans Serif"/>
                <a:cs typeface="Microsoft Sans Serif"/>
              </a:rPr>
              <a:t>nucleus</a:t>
            </a:r>
            <a:r>
              <a:rPr lang="en-US" spc="-15" dirty="0" smtClean="0">
                <a:latin typeface="Microsoft Sans Serif"/>
                <a:cs typeface="Microsoft Sans Serif"/>
              </a:rPr>
              <a:t>, </a:t>
            </a:r>
            <a:r>
              <a:rPr lang="en-US" spc="-15" dirty="0">
                <a:latin typeface="Microsoft Sans Serif"/>
                <a:cs typeface="Microsoft Sans Serif"/>
              </a:rPr>
              <a:t>with a pronounced nucleolus and numerous indentations.</a:t>
            </a:r>
          </a:p>
          <a:p>
            <a:pPr marL="355600" indent="-343535">
              <a:lnSpc>
                <a:spcPct val="100000"/>
              </a:lnSpc>
              <a:spcBef>
                <a:spcPts val="100"/>
              </a:spcBef>
              <a:buChar char="•"/>
              <a:tabLst>
                <a:tab pos="354965" algn="l"/>
                <a:tab pos="356235" algn="l"/>
              </a:tabLst>
            </a:pPr>
            <a:endParaRPr lang="en-US" spc="-15" dirty="0">
              <a:latin typeface="Microsoft Sans Serif"/>
              <a:cs typeface="Microsoft Sans Serif"/>
            </a:endParaRPr>
          </a:p>
          <a:p>
            <a:pPr marL="355600" indent="-343535">
              <a:lnSpc>
                <a:spcPct val="100000"/>
              </a:lnSpc>
              <a:spcBef>
                <a:spcPts val="100"/>
              </a:spcBef>
              <a:buChar char="•"/>
              <a:tabLst>
                <a:tab pos="354965" algn="l"/>
                <a:tab pos="356235" algn="l"/>
              </a:tabLst>
            </a:pPr>
            <a:r>
              <a:rPr lang="en-US" spc="-15" dirty="0">
                <a:latin typeface="Microsoft Sans Serif"/>
                <a:cs typeface="Microsoft Sans Serif"/>
              </a:rPr>
              <a:t>The cytoplasm is filled with electronically bright granules in which synthesized </a:t>
            </a:r>
            <a:r>
              <a:rPr lang="en-US" spc="-15" dirty="0" err="1">
                <a:latin typeface="Microsoft Sans Serif"/>
                <a:cs typeface="Microsoft Sans Serif"/>
              </a:rPr>
              <a:t>catecholamines</a:t>
            </a:r>
            <a:r>
              <a:rPr lang="en-US" spc="-15" dirty="0">
                <a:latin typeface="Microsoft Sans Serif"/>
                <a:cs typeface="Microsoft Sans Serif"/>
              </a:rPr>
              <a:t> are deposited (</a:t>
            </a:r>
            <a:r>
              <a:rPr lang="en-US" spc="-15" dirty="0" smtClean="0">
                <a:latin typeface="Microsoft Sans Serif"/>
                <a:cs typeface="Microsoft Sans Serif"/>
              </a:rPr>
              <a:t>do </a:t>
            </a:r>
            <a:r>
              <a:rPr lang="en-US" spc="-15" dirty="0">
                <a:latin typeface="Microsoft Sans Serif"/>
                <a:cs typeface="Microsoft Sans Serif"/>
              </a:rPr>
              <a:t>not </a:t>
            </a:r>
            <a:r>
              <a:rPr lang="en-US" spc="-15" dirty="0" smtClean="0">
                <a:latin typeface="Microsoft Sans Serif"/>
                <a:cs typeface="Microsoft Sans Serif"/>
              </a:rPr>
              <a:t>contain</a:t>
            </a:r>
            <a:r>
              <a:rPr lang="sr-Latn-RS" spc="-15" dirty="0" smtClean="0">
                <a:latin typeface="Microsoft Sans Serif"/>
                <a:cs typeface="Microsoft Sans Serif"/>
              </a:rPr>
              <a:t> </a:t>
            </a:r>
            <a:r>
              <a:rPr lang="en-US" spc="-15" dirty="0" smtClean="0">
                <a:latin typeface="Microsoft Sans Serif"/>
                <a:cs typeface="Microsoft Sans Serif"/>
              </a:rPr>
              <a:t>myofibrils</a:t>
            </a:r>
            <a:r>
              <a:rPr lang="en-US" spc="-15" dirty="0">
                <a:latin typeface="Microsoft Sans Serif"/>
                <a:cs typeface="Microsoft Sans Serif"/>
              </a:rPr>
              <a:t>).</a:t>
            </a:r>
          </a:p>
          <a:p>
            <a:pPr marL="355600" indent="-343535">
              <a:lnSpc>
                <a:spcPct val="100000"/>
              </a:lnSpc>
              <a:spcBef>
                <a:spcPts val="100"/>
              </a:spcBef>
              <a:buChar char="•"/>
              <a:tabLst>
                <a:tab pos="354965" algn="l"/>
                <a:tab pos="356235" algn="l"/>
              </a:tabLst>
            </a:pPr>
            <a:endParaRPr lang="en-US" spc="-15" dirty="0">
              <a:latin typeface="Microsoft Sans Serif"/>
              <a:cs typeface="Microsoft Sans Serif"/>
            </a:endParaRPr>
          </a:p>
          <a:p>
            <a:pPr marL="355600" indent="-343535">
              <a:lnSpc>
                <a:spcPct val="100000"/>
              </a:lnSpc>
              <a:spcBef>
                <a:spcPts val="100"/>
              </a:spcBef>
              <a:buChar char="•"/>
              <a:tabLst>
                <a:tab pos="354965" algn="l"/>
                <a:tab pos="356235" algn="l"/>
              </a:tabLst>
            </a:pPr>
            <a:r>
              <a:rPr lang="en-US" spc="-15" dirty="0">
                <a:latin typeface="Microsoft Sans Serif"/>
                <a:cs typeface="Microsoft Sans Serif"/>
              </a:rPr>
              <a:t>They do not have </a:t>
            </a:r>
            <a:r>
              <a:rPr lang="sr-Latn-RS" spc="-15" dirty="0" smtClean="0">
                <a:latin typeface="Microsoft Sans Serif"/>
                <a:cs typeface="Microsoft Sans Serif"/>
              </a:rPr>
              <a:t>junctional</a:t>
            </a:r>
            <a:r>
              <a:rPr lang="en-US" spc="-15" dirty="0" smtClean="0">
                <a:latin typeface="Microsoft Sans Serif"/>
                <a:cs typeface="Microsoft Sans Serif"/>
              </a:rPr>
              <a:t> </a:t>
            </a:r>
            <a:r>
              <a:rPr lang="en-US" spc="-15" dirty="0">
                <a:latin typeface="Microsoft Sans Serif"/>
                <a:cs typeface="Microsoft Sans Serif"/>
              </a:rPr>
              <a:t>complexes with the surrounding </a:t>
            </a:r>
            <a:r>
              <a:rPr lang="en-US" spc="-15" dirty="0" err="1">
                <a:latin typeface="Microsoft Sans Serif"/>
                <a:cs typeface="Microsoft Sans Serif"/>
              </a:rPr>
              <a:t>cardiomyocytes</a:t>
            </a:r>
            <a:r>
              <a:rPr lang="en-US" spc="-15" dirty="0">
                <a:latin typeface="Microsoft Sans Serif"/>
                <a:cs typeface="Microsoft Sans Serif"/>
              </a:rPr>
              <a:t>.</a:t>
            </a:r>
            <a:endParaRPr sz="1800" dirty="0">
              <a:latin typeface="Microsoft Sans Serif"/>
              <a:cs typeface="Microsoft Sans Serif"/>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50460" y="92824"/>
            <a:ext cx="3111940" cy="505908"/>
          </a:xfrm>
          <a:prstGeom prst="rect">
            <a:avLst/>
          </a:prstGeom>
        </p:spPr>
        <p:txBody>
          <a:bodyPr vert="horz" wrap="square" lIns="0" tIns="13335" rIns="0" bIns="0" rtlCol="0">
            <a:spAutoFit/>
          </a:bodyPr>
          <a:lstStyle/>
          <a:p>
            <a:pPr marL="12700">
              <a:lnSpc>
                <a:spcPct val="100000"/>
              </a:lnSpc>
              <a:spcBef>
                <a:spcPts val="105"/>
              </a:spcBef>
            </a:pPr>
            <a:r>
              <a:rPr lang="sr-Latn-RS" spc="-15" dirty="0" smtClean="0">
                <a:solidFill>
                  <a:srgbClr val="7030A0"/>
                </a:solidFill>
              </a:rPr>
              <a:t>Epicardium</a:t>
            </a:r>
            <a:endParaRPr spc="-15" dirty="0">
              <a:solidFill>
                <a:srgbClr val="7030A0"/>
              </a:solidFill>
            </a:endParaRPr>
          </a:p>
        </p:txBody>
      </p:sp>
      <p:sp>
        <p:nvSpPr>
          <p:cNvPr id="4" name="object 4"/>
          <p:cNvSpPr txBox="1"/>
          <p:nvPr/>
        </p:nvSpPr>
        <p:spPr>
          <a:xfrm>
            <a:off x="689505" y="695553"/>
            <a:ext cx="8149695" cy="2625078"/>
          </a:xfrm>
          <a:prstGeom prst="rect">
            <a:avLst/>
          </a:prstGeom>
        </p:spPr>
        <p:txBody>
          <a:bodyPr vert="horz" wrap="square" lIns="0" tIns="67310" rIns="0" bIns="0" rtlCol="0">
            <a:spAutoFit/>
          </a:bodyPr>
          <a:lstStyle/>
          <a:p>
            <a:pPr marL="154940">
              <a:lnSpc>
                <a:spcPct val="150000"/>
              </a:lnSpc>
              <a:spcBef>
                <a:spcPts val="530"/>
              </a:spcBef>
            </a:pPr>
            <a:r>
              <a:rPr lang="en-US" spc="-10" dirty="0">
                <a:latin typeface="Microsoft Sans Serif"/>
                <a:cs typeface="Microsoft Sans Serif"/>
              </a:rPr>
              <a:t>The </a:t>
            </a:r>
            <a:r>
              <a:rPr lang="en-US" spc="-10" dirty="0" smtClean="0">
                <a:latin typeface="Microsoft Sans Serif"/>
                <a:cs typeface="Microsoft Sans Serif"/>
              </a:rPr>
              <a:t>epicardium, </a:t>
            </a:r>
            <a:r>
              <a:rPr lang="en-US" spc="-10" dirty="0">
                <a:latin typeface="Microsoft Sans Serif"/>
                <a:cs typeface="Microsoft Sans Serif"/>
              </a:rPr>
              <a:t>also known as the visceral layer </a:t>
            </a:r>
            <a:r>
              <a:rPr lang="en-US" spc="-10" dirty="0" smtClean="0">
                <a:latin typeface="Microsoft Sans Serif"/>
                <a:cs typeface="Microsoft Sans Serif"/>
              </a:rPr>
              <a:t>of</a:t>
            </a:r>
            <a:r>
              <a:rPr lang="sr-Latn-RS" spc="-10" dirty="0" smtClean="0">
                <a:latin typeface="Microsoft Sans Serif"/>
                <a:cs typeface="Microsoft Sans Serif"/>
              </a:rPr>
              <a:t> </a:t>
            </a:r>
            <a:r>
              <a:rPr lang="en-US" spc="-10" dirty="0" smtClean="0">
                <a:latin typeface="Microsoft Sans Serif"/>
                <a:cs typeface="Microsoft Sans Serif"/>
              </a:rPr>
              <a:t>serous pericardium </a:t>
            </a:r>
            <a:r>
              <a:rPr lang="en-US" spc="-10" dirty="0">
                <a:latin typeface="Microsoft Sans Serif"/>
                <a:cs typeface="Microsoft Sans Serif"/>
              </a:rPr>
              <a:t>, adheres to the outer surface of </a:t>
            </a:r>
            <a:r>
              <a:rPr lang="en-US" spc="-10" dirty="0" smtClean="0">
                <a:latin typeface="Microsoft Sans Serif"/>
                <a:cs typeface="Microsoft Sans Serif"/>
              </a:rPr>
              <a:t>the</a:t>
            </a:r>
            <a:r>
              <a:rPr lang="sr-Latn-RS" spc="-10" dirty="0" smtClean="0">
                <a:latin typeface="Microsoft Sans Serif"/>
                <a:cs typeface="Microsoft Sans Serif"/>
              </a:rPr>
              <a:t> </a:t>
            </a:r>
            <a:r>
              <a:rPr lang="en-US" spc="-10" dirty="0" smtClean="0">
                <a:latin typeface="Microsoft Sans Serif"/>
                <a:cs typeface="Microsoft Sans Serif"/>
              </a:rPr>
              <a:t>heart</a:t>
            </a:r>
            <a:r>
              <a:rPr lang="sr-Latn-RS" spc="-10" dirty="0" smtClean="0">
                <a:latin typeface="Microsoft Sans Serif"/>
                <a:cs typeface="Microsoft Sans Serif"/>
              </a:rPr>
              <a:t>. </a:t>
            </a:r>
            <a:r>
              <a:rPr lang="en-US" spc="-10" dirty="0" smtClean="0">
                <a:latin typeface="Microsoft Sans Serif"/>
                <a:cs typeface="Microsoft Sans Serif"/>
              </a:rPr>
              <a:t>Made </a:t>
            </a:r>
            <a:r>
              <a:rPr lang="en-US" spc="-10" dirty="0">
                <a:latin typeface="Microsoft Sans Serif"/>
                <a:cs typeface="Microsoft Sans Serif"/>
              </a:rPr>
              <a:t>up of simple squamous epithelium (</a:t>
            </a:r>
            <a:r>
              <a:rPr lang="en-US" spc="-10" dirty="0">
                <a:solidFill>
                  <a:srgbClr val="FF0000"/>
                </a:solidFill>
                <a:latin typeface="Microsoft Sans Serif"/>
                <a:cs typeface="Microsoft Sans Serif"/>
              </a:rPr>
              <a:t>mesothelium</a:t>
            </a:r>
            <a:r>
              <a:rPr lang="en-US" spc="-10" dirty="0">
                <a:latin typeface="Microsoft Sans Serif"/>
                <a:cs typeface="Microsoft Sans Serif"/>
              </a:rPr>
              <a:t>) and </a:t>
            </a:r>
            <a:r>
              <a:rPr lang="en-US" spc="-10" dirty="0" smtClean="0">
                <a:latin typeface="Microsoft Sans Serif"/>
                <a:cs typeface="Microsoft Sans Serif"/>
              </a:rPr>
              <a:t>thin</a:t>
            </a:r>
            <a:r>
              <a:rPr lang="sr-Latn-RS" spc="-10" dirty="0" smtClean="0">
                <a:latin typeface="Microsoft Sans Serif"/>
                <a:cs typeface="Microsoft Sans Serif"/>
              </a:rPr>
              <a:t> </a:t>
            </a:r>
            <a:r>
              <a:rPr lang="en-US" spc="-10" dirty="0" err="1" smtClean="0">
                <a:solidFill>
                  <a:srgbClr val="FF0000"/>
                </a:solidFill>
                <a:latin typeface="Microsoft Sans Serif"/>
                <a:cs typeface="Microsoft Sans Serif"/>
              </a:rPr>
              <a:t>subepicardial</a:t>
            </a:r>
            <a:r>
              <a:rPr lang="en-US" spc="-10" dirty="0" smtClean="0">
                <a:solidFill>
                  <a:srgbClr val="FF0000"/>
                </a:solidFill>
                <a:latin typeface="Microsoft Sans Serif"/>
                <a:cs typeface="Microsoft Sans Serif"/>
              </a:rPr>
              <a:t> </a:t>
            </a:r>
            <a:r>
              <a:rPr lang="en-US" spc="-10" dirty="0">
                <a:solidFill>
                  <a:srgbClr val="FF0000"/>
                </a:solidFill>
                <a:latin typeface="Microsoft Sans Serif"/>
                <a:cs typeface="Microsoft Sans Serif"/>
              </a:rPr>
              <a:t>layer</a:t>
            </a:r>
            <a:r>
              <a:rPr lang="en-US" spc="-10" dirty="0" smtClean="0">
                <a:latin typeface="Microsoft Sans Serif"/>
                <a:cs typeface="Microsoft Sans Serif"/>
              </a:rPr>
              <a:t>.</a:t>
            </a:r>
            <a:r>
              <a:rPr lang="sr-Latn-RS" spc="-10" dirty="0" smtClean="0">
                <a:latin typeface="Microsoft Sans Serif"/>
                <a:cs typeface="Microsoft Sans Serif"/>
              </a:rPr>
              <a:t> </a:t>
            </a:r>
            <a:r>
              <a:rPr lang="en-US" spc="-10" dirty="0" smtClean="0">
                <a:latin typeface="Microsoft Sans Serif"/>
                <a:cs typeface="Microsoft Sans Serif"/>
              </a:rPr>
              <a:t>Sub</a:t>
            </a:r>
            <a:r>
              <a:rPr lang="sr-Latn-RS" spc="-10" dirty="0">
                <a:latin typeface="Microsoft Sans Serif"/>
                <a:cs typeface="Microsoft Sans Serif"/>
              </a:rPr>
              <a:t>e</a:t>
            </a:r>
            <a:r>
              <a:rPr lang="en-US" spc="-10" dirty="0" err="1" smtClean="0">
                <a:latin typeface="Microsoft Sans Serif"/>
                <a:cs typeface="Microsoft Sans Serif"/>
              </a:rPr>
              <a:t>picard</a:t>
            </a:r>
            <a:r>
              <a:rPr lang="sr-Latn-RS" spc="-10" dirty="0" smtClean="0">
                <a:latin typeface="Microsoft Sans Serif"/>
                <a:cs typeface="Microsoft Sans Serif"/>
              </a:rPr>
              <a:t>ial</a:t>
            </a:r>
            <a:r>
              <a:rPr lang="en-US" spc="-10" dirty="0" smtClean="0">
                <a:latin typeface="Microsoft Sans Serif"/>
                <a:cs typeface="Microsoft Sans Serif"/>
              </a:rPr>
              <a:t> </a:t>
            </a:r>
            <a:r>
              <a:rPr lang="en-US" spc="-10" dirty="0">
                <a:latin typeface="Microsoft Sans Serif"/>
                <a:cs typeface="Microsoft Sans Serif"/>
              </a:rPr>
              <a:t>layer </a:t>
            </a:r>
            <a:r>
              <a:rPr lang="sr-Latn-RS" spc="-10" dirty="0" smtClean="0">
                <a:latin typeface="Microsoft Sans Serif"/>
                <a:cs typeface="Microsoft Sans Serif"/>
              </a:rPr>
              <a:t>consists of </a:t>
            </a:r>
            <a:r>
              <a:rPr lang="en-US" spc="-10" dirty="0" smtClean="0">
                <a:latin typeface="Microsoft Sans Serif"/>
                <a:cs typeface="Microsoft Sans Serif"/>
              </a:rPr>
              <a:t>loose </a:t>
            </a:r>
            <a:r>
              <a:rPr lang="en-US" spc="-10" dirty="0">
                <a:latin typeface="Microsoft Sans Serif"/>
                <a:cs typeface="Microsoft Sans Serif"/>
              </a:rPr>
              <a:t>connective tissue containing </a:t>
            </a:r>
            <a:r>
              <a:rPr lang="sr-Latn-RS" spc="-10" dirty="0" smtClean="0">
                <a:latin typeface="Microsoft Sans Serif"/>
                <a:cs typeface="Microsoft Sans Serif"/>
              </a:rPr>
              <a:t>CT </a:t>
            </a:r>
            <a:r>
              <a:rPr lang="en-US" spc="-10" dirty="0" smtClean="0">
                <a:latin typeface="Microsoft Sans Serif"/>
                <a:cs typeface="Microsoft Sans Serif"/>
              </a:rPr>
              <a:t>fibers</a:t>
            </a:r>
            <a:r>
              <a:rPr lang="en-US" spc="-10" dirty="0">
                <a:latin typeface="Microsoft Sans Serif"/>
                <a:cs typeface="Microsoft Sans Serif"/>
              </a:rPr>
              <a:t>, blood and lymphatic vessels, nerve fibers and variable amounts of fatty tissue.</a:t>
            </a:r>
          </a:p>
          <a:p>
            <a:pPr marL="154940">
              <a:lnSpc>
                <a:spcPct val="150000"/>
              </a:lnSpc>
              <a:spcBef>
                <a:spcPts val="530"/>
              </a:spcBef>
            </a:pPr>
            <a:r>
              <a:rPr lang="en-US" spc="-10" dirty="0">
                <a:latin typeface="Microsoft Sans Serif"/>
                <a:cs typeface="Microsoft Sans Serif"/>
              </a:rPr>
              <a:t>The epicardium represents the visceral sheet of the pericardial sac</a:t>
            </a:r>
            <a:r>
              <a:rPr lang="en-US" spc="-10" dirty="0" smtClean="0">
                <a:latin typeface="Microsoft Sans Serif"/>
                <a:cs typeface="Microsoft Sans Serif"/>
              </a:rPr>
              <a:t>.</a:t>
            </a:r>
            <a:endParaRPr lang="sr-Latn-RS" spc="-10" dirty="0" smtClean="0">
              <a:latin typeface="Microsoft Sans Serif"/>
              <a:cs typeface="Microsoft Sans Serif"/>
            </a:endParaRPr>
          </a:p>
        </p:txBody>
      </p:sp>
      <p:sp>
        <p:nvSpPr>
          <p:cNvPr id="6" name="object 6"/>
          <p:cNvSpPr txBox="1"/>
          <p:nvPr/>
        </p:nvSpPr>
        <p:spPr>
          <a:xfrm>
            <a:off x="850460" y="3391201"/>
            <a:ext cx="7646034" cy="3226524"/>
          </a:xfrm>
          <a:prstGeom prst="rect">
            <a:avLst/>
          </a:prstGeom>
        </p:spPr>
        <p:txBody>
          <a:bodyPr vert="horz" wrap="square" lIns="0" tIns="12700" rIns="0" bIns="0" rtlCol="0">
            <a:spAutoFit/>
          </a:bodyPr>
          <a:lstStyle/>
          <a:p>
            <a:pPr marL="12065">
              <a:spcBef>
                <a:spcPts val="100"/>
              </a:spcBef>
              <a:tabLst>
                <a:tab pos="199390" algn="l"/>
              </a:tabLst>
            </a:pPr>
            <a:r>
              <a:rPr lang="sr-Latn-RS" sz="2800" b="1" spc="-10" dirty="0">
                <a:solidFill>
                  <a:srgbClr val="7030A0"/>
                </a:solidFill>
                <a:latin typeface="Arial"/>
                <a:cs typeface="Arial"/>
              </a:rPr>
              <a:t>Pericardium</a:t>
            </a:r>
            <a:endParaRPr lang="sr-Latn-RS" sz="2800" dirty="0">
              <a:solidFill>
                <a:srgbClr val="7030A0"/>
              </a:solidFill>
              <a:latin typeface="Arial"/>
              <a:cs typeface="Arial"/>
            </a:endParaRPr>
          </a:p>
          <a:p>
            <a:pPr marL="198755" indent="-186690">
              <a:lnSpc>
                <a:spcPct val="100000"/>
              </a:lnSpc>
              <a:spcBef>
                <a:spcPts val="100"/>
              </a:spcBef>
              <a:buChar char="•"/>
              <a:tabLst>
                <a:tab pos="199390" algn="l"/>
              </a:tabLst>
            </a:pPr>
            <a:endParaRPr lang="sr-Latn-RS" sz="1800" spc="-5" dirty="0" smtClean="0">
              <a:latin typeface="Microsoft Sans Serif"/>
              <a:cs typeface="Microsoft Sans Serif"/>
            </a:endParaRPr>
          </a:p>
          <a:p>
            <a:pPr>
              <a:lnSpc>
                <a:spcPct val="150000"/>
              </a:lnSpc>
            </a:pPr>
            <a:r>
              <a:rPr lang="sr-Latn-RS" b="1" dirty="0">
                <a:latin typeface="Microsoft Sans Serif" panose="020B0604020202020204" pitchFamily="34" charset="0"/>
                <a:ea typeface="Microsoft Sans Serif" panose="020B0604020202020204" pitchFamily="34" charset="0"/>
                <a:cs typeface="Microsoft Sans Serif" panose="020B0604020202020204" pitchFamily="34" charset="0"/>
              </a:rPr>
              <a:t>P</a:t>
            </a:r>
            <a:r>
              <a:rPr lang="en-US" dirty="0" err="1" smtClean="0">
                <a:latin typeface="Microsoft Sans Serif" panose="020B0604020202020204" pitchFamily="34" charset="0"/>
                <a:ea typeface="Microsoft Sans Serif" panose="020B0604020202020204" pitchFamily="34" charset="0"/>
                <a:cs typeface="Microsoft Sans Serif" panose="020B0604020202020204" pitchFamily="34" charset="0"/>
              </a:rPr>
              <a:t>arietal</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layer of serous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pericardium </a:t>
            </a:r>
            <a:r>
              <a:rPr lang="en-US" b="1" dirty="0" smtClean="0">
                <a:latin typeface="Microsoft Sans Serif" panose="020B0604020202020204" pitchFamily="34" charset="0"/>
                <a:ea typeface="Microsoft Sans Serif" panose="020B0604020202020204" pitchFamily="34" charset="0"/>
                <a:cs typeface="Microsoft Sans Serif" panose="020B0604020202020204" pitchFamily="34" charset="0"/>
              </a:rPr>
              <a:t>,</a:t>
            </a:r>
            <a:r>
              <a:rPr lang="sr-Latn-RS" b="1" dirty="0" smtClean="0">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which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lines the inner surface of the pericardium that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surrounds</a:t>
            </a:r>
            <a:r>
              <a:rPr lang="sr-Latn-RS" dirty="0" smtClean="0">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the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heart and roots of great vessels. Thus, there</a:t>
            </a:r>
          </a:p>
          <a:p>
            <a:pPr>
              <a:lnSpc>
                <a:spcPct val="150000"/>
              </a:lnSpc>
            </a:pP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is a potential space containing a minimal amount (</a:t>
            </a:r>
            <a:r>
              <a:rPr lang="en-US" dirty="0">
                <a:solidFill>
                  <a:srgbClr val="FF0000"/>
                </a:solidFill>
                <a:latin typeface="Microsoft Sans Serif" panose="020B0604020202020204" pitchFamily="34" charset="0"/>
                <a:ea typeface="Microsoft Sans Serif" panose="020B0604020202020204" pitchFamily="34" charset="0"/>
                <a:cs typeface="Microsoft Sans Serif" panose="020B0604020202020204" pitchFamily="34" charset="0"/>
              </a:rPr>
              <a:t>15 </a:t>
            </a:r>
            <a:r>
              <a:rPr lang="en-US" dirty="0" smtClean="0">
                <a:solidFill>
                  <a:srgbClr val="FF0000"/>
                </a:solidFill>
                <a:latin typeface="Microsoft Sans Serif" panose="020B0604020202020204" pitchFamily="34" charset="0"/>
                <a:ea typeface="Microsoft Sans Serif" panose="020B0604020202020204" pitchFamily="34" charset="0"/>
                <a:cs typeface="Microsoft Sans Serif" panose="020B0604020202020204" pitchFamily="34" charset="0"/>
              </a:rPr>
              <a:t>to</a:t>
            </a:r>
            <a:r>
              <a:rPr lang="sr-Latn-RS" dirty="0" smtClean="0">
                <a:solidFill>
                  <a:srgbClr val="FF0000"/>
                </a:solidFill>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smtClean="0">
                <a:solidFill>
                  <a:srgbClr val="FF0000"/>
                </a:solidFill>
                <a:latin typeface="Microsoft Sans Serif" panose="020B0604020202020204" pitchFamily="34" charset="0"/>
                <a:ea typeface="Microsoft Sans Serif" panose="020B0604020202020204" pitchFamily="34" charset="0"/>
                <a:cs typeface="Microsoft Sans Serif" panose="020B0604020202020204" pitchFamily="34" charset="0"/>
              </a:rPr>
              <a:t>50 </a:t>
            </a:r>
            <a:r>
              <a:rPr lang="en-US" dirty="0">
                <a:solidFill>
                  <a:srgbClr val="FF0000"/>
                </a:solidFill>
                <a:latin typeface="Microsoft Sans Serif" panose="020B0604020202020204" pitchFamily="34" charset="0"/>
                <a:ea typeface="Microsoft Sans Serif" panose="020B0604020202020204" pitchFamily="34" charset="0"/>
                <a:cs typeface="Microsoft Sans Serif" panose="020B0604020202020204" pitchFamily="34" charset="0"/>
              </a:rPr>
              <a:t>ml) of serous (pericardial) fluid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between the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visceral</a:t>
            </a:r>
            <a:r>
              <a:rPr lang="sr-Latn-RS" dirty="0" smtClean="0">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and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parietal layers of the serous pericardium. This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space</a:t>
            </a:r>
            <a:r>
              <a:rPr lang="sr-Latn-RS" dirty="0" smtClean="0">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is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known as the </a:t>
            </a:r>
            <a:r>
              <a:rPr lang="en-US" b="1" dirty="0">
                <a:solidFill>
                  <a:srgbClr val="7030A0"/>
                </a:solidFill>
                <a:latin typeface="Microsoft Sans Serif" panose="020B0604020202020204" pitchFamily="34" charset="0"/>
                <a:ea typeface="Microsoft Sans Serif" panose="020B0604020202020204" pitchFamily="34" charset="0"/>
                <a:cs typeface="Microsoft Sans Serif" panose="020B0604020202020204" pitchFamily="34" charset="0"/>
              </a:rPr>
              <a:t>pericardial cavity</a:t>
            </a:r>
            <a:r>
              <a:rPr lang="en-US" b="1" dirty="0">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its lining consists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of</a:t>
            </a:r>
            <a:r>
              <a:rPr lang="sr-Latn-RS" dirty="0" smtClean="0">
                <a:latin typeface="Microsoft Sans Serif" panose="020B0604020202020204" pitchFamily="34" charset="0"/>
                <a:ea typeface="Microsoft Sans Serif" panose="020B0604020202020204" pitchFamily="34" charset="0"/>
                <a:cs typeface="Microsoft Sans Serif" panose="020B0604020202020204" pitchFamily="34" charset="0"/>
              </a:rPr>
              <a:t> </a:t>
            </a:r>
            <a:r>
              <a:rPr lang="en-US" dirty="0" smtClean="0">
                <a:latin typeface="Microsoft Sans Serif" panose="020B0604020202020204" pitchFamily="34" charset="0"/>
                <a:ea typeface="Microsoft Sans Serif" panose="020B0604020202020204" pitchFamily="34" charset="0"/>
                <a:cs typeface="Microsoft Sans Serif" panose="020B0604020202020204" pitchFamily="34" charset="0"/>
              </a:rPr>
              <a:t>mesothelial </a:t>
            </a:r>
            <a:r>
              <a:rPr lang="en-US" dirty="0">
                <a:latin typeface="Microsoft Sans Serif" panose="020B0604020202020204" pitchFamily="34" charset="0"/>
                <a:ea typeface="Microsoft Sans Serif" panose="020B0604020202020204" pitchFamily="34" charset="0"/>
                <a:cs typeface="Microsoft Sans Serif" panose="020B0604020202020204" pitchFamily="34" charset="0"/>
              </a:rPr>
              <a:t>cells</a:t>
            </a:r>
            <a:endParaRPr sz="1800" dirty="0">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829180" y="4053332"/>
            <a:ext cx="5399405" cy="566822"/>
          </a:xfrm>
          <a:prstGeom prst="rect">
            <a:avLst/>
          </a:prstGeom>
        </p:spPr>
        <p:txBody>
          <a:bodyPr vert="horz" wrap="square" lIns="0" tIns="12700" rIns="0" bIns="0" rtlCol="0">
            <a:spAutoFit/>
          </a:bodyPr>
          <a:lstStyle/>
          <a:p>
            <a:pPr marL="1784985" marR="5080" indent="-1772920" algn="ctr">
              <a:lnSpc>
                <a:spcPct val="100000"/>
              </a:lnSpc>
              <a:spcBef>
                <a:spcPts val="100"/>
              </a:spcBef>
            </a:pPr>
            <a:r>
              <a:rPr lang="sr-Latn-RS" sz="3600" b="1" dirty="0" smtClean="0">
                <a:solidFill>
                  <a:srgbClr val="252525"/>
                </a:solidFill>
                <a:latin typeface="Arial"/>
                <a:cs typeface="Arial"/>
              </a:rPr>
              <a:t>Lymphatic vessels</a:t>
            </a:r>
            <a:endParaRPr sz="3600" dirty="0">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02742" y="4505260"/>
            <a:ext cx="7983220" cy="2015936"/>
          </a:xfrm>
          <a:prstGeom prst="rect">
            <a:avLst/>
          </a:prstGeom>
        </p:spPr>
        <p:txBody>
          <a:bodyPr vert="horz" wrap="square" lIns="0" tIns="12700" rIns="0" bIns="0" rtlCol="0">
            <a:spAutoFit/>
          </a:bodyPr>
          <a:lstStyle/>
          <a:p>
            <a:pPr marL="355600" indent="-342900">
              <a:lnSpc>
                <a:spcPct val="100000"/>
              </a:lnSpc>
              <a:spcBef>
                <a:spcPts val="100"/>
              </a:spcBef>
              <a:buChar char="•"/>
              <a:tabLst>
                <a:tab pos="354965" algn="l"/>
                <a:tab pos="355600" algn="l"/>
              </a:tabLst>
            </a:pPr>
            <a:r>
              <a:rPr lang="en-US" spc="-20" dirty="0">
                <a:latin typeface="Microsoft Sans Serif"/>
                <a:cs typeface="Microsoft Sans Serif"/>
              </a:rPr>
              <a:t>It drains 10% of the </a:t>
            </a:r>
            <a:r>
              <a:rPr lang="en-US" spc="-20" dirty="0">
                <a:solidFill>
                  <a:srgbClr val="FF0000"/>
                </a:solidFill>
                <a:latin typeface="Microsoft Sans Serif"/>
                <a:cs typeface="Microsoft Sans Serif"/>
              </a:rPr>
              <a:t>blood filtrate </a:t>
            </a:r>
            <a:r>
              <a:rPr lang="en-US" spc="-20" dirty="0">
                <a:latin typeface="Microsoft Sans Serif"/>
                <a:cs typeface="Microsoft Sans Serif"/>
              </a:rPr>
              <a:t>into the left and right venous corners.</a:t>
            </a:r>
          </a:p>
          <a:p>
            <a:pPr marL="355600" indent="-342900">
              <a:lnSpc>
                <a:spcPct val="100000"/>
              </a:lnSpc>
              <a:spcBef>
                <a:spcPts val="100"/>
              </a:spcBef>
              <a:buChar char="•"/>
              <a:tabLst>
                <a:tab pos="354965" algn="l"/>
                <a:tab pos="355600" algn="l"/>
              </a:tabLst>
            </a:pPr>
            <a:r>
              <a:rPr lang="en-US" spc="-20" dirty="0">
                <a:latin typeface="Microsoft Sans Serif"/>
                <a:cs typeface="Microsoft Sans Serif"/>
              </a:rPr>
              <a:t>Lymphatic vessels are found everywhere in the body, except in the CNS, bone marrow</a:t>
            </a:r>
            <a:r>
              <a:rPr lang="en-US" spc="-20" dirty="0" smtClean="0">
                <a:latin typeface="Microsoft Sans Serif"/>
                <a:cs typeface="Microsoft Sans Serif"/>
              </a:rPr>
              <a:t>,</a:t>
            </a:r>
            <a:r>
              <a:rPr lang="sr-Latn-RS" spc="-20" dirty="0" smtClean="0">
                <a:latin typeface="Microsoft Sans Serif"/>
                <a:cs typeface="Microsoft Sans Serif"/>
              </a:rPr>
              <a:t> </a:t>
            </a:r>
            <a:r>
              <a:rPr lang="en-US" spc="-20" dirty="0" smtClean="0">
                <a:latin typeface="Microsoft Sans Serif"/>
                <a:cs typeface="Microsoft Sans Serif"/>
              </a:rPr>
              <a:t>epithelia</a:t>
            </a:r>
            <a:r>
              <a:rPr lang="en-US" spc="-20" dirty="0">
                <a:latin typeface="Microsoft Sans Serif"/>
                <a:cs typeface="Microsoft Sans Serif"/>
              </a:rPr>
              <a:t>, cartilage, eye lens and cornea.</a:t>
            </a:r>
          </a:p>
          <a:p>
            <a:pPr marL="355600" indent="-342900">
              <a:lnSpc>
                <a:spcPct val="100000"/>
              </a:lnSpc>
              <a:spcBef>
                <a:spcPts val="100"/>
              </a:spcBef>
              <a:buChar char="•"/>
              <a:tabLst>
                <a:tab pos="354965" algn="l"/>
                <a:tab pos="355600" algn="l"/>
              </a:tabLst>
            </a:pPr>
            <a:r>
              <a:rPr lang="en-US" spc="-20" dirty="0">
                <a:latin typeface="Microsoft Sans Serif"/>
                <a:cs typeface="Microsoft Sans Serif"/>
              </a:rPr>
              <a:t>The lymphatic vascular system consists of:</a:t>
            </a:r>
          </a:p>
          <a:p>
            <a:pPr marL="355600" indent="-342900">
              <a:lnSpc>
                <a:spcPct val="100000"/>
              </a:lnSpc>
              <a:spcBef>
                <a:spcPts val="100"/>
              </a:spcBef>
              <a:buChar char="•"/>
              <a:tabLst>
                <a:tab pos="354965" algn="l"/>
                <a:tab pos="355600" algn="l"/>
              </a:tabLst>
            </a:pPr>
            <a:r>
              <a:rPr lang="en-US" spc="-20" dirty="0">
                <a:latin typeface="Microsoft Sans Serif"/>
                <a:cs typeface="Microsoft Sans Serif"/>
              </a:rPr>
              <a:t>lymphatic capillaries</a:t>
            </a:r>
          </a:p>
          <a:p>
            <a:pPr marL="355600" indent="-342900">
              <a:lnSpc>
                <a:spcPct val="100000"/>
              </a:lnSpc>
              <a:spcBef>
                <a:spcPts val="100"/>
              </a:spcBef>
              <a:buChar char="•"/>
              <a:tabLst>
                <a:tab pos="354965" algn="l"/>
                <a:tab pos="355600" algn="l"/>
              </a:tabLst>
            </a:pPr>
            <a:r>
              <a:rPr lang="en-US" spc="-20" dirty="0">
                <a:latin typeface="Microsoft Sans Serif"/>
                <a:cs typeface="Microsoft Sans Serif"/>
              </a:rPr>
              <a:t>collecting lymphatic vessels</a:t>
            </a:r>
          </a:p>
          <a:p>
            <a:pPr marL="355600" indent="-342900">
              <a:lnSpc>
                <a:spcPct val="100000"/>
              </a:lnSpc>
              <a:spcBef>
                <a:spcPts val="100"/>
              </a:spcBef>
              <a:buChar char="•"/>
              <a:tabLst>
                <a:tab pos="354965" algn="l"/>
                <a:tab pos="355600" algn="l"/>
              </a:tabLst>
            </a:pPr>
            <a:r>
              <a:rPr lang="en-US" spc="-20" dirty="0">
                <a:latin typeface="Microsoft Sans Serif"/>
                <a:cs typeface="Microsoft Sans Serif"/>
              </a:rPr>
              <a:t>large lymphatic vessels (d. </a:t>
            </a:r>
            <a:r>
              <a:rPr lang="en-US" spc="-20" dirty="0" err="1">
                <a:latin typeface="Microsoft Sans Serif"/>
                <a:cs typeface="Microsoft Sans Serif"/>
              </a:rPr>
              <a:t>thoracicus</a:t>
            </a:r>
            <a:r>
              <a:rPr lang="en-US" spc="-20" dirty="0">
                <a:latin typeface="Microsoft Sans Serif"/>
                <a:cs typeface="Microsoft Sans Serif"/>
              </a:rPr>
              <a:t> and d. </a:t>
            </a:r>
            <a:r>
              <a:rPr lang="en-US" spc="-20" dirty="0" err="1">
                <a:latin typeface="Microsoft Sans Serif"/>
                <a:cs typeface="Microsoft Sans Serif"/>
              </a:rPr>
              <a:t>lymphaticus</a:t>
            </a:r>
            <a:r>
              <a:rPr lang="en-US" spc="-20" dirty="0">
                <a:latin typeface="Microsoft Sans Serif"/>
                <a:cs typeface="Microsoft Sans Serif"/>
              </a:rPr>
              <a:t> </a:t>
            </a:r>
            <a:r>
              <a:rPr lang="en-US" spc="-20" dirty="0" err="1">
                <a:latin typeface="Microsoft Sans Serif"/>
                <a:cs typeface="Microsoft Sans Serif"/>
              </a:rPr>
              <a:t>dexter</a:t>
            </a:r>
            <a:r>
              <a:rPr lang="en-US" spc="-20" dirty="0">
                <a:latin typeface="Microsoft Sans Serif"/>
                <a:cs typeface="Microsoft Sans Serif"/>
              </a:rPr>
              <a:t>).</a:t>
            </a:r>
            <a:endParaRPr sz="1800" dirty="0">
              <a:latin typeface="Microsoft Sans Serif"/>
              <a:cs typeface="Microsoft Sans Serif"/>
            </a:endParaRPr>
          </a:p>
        </p:txBody>
      </p:sp>
      <p:pic>
        <p:nvPicPr>
          <p:cNvPr id="3" name="object 3"/>
          <p:cNvPicPr/>
          <p:nvPr/>
        </p:nvPicPr>
        <p:blipFill>
          <a:blip r:embed="rId2" cstate="print"/>
          <a:stretch>
            <a:fillRect/>
          </a:stretch>
        </p:blipFill>
        <p:spPr>
          <a:xfrm>
            <a:off x="182600" y="1412747"/>
            <a:ext cx="4605274" cy="2436876"/>
          </a:xfrm>
          <a:prstGeom prst="rect">
            <a:avLst/>
          </a:prstGeom>
        </p:spPr>
      </p:pic>
      <p:sp>
        <p:nvSpPr>
          <p:cNvPr id="4" name="object 4"/>
          <p:cNvSpPr txBox="1">
            <a:spLocks noGrp="1"/>
          </p:cNvSpPr>
          <p:nvPr>
            <p:ph type="title"/>
          </p:nvPr>
        </p:nvSpPr>
        <p:spPr>
          <a:xfrm>
            <a:off x="402742" y="242760"/>
            <a:ext cx="5699125" cy="514350"/>
          </a:xfrm>
          <a:prstGeom prst="rect">
            <a:avLst/>
          </a:prstGeom>
        </p:spPr>
        <p:txBody>
          <a:bodyPr vert="horz" wrap="square" lIns="0" tIns="13335" rIns="0" bIns="0" rtlCol="0">
            <a:spAutoFit/>
          </a:bodyPr>
          <a:lstStyle/>
          <a:p>
            <a:pPr marL="12700">
              <a:lnSpc>
                <a:spcPct val="100000"/>
              </a:lnSpc>
              <a:spcBef>
                <a:spcPts val="105"/>
              </a:spcBef>
            </a:pPr>
            <a:r>
              <a:rPr lang="sr-Latn-RS" spc="-5" dirty="0" smtClean="0"/>
              <a:t>Lymphatic vessels</a:t>
            </a:r>
            <a:endParaRPr spc="-10" dirty="0"/>
          </a:p>
        </p:txBody>
      </p:sp>
      <p:pic>
        <p:nvPicPr>
          <p:cNvPr id="5" name="object 5"/>
          <p:cNvPicPr/>
          <p:nvPr/>
        </p:nvPicPr>
        <p:blipFill>
          <a:blip r:embed="rId3" cstate="print"/>
          <a:stretch>
            <a:fillRect/>
          </a:stretch>
        </p:blipFill>
        <p:spPr>
          <a:xfrm>
            <a:off x="4876801" y="487235"/>
            <a:ext cx="4254500" cy="38561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57200" y="228600"/>
            <a:ext cx="7315201" cy="3149580"/>
          </a:xfrm>
          <a:prstGeom prst="rect">
            <a:avLst/>
          </a:prstGeom>
        </p:spPr>
        <p:txBody>
          <a:bodyPr vert="horz" wrap="square" lIns="0" tIns="12700" rIns="0" bIns="0" rtlCol="0">
            <a:spAutoFit/>
          </a:bodyPr>
          <a:lstStyle/>
          <a:p>
            <a:pPr marL="355600" indent="-343535">
              <a:lnSpc>
                <a:spcPct val="100000"/>
              </a:lnSpc>
              <a:spcBef>
                <a:spcPts val="100"/>
              </a:spcBef>
              <a:buFont typeface="Wingdings" panose="05000000000000000000" pitchFamily="2" charset="2"/>
              <a:buChar char="v"/>
              <a:tabLst>
                <a:tab pos="354965" algn="l"/>
                <a:tab pos="356235" algn="l"/>
              </a:tabLst>
            </a:pPr>
            <a:r>
              <a:rPr lang="sr-Latn-RS" spc="-10" dirty="0" smtClean="0">
                <a:latin typeface="Microsoft Sans Serif"/>
                <a:cs typeface="Microsoft Sans Serif"/>
              </a:rPr>
              <a:t>Includes </a:t>
            </a:r>
            <a:r>
              <a:rPr lang="en-US" spc="-10" dirty="0" smtClean="0">
                <a:latin typeface="Microsoft Sans Serif"/>
                <a:cs typeface="Microsoft Sans Serif"/>
              </a:rPr>
              <a:t>heart</a:t>
            </a:r>
            <a:r>
              <a:rPr lang="en-US" spc="-10" dirty="0">
                <a:latin typeface="Microsoft Sans Serif"/>
                <a:cs typeface="Microsoft Sans Serif"/>
              </a:rPr>
              <a:t>, </a:t>
            </a:r>
            <a:r>
              <a:rPr lang="en-US" spc="-10" dirty="0" smtClean="0">
                <a:latin typeface="Microsoft Sans Serif"/>
                <a:cs typeface="Microsoft Sans Serif"/>
              </a:rPr>
              <a:t>blood </a:t>
            </a:r>
            <a:r>
              <a:rPr lang="sr-Latn-RS" spc="-10" dirty="0" smtClean="0">
                <a:latin typeface="Microsoft Sans Serif"/>
                <a:cs typeface="Microsoft Sans Serif"/>
              </a:rPr>
              <a:t>vessels </a:t>
            </a:r>
            <a:r>
              <a:rPr lang="en-US" spc="-10" dirty="0" smtClean="0">
                <a:latin typeface="Microsoft Sans Serif"/>
                <a:cs typeface="Microsoft Sans Serif"/>
              </a:rPr>
              <a:t>and l</a:t>
            </a:r>
            <a:r>
              <a:rPr lang="sr-Latn-RS" spc="-10" dirty="0" smtClean="0">
                <a:latin typeface="Microsoft Sans Serif"/>
                <a:cs typeface="Microsoft Sans Serif"/>
              </a:rPr>
              <a:t>ymphatic vessels</a:t>
            </a:r>
            <a:r>
              <a:rPr lang="en-US" spc="-10" dirty="0" smtClean="0">
                <a:latin typeface="Microsoft Sans Serif"/>
                <a:cs typeface="Microsoft Sans Serif"/>
              </a:rPr>
              <a:t>.</a:t>
            </a:r>
            <a:endParaRPr lang="en-US" spc="-10" dirty="0">
              <a:latin typeface="Microsoft Sans Serif"/>
              <a:cs typeface="Microsoft Sans Serif"/>
            </a:endParaRPr>
          </a:p>
          <a:p>
            <a:pPr marL="355600" indent="-343535">
              <a:lnSpc>
                <a:spcPct val="100000"/>
              </a:lnSpc>
              <a:spcBef>
                <a:spcPts val="100"/>
              </a:spcBef>
              <a:buFont typeface="Wingdings" panose="05000000000000000000" pitchFamily="2" charset="2"/>
              <a:buChar char="v"/>
              <a:tabLst>
                <a:tab pos="354965" algn="l"/>
                <a:tab pos="356235" algn="l"/>
              </a:tabLst>
            </a:pPr>
            <a:endParaRPr lang="en-US" spc="-10" dirty="0">
              <a:latin typeface="Microsoft Sans Serif"/>
              <a:cs typeface="Microsoft Sans Serif"/>
            </a:endParaRPr>
          </a:p>
          <a:p>
            <a:pPr marL="355600" indent="-343535">
              <a:lnSpc>
                <a:spcPct val="100000"/>
              </a:lnSpc>
              <a:spcBef>
                <a:spcPts val="100"/>
              </a:spcBef>
              <a:buFont typeface="Wingdings" panose="05000000000000000000" pitchFamily="2" charset="2"/>
              <a:buChar char="v"/>
              <a:tabLst>
                <a:tab pos="354965" algn="l"/>
                <a:tab pos="356235" algn="l"/>
              </a:tabLst>
            </a:pPr>
            <a:r>
              <a:rPr lang="sr-Latn-RS" spc="-10" dirty="0" smtClean="0">
                <a:latin typeface="Microsoft Sans Serif"/>
                <a:cs typeface="Microsoft Sans Serif"/>
              </a:rPr>
              <a:t>Main</a:t>
            </a:r>
            <a:r>
              <a:rPr lang="en-US" spc="-10" dirty="0" smtClean="0">
                <a:latin typeface="Microsoft Sans Serif"/>
                <a:cs typeface="Microsoft Sans Serif"/>
              </a:rPr>
              <a:t> </a:t>
            </a:r>
            <a:r>
              <a:rPr lang="en-US" spc="-10" dirty="0">
                <a:latin typeface="Microsoft Sans Serif"/>
                <a:cs typeface="Microsoft Sans Serif"/>
              </a:rPr>
              <a:t>transport system that </a:t>
            </a:r>
            <a:r>
              <a:rPr lang="en-US" spc="-10" dirty="0" smtClean="0">
                <a:latin typeface="Microsoft Sans Serif"/>
                <a:cs typeface="Microsoft Sans Serif"/>
              </a:rPr>
              <a:t>carries</a:t>
            </a:r>
            <a:r>
              <a:rPr lang="sr-Latn-RS" spc="-10" dirty="0" smtClean="0">
                <a:latin typeface="Microsoft Sans Serif"/>
                <a:cs typeface="Microsoft Sans Serif"/>
              </a:rPr>
              <a:t> </a:t>
            </a:r>
            <a:r>
              <a:rPr lang="en-US" spc="-10" dirty="0" smtClean="0">
                <a:latin typeface="Microsoft Sans Serif"/>
                <a:cs typeface="Microsoft Sans Serif"/>
              </a:rPr>
              <a:t>blood </a:t>
            </a:r>
            <a:r>
              <a:rPr lang="en-US" spc="-10" dirty="0">
                <a:latin typeface="Microsoft Sans Serif"/>
                <a:cs typeface="Microsoft Sans Serif"/>
              </a:rPr>
              <a:t>and lymph to and from the tissues of the body. </a:t>
            </a:r>
            <a:r>
              <a:rPr lang="en-US" spc="-10" dirty="0" smtClean="0">
                <a:latin typeface="Microsoft Sans Serif"/>
                <a:cs typeface="Microsoft Sans Serif"/>
              </a:rPr>
              <a:t>The</a:t>
            </a:r>
            <a:r>
              <a:rPr lang="sr-Latn-RS" spc="-10" dirty="0" smtClean="0">
                <a:latin typeface="Microsoft Sans Serif"/>
                <a:cs typeface="Microsoft Sans Serif"/>
              </a:rPr>
              <a:t> </a:t>
            </a:r>
            <a:r>
              <a:rPr lang="en-US" spc="-10" dirty="0" smtClean="0">
                <a:latin typeface="Microsoft Sans Serif"/>
                <a:cs typeface="Microsoft Sans Serif"/>
              </a:rPr>
              <a:t>constitutive </a:t>
            </a:r>
            <a:r>
              <a:rPr lang="en-US" spc="-10" dirty="0">
                <a:latin typeface="Microsoft Sans Serif"/>
                <a:cs typeface="Microsoft Sans Serif"/>
              </a:rPr>
              <a:t>elements of these fluids include cells, nutrients</a:t>
            </a:r>
            <a:r>
              <a:rPr lang="en-US" spc="-10" dirty="0" smtClean="0">
                <a:latin typeface="Microsoft Sans Serif"/>
                <a:cs typeface="Microsoft Sans Serif"/>
              </a:rPr>
              <a:t>,</a:t>
            </a:r>
            <a:r>
              <a:rPr lang="sr-Latn-RS" spc="-10" dirty="0" smtClean="0">
                <a:latin typeface="Microsoft Sans Serif"/>
                <a:cs typeface="Microsoft Sans Serif"/>
              </a:rPr>
              <a:t> </a:t>
            </a:r>
            <a:r>
              <a:rPr lang="en-US" spc="-10" dirty="0" smtClean="0">
                <a:latin typeface="Microsoft Sans Serif"/>
                <a:cs typeface="Microsoft Sans Serif"/>
              </a:rPr>
              <a:t>waste </a:t>
            </a:r>
            <a:r>
              <a:rPr lang="en-US" spc="-10" dirty="0">
                <a:latin typeface="Microsoft Sans Serif"/>
                <a:cs typeface="Microsoft Sans Serif"/>
              </a:rPr>
              <a:t>products, hormones, and antibodies</a:t>
            </a:r>
            <a:r>
              <a:rPr lang="en-US" spc="-10" dirty="0" smtClean="0">
                <a:latin typeface="Microsoft Sans Serif"/>
                <a:cs typeface="Microsoft Sans Serif"/>
              </a:rPr>
              <a:t>.</a:t>
            </a:r>
            <a:endParaRPr lang="sr-Latn-RS" spc="-10" dirty="0" smtClean="0">
              <a:latin typeface="Microsoft Sans Serif"/>
              <a:cs typeface="Microsoft Sans Serif"/>
            </a:endParaRPr>
          </a:p>
          <a:p>
            <a:pPr marL="355600" indent="-343535">
              <a:lnSpc>
                <a:spcPct val="100000"/>
              </a:lnSpc>
              <a:spcBef>
                <a:spcPts val="100"/>
              </a:spcBef>
              <a:buFont typeface="Wingdings" panose="05000000000000000000" pitchFamily="2" charset="2"/>
              <a:buChar char="v"/>
              <a:tabLst>
                <a:tab pos="354965" algn="l"/>
                <a:tab pos="356235" algn="l"/>
              </a:tabLst>
            </a:pPr>
            <a:endParaRPr lang="en-US" spc="-10" dirty="0">
              <a:latin typeface="Microsoft Sans Serif"/>
              <a:cs typeface="Microsoft Sans Serif"/>
            </a:endParaRPr>
          </a:p>
          <a:p>
            <a:pPr marL="355600" indent="-343535">
              <a:lnSpc>
                <a:spcPct val="100000"/>
              </a:lnSpc>
              <a:spcBef>
                <a:spcPts val="100"/>
              </a:spcBef>
              <a:buFont typeface="Wingdings" panose="05000000000000000000" pitchFamily="2" charset="2"/>
              <a:buChar char="v"/>
              <a:tabLst>
                <a:tab pos="354965" algn="l"/>
                <a:tab pos="356235" algn="l"/>
              </a:tabLst>
            </a:pPr>
            <a:r>
              <a:rPr lang="en-US" spc="-10" dirty="0">
                <a:latin typeface="Microsoft Sans Serif"/>
                <a:cs typeface="Microsoft Sans Serif"/>
              </a:rPr>
              <a:t>The circulatory system is </a:t>
            </a:r>
            <a:r>
              <a:rPr lang="sr-Latn-RS" spc="-10" dirty="0" smtClean="0">
                <a:latin typeface="Microsoft Sans Serif"/>
                <a:cs typeface="Microsoft Sans Serif"/>
              </a:rPr>
              <a:t>also </a:t>
            </a:r>
            <a:r>
              <a:rPr lang="en-US" spc="-10" dirty="0" smtClean="0">
                <a:latin typeface="Microsoft Sans Serif"/>
                <a:cs typeface="Microsoft Sans Serif"/>
              </a:rPr>
              <a:t>capable </a:t>
            </a:r>
            <a:r>
              <a:rPr lang="en-US" spc="-10" dirty="0">
                <a:latin typeface="Microsoft Sans Serif"/>
                <a:cs typeface="Microsoft Sans Serif"/>
              </a:rPr>
              <a:t>of regulating the temperature and coagulation of the blood</a:t>
            </a:r>
            <a:r>
              <a:rPr lang="en-US" spc="-10" dirty="0" smtClean="0">
                <a:latin typeface="Microsoft Sans Serif"/>
                <a:cs typeface="Microsoft Sans Serif"/>
              </a:rPr>
              <a:t>.</a:t>
            </a:r>
            <a:endParaRPr lang="sr-Latn-RS" spc="-10" dirty="0" smtClean="0">
              <a:latin typeface="Microsoft Sans Serif"/>
              <a:cs typeface="Microsoft Sans Serif"/>
            </a:endParaRPr>
          </a:p>
          <a:p>
            <a:pPr marL="355600" indent="-343535">
              <a:lnSpc>
                <a:spcPct val="100000"/>
              </a:lnSpc>
              <a:spcBef>
                <a:spcPts val="100"/>
              </a:spcBef>
              <a:buFont typeface="Wingdings" panose="05000000000000000000" pitchFamily="2" charset="2"/>
              <a:buChar char="v"/>
              <a:tabLst>
                <a:tab pos="354965" algn="l"/>
                <a:tab pos="356235" algn="l"/>
              </a:tabLst>
            </a:pPr>
            <a:endParaRPr lang="sr-Latn-RS" spc="-10" dirty="0" smtClean="0">
              <a:latin typeface="Microsoft Sans Serif"/>
              <a:cs typeface="Microsoft Sans Serif"/>
            </a:endParaRPr>
          </a:p>
          <a:p>
            <a:pPr marL="355600" indent="-343535">
              <a:lnSpc>
                <a:spcPct val="100000"/>
              </a:lnSpc>
              <a:spcBef>
                <a:spcPts val="100"/>
              </a:spcBef>
              <a:buFont typeface="Wingdings" panose="05000000000000000000" pitchFamily="2" charset="2"/>
              <a:buChar char="v"/>
              <a:tabLst>
                <a:tab pos="354965" algn="l"/>
                <a:tab pos="356235" algn="l"/>
              </a:tabLst>
            </a:pPr>
            <a:r>
              <a:rPr lang="sr-Latn-RS" spc="-10" dirty="0" smtClean="0">
                <a:latin typeface="Microsoft Sans Serif"/>
                <a:cs typeface="Microsoft Sans Serif"/>
              </a:rPr>
              <a:t>Consists of </a:t>
            </a:r>
            <a:r>
              <a:rPr lang="sr-Latn-RS" spc="-10" dirty="0" smtClean="0">
                <a:solidFill>
                  <a:srgbClr val="7030A0"/>
                </a:solidFill>
                <a:latin typeface="Microsoft Sans Serif"/>
                <a:cs typeface="Microsoft Sans Serif"/>
              </a:rPr>
              <a:t>cardiovascular</a:t>
            </a:r>
            <a:r>
              <a:rPr lang="sr-Latn-RS" spc="-10" dirty="0" smtClean="0">
                <a:latin typeface="Microsoft Sans Serif"/>
                <a:cs typeface="Microsoft Sans Serif"/>
              </a:rPr>
              <a:t> part and </a:t>
            </a:r>
            <a:r>
              <a:rPr lang="sr-Latn-RS" spc="-10" dirty="0" smtClean="0">
                <a:solidFill>
                  <a:srgbClr val="7030A0"/>
                </a:solidFill>
                <a:latin typeface="Microsoft Sans Serif"/>
                <a:cs typeface="Microsoft Sans Serif"/>
              </a:rPr>
              <a:t>lymphatic vessel </a:t>
            </a:r>
            <a:r>
              <a:rPr lang="sr-Latn-RS" spc="-10" dirty="0" smtClean="0">
                <a:latin typeface="Microsoft Sans Serif"/>
                <a:cs typeface="Microsoft Sans Serif"/>
              </a:rPr>
              <a:t>part</a:t>
            </a:r>
          </a:p>
          <a:p>
            <a:pPr marL="355600" indent="-343535">
              <a:lnSpc>
                <a:spcPct val="100000"/>
              </a:lnSpc>
              <a:spcBef>
                <a:spcPts val="100"/>
              </a:spcBef>
              <a:buFont typeface="Wingdings" panose="05000000000000000000" pitchFamily="2" charset="2"/>
              <a:buChar char="v"/>
              <a:tabLst>
                <a:tab pos="354965" algn="l"/>
                <a:tab pos="356235" algn="l"/>
              </a:tabLst>
            </a:pPr>
            <a:endParaRPr lang="en-US" spc="-10" dirty="0">
              <a:latin typeface="Microsoft Sans Serif"/>
              <a:cs typeface="Microsoft Sans Serif"/>
            </a:endParaRPr>
          </a:p>
        </p:txBody>
      </p:sp>
      <p:pic>
        <p:nvPicPr>
          <p:cNvPr id="5" name="Picture 4"/>
          <p:cNvPicPr>
            <a:picLocks noChangeAspect="1"/>
          </p:cNvPicPr>
          <p:nvPr/>
        </p:nvPicPr>
        <p:blipFill>
          <a:blip r:embed="rId2"/>
          <a:stretch>
            <a:fillRect/>
          </a:stretch>
        </p:blipFill>
        <p:spPr>
          <a:xfrm>
            <a:off x="2266314" y="3146112"/>
            <a:ext cx="4673600" cy="35052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6350" y="0"/>
            <a:ext cx="920750" cy="463550"/>
            <a:chOff x="-6350" y="0"/>
            <a:chExt cx="920750" cy="463550"/>
          </a:xfrm>
        </p:grpSpPr>
        <p:sp>
          <p:nvSpPr>
            <p:cNvPr id="3" name="object 3"/>
            <p:cNvSpPr/>
            <p:nvPr/>
          </p:nvSpPr>
          <p:spPr>
            <a:xfrm>
              <a:off x="-1269" y="127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4" name="object 4"/>
            <p:cNvSpPr/>
            <p:nvPr/>
          </p:nvSpPr>
          <p:spPr>
            <a:xfrm>
              <a:off x="1270"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5" name="object 5"/>
            <p:cNvSpPr/>
            <p:nvPr/>
          </p:nvSpPr>
          <p:spPr>
            <a:xfrm>
              <a:off x="-1269" y="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6" name="object 6"/>
            <p:cNvSpPr/>
            <p:nvPr/>
          </p:nvSpPr>
          <p:spPr>
            <a:xfrm>
              <a:off x="-1269"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7" name="object 7"/>
            <p:cNvSpPr/>
            <p:nvPr/>
          </p:nvSpPr>
          <p:spPr>
            <a:xfrm>
              <a:off x="-1269" y="127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8" name="object 8"/>
            <p:cNvSpPr/>
            <p:nvPr/>
          </p:nvSpPr>
          <p:spPr>
            <a:xfrm>
              <a:off x="1270"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9" name="object 9"/>
            <p:cNvSpPr/>
            <p:nvPr/>
          </p:nvSpPr>
          <p:spPr>
            <a:xfrm>
              <a:off x="-1269" y="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10" name="object 10"/>
            <p:cNvSpPr/>
            <p:nvPr/>
          </p:nvSpPr>
          <p:spPr>
            <a:xfrm>
              <a:off x="-1269"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11" name="object 11"/>
            <p:cNvSpPr/>
            <p:nvPr/>
          </p:nvSpPr>
          <p:spPr>
            <a:xfrm>
              <a:off x="-6350" y="0"/>
              <a:ext cx="12700" cy="457200"/>
            </a:xfrm>
            <a:custGeom>
              <a:avLst/>
              <a:gdLst/>
              <a:ahLst/>
              <a:cxnLst/>
              <a:rect l="l" t="t" r="r" b="b"/>
              <a:pathLst>
                <a:path w="12700" h="457200">
                  <a:moveTo>
                    <a:pt x="0" y="457200"/>
                  </a:moveTo>
                  <a:lnTo>
                    <a:pt x="12700" y="457200"/>
                  </a:lnTo>
                  <a:lnTo>
                    <a:pt x="12700" y="0"/>
                  </a:lnTo>
                  <a:lnTo>
                    <a:pt x="0" y="0"/>
                  </a:lnTo>
                  <a:lnTo>
                    <a:pt x="0" y="457200"/>
                  </a:lnTo>
                  <a:close/>
                </a:path>
              </a:pathLst>
            </a:custGeom>
            <a:solidFill>
              <a:srgbClr val="FCFFFF"/>
            </a:solidFill>
          </p:spPr>
          <p:txBody>
            <a:bodyPr wrap="square" lIns="0" tIns="0" rIns="0" bIns="0" rtlCol="0"/>
            <a:lstStyle/>
            <a:p>
              <a:endParaRPr/>
            </a:p>
          </p:txBody>
        </p:sp>
        <p:sp>
          <p:nvSpPr>
            <p:cNvPr id="12" name="object 12"/>
            <p:cNvSpPr/>
            <p:nvPr/>
          </p:nvSpPr>
          <p:spPr>
            <a:xfrm>
              <a:off x="0" y="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13" name="object 13"/>
            <p:cNvSpPr/>
            <p:nvPr/>
          </p:nvSpPr>
          <p:spPr>
            <a:xfrm>
              <a:off x="-1269" y="127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14" name="object 14"/>
            <p:cNvSpPr/>
            <p:nvPr/>
          </p:nvSpPr>
          <p:spPr>
            <a:xfrm>
              <a:off x="1270"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15" name="object 15"/>
            <p:cNvSpPr/>
            <p:nvPr/>
          </p:nvSpPr>
          <p:spPr>
            <a:xfrm>
              <a:off x="-1269" y="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16" name="object 16"/>
            <p:cNvSpPr/>
            <p:nvPr/>
          </p:nvSpPr>
          <p:spPr>
            <a:xfrm>
              <a:off x="-1269"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17" name="object 17"/>
            <p:cNvSpPr/>
            <p:nvPr/>
          </p:nvSpPr>
          <p:spPr>
            <a:xfrm>
              <a:off x="0" y="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18" name="object 18"/>
            <p:cNvSpPr/>
            <p:nvPr/>
          </p:nvSpPr>
          <p:spPr>
            <a:xfrm>
              <a:off x="-1269" y="127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19" name="object 19"/>
            <p:cNvSpPr/>
            <p:nvPr/>
          </p:nvSpPr>
          <p:spPr>
            <a:xfrm>
              <a:off x="1270"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20" name="object 20"/>
            <p:cNvSpPr/>
            <p:nvPr/>
          </p:nvSpPr>
          <p:spPr>
            <a:xfrm>
              <a:off x="-1269" y="0"/>
              <a:ext cx="2540" cy="0"/>
            </a:xfrm>
            <a:custGeom>
              <a:avLst/>
              <a:gdLst/>
              <a:ahLst/>
              <a:cxnLst/>
              <a:rect l="l" t="t" r="r" b="b"/>
              <a:pathLst>
                <a:path w="2540">
                  <a:moveTo>
                    <a:pt x="2540" y="0"/>
                  </a:moveTo>
                  <a:lnTo>
                    <a:pt x="0" y="0"/>
                  </a:lnTo>
                </a:path>
              </a:pathLst>
            </a:custGeom>
            <a:ln w="3175">
              <a:solidFill>
                <a:srgbClr val="000000"/>
              </a:solidFill>
            </a:ln>
          </p:spPr>
          <p:txBody>
            <a:bodyPr wrap="square" lIns="0" tIns="0" rIns="0" bIns="0" rtlCol="0"/>
            <a:lstStyle/>
            <a:p>
              <a:endParaRPr/>
            </a:p>
          </p:txBody>
        </p:sp>
        <p:sp>
          <p:nvSpPr>
            <p:cNvPr id="21" name="object 21"/>
            <p:cNvSpPr/>
            <p:nvPr/>
          </p:nvSpPr>
          <p:spPr>
            <a:xfrm>
              <a:off x="-1269" y="0"/>
              <a:ext cx="0" cy="2540"/>
            </a:xfrm>
            <a:custGeom>
              <a:avLst/>
              <a:gdLst/>
              <a:ahLst/>
              <a:cxnLst/>
              <a:rect l="l" t="t" r="r" b="b"/>
              <a:pathLst>
                <a:path h="2540">
                  <a:moveTo>
                    <a:pt x="-1270" y="1270"/>
                  </a:moveTo>
                  <a:lnTo>
                    <a:pt x="1270" y="1270"/>
                  </a:lnTo>
                </a:path>
              </a:pathLst>
            </a:custGeom>
            <a:ln w="3175">
              <a:solidFill>
                <a:srgbClr val="000000"/>
              </a:solidFill>
            </a:ln>
          </p:spPr>
          <p:txBody>
            <a:bodyPr wrap="square" lIns="0" tIns="0" rIns="0" bIns="0" rtlCol="0"/>
            <a:lstStyle/>
            <a:p>
              <a:endParaRPr/>
            </a:p>
          </p:txBody>
        </p:sp>
        <p:sp>
          <p:nvSpPr>
            <p:cNvPr id="22" name="object 22"/>
            <p:cNvSpPr/>
            <p:nvPr/>
          </p:nvSpPr>
          <p:spPr>
            <a:xfrm>
              <a:off x="0" y="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23" name="object 23"/>
            <p:cNvSpPr/>
            <p:nvPr/>
          </p:nvSpPr>
          <p:spPr>
            <a:xfrm>
              <a:off x="-6350" y="0"/>
              <a:ext cx="12700" cy="457200"/>
            </a:xfrm>
            <a:custGeom>
              <a:avLst/>
              <a:gdLst/>
              <a:ahLst/>
              <a:cxnLst/>
              <a:rect l="l" t="t" r="r" b="b"/>
              <a:pathLst>
                <a:path w="12700" h="457200">
                  <a:moveTo>
                    <a:pt x="0" y="457200"/>
                  </a:moveTo>
                  <a:lnTo>
                    <a:pt x="12700" y="457200"/>
                  </a:lnTo>
                  <a:lnTo>
                    <a:pt x="12700" y="0"/>
                  </a:lnTo>
                  <a:lnTo>
                    <a:pt x="0" y="0"/>
                  </a:lnTo>
                  <a:lnTo>
                    <a:pt x="0" y="457200"/>
                  </a:lnTo>
                  <a:close/>
                </a:path>
              </a:pathLst>
            </a:custGeom>
            <a:solidFill>
              <a:srgbClr val="FCFFFF"/>
            </a:solidFill>
          </p:spPr>
          <p:txBody>
            <a:bodyPr wrap="square" lIns="0" tIns="0" rIns="0" bIns="0" rtlCol="0"/>
            <a:lstStyle/>
            <a:p>
              <a:endParaRPr/>
            </a:p>
          </p:txBody>
        </p:sp>
        <p:sp>
          <p:nvSpPr>
            <p:cNvPr id="24" name="object 24"/>
            <p:cNvSpPr/>
            <p:nvPr/>
          </p:nvSpPr>
          <p:spPr>
            <a:xfrm>
              <a:off x="0" y="0"/>
              <a:ext cx="914400" cy="0"/>
            </a:xfrm>
            <a:custGeom>
              <a:avLst/>
              <a:gdLst/>
              <a:ahLst/>
              <a:cxnLst/>
              <a:rect l="l" t="t" r="r" b="b"/>
              <a:pathLst>
                <a:path w="914400">
                  <a:moveTo>
                    <a:pt x="0" y="0"/>
                  </a:moveTo>
                  <a:lnTo>
                    <a:pt x="914400" y="0"/>
                  </a:lnTo>
                </a:path>
              </a:pathLst>
            </a:custGeom>
            <a:ln w="12700">
              <a:solidFill>
                <a:srgbClr val="FAFFFF"/>
              </a:solidFill>
            </a:ln>
          </p:spPr>
          <p:txBody>
            <a:bodyPr wrap="square" lIns="0" tIns="0" rIns="0" bIns="0" rtlCol="0"/>
            <a:lstStyle/>
            <a:p>
              <a:endParaRPr/>
            </a:p>
          </p:txBody>
        </p:sp>
        <p:sp>
          <p:nvSpPr>
            <p:cNvPr id="25" name="object 25"/>
            <p:cNvSpPr/>
            <p:nvPr/>
          </p:nvSpPr>
          <p:spPr>
            <a:xfrm>
              <a:off x="0" y="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26" name="object 26"/>
            <p:cNvSpPr/>
            <p:nvPr/>
          </p:nvSpPr>
          <p:spPr>
            <a:xfrm>
              <a:off x="-6350" y="0"/>
              <a:ext cx="12700" cy="457200"/>
            </a:xfrm>
            <a:custGeom>
              <a:avLst/>
              <a:gdLst/>
              <a:ahLst/>
              <a:cxnLst/>
              <a:rect l="l" t="t" r="r" b="b"/>
              <a:pathLst>
                <a:path w="12700" h="457200">
                  <a:moveTo>
                    <a:pt x="0" y="457200"/>
                  </a:moveTo>
                  <a:lnTo>
                    <a:pt x="12700" y="457200"/>
                  </a:lnTo>
                  <a:lnTo>
                    <a:pt x="12700" y="0"/>
                  </a:lnTo>
                  <a:lnTo>
                    <a:pt x="0" y="0"/>
                  </a:lnTo>
                  <a:lnTo>
                    <a:pt x="0" y="457200"/>
                  </a:lnTo>
                  <a:close/>
                </a:path>
              </a:pathLst>
            </a:custGeom>
            <a:solidFill>
              <a:srgbClr val="FCFFFF"/>
            </a:solidFill>
          </p:spPr>
          <p:txBody>
            <a:bodyPr wrap="square" lIns="0" tIns="0" rIns="0" bIns="0" rtlCol="0"/>
            <a:lstStyle/>
            <a:p>
              <a:endParaRPr/>
            </a:p>
          </p:txBody>
        </p:sp>
      </p:grpSp>
      <p:grpSp>
        <p:nvGrpSpPr>
          <p:cNvPr id="27" name="object 27"/>
          <p:cNvGrpSpPr/>
          <p:nvPr/>
        </p:nvGrpSpPr>
        <p:grpSpPr>
          <a:xfrm>
            <a:off x="1638490" y="3676649"/>
            <a:ext cx="5906516" cy="1877060"/>
            <a:chOff x="1639823" y="3688080"/>
            <a:chExt cx="5906516" cy="1877060"/>
          </a:xfrm>
        </p:grpSpPr>
        <p:pic>
          <p:nvPicPr>
            <p:cNvPr id="28" name="object 28"/>
            <p:cNvPicPr/>
            <p:nvPr/>
          </p:nvPicPr>
          <p:blipFill>
            <a:blip r:embed="rId2" cstate="print"/>
            <a:stretch>
              <a:fillRect/>
            </a:stretch>
          </p:blipFill>
          <p:spPr>
            <a:xfrm>
              <a:off x="1642872" y="3688080"/>
              <a:ext cx="5903467" cy="1877060"/>
            </a:xfrm>
            <a:prstGeom prst="rect">
              <a:avLst/>
            </a:prstGeom>
          </p:spPr>
        </p:pic>
        <p:sp>
          <p:nvSpPr>
            <p:cNvPr id="29" name="object 29"/>
            <p:cNvSpPr/>
            <p:nvPr/>
          </p:nvSpPr>
          <p:spPr>
            <a:xfrm>
              <a:off x="1639823" y="3689350"/>
              <a:ext cx="5904230" cy="1873250"/>
            </a:xfrm>
            <a:custGeom>
              <a:avLst/>
              <a:gdLst/>
              <a:ahLst/>
              <a:cxnLst/>
              <a:rect l="l" t="t" r="r" b="b"/>
              <a:pathLst>
                <a:path w="5904230" h="1873250">
                  <a:moveTo>
                    <a:pt x="0" y="131952"/>
                  </a:moveTo>
                  <a:lnTo>
                    <a:pt x="6738" y="90237"/>
                  </a:lnTo>
                  <a:lnTo>
                    <a:pt x="25497" y="54013"/>
                  </a:lnTo>
                  <a:lnTo>
                    <a:pt x="54095" y="25452"/>
                  </a:lnTo>
                  <a:lnTo>
                    <a:pt x="90350" y="6724"/>
                  </a:lnTo>
                  <a:lnTo>
                    <a:pt x="132080" y="0"/>
                  </a:lnTo>
                  <a:lnTo>
                    <a:pt x="5772023" y="0"/>
                  </a:lnTo>
                  <a:lnTo>
                    <a:pt x="5813738" y="6724"/>
                  </a:lnTo>
                  <a:lnTo>
                    <a:pt x="5849962" y="25452"/>
                  </a:lnTo>
                  <a:lnTo>
                    <a:pt x="5878523" y="54013"/>
                  </a:lnTo>
                  <a:lnTo>
                    <a:pt x="5897251" y="90237"/>
                  </a:lnTo>
                  <a:lnTo>
                    <a:pt x="5903976" y="131952"/>
                  </a:lnTo>
                  <a:lnTo>
                    <a:pt x="5903976" y="1741297"/>
                  </a:lnTo>
                  <a:lnTo>
                    <a:pt x="5897251" y="1783012"/>
                  </a:lnTo>
                  <a:lnTo>
                    <a:pt x="5878523" y="1819236"/>
                  </a:lnTo>
                  <a:lnTo>
                    <a:pt x="5849962" y="1847797"/>
                  </a:lnTo>
                  <a:lnTo>
                    <a:pt x="5813738" y="1866525"/>
                  </a:lnTo>
                  <a:lnTo>
                    <a:pt x="5772023" y="1873250"/>
                  </a:lnTo>
                  <a:lnTo>
                    <a:pt x="132080" y="1873250"/>
                  </a:lnTo>
                  <a:lnTo>
                    <a:pt x="90350" y="1866525"/>
                  </a:lnTo>
                  <a:lnTo>
                    <a:pt x="54095" y="1847797"/>
                  </a:lnTo>
                  <a:lnTo>
                    <a:pt x="25497" y="1819236"/>
                  </a:lnTo>
                  <a:lnTo>
                    <a:pt x="6738" y="1783012"/>
                  </a:lnTo>
                  <a:lnTo>
                    <a:pt x="0" y="1741297"/>
                  </a:lnTo>
                  <a:lnTo>
                    <a:pt x="0" y="131952"/>
                  </a:lnTo>
                  <a:close/>
                </a:path>
              </a:pathLst>
            </a:custGeom>
            <a:ln w="12700">
              <a:solidFill>
                <a:srgbClr val="000000"/>
              </a:solidFill>
              <a:prstDash val="sysDot"/>
            </a:ln>
          </p:spPr>
          <p:txBody>
            <a:bodyPr wrap="square" lIns="0" tIns="0" rIns="0" bIns="0" rtlCol="0"/>
            <a:lstStyle/>
            <a:p>
              <a:endParaRPr/>
            </a:p>
          </p:txBody>
        </p:sp>
      </p:grpSp>
      <p:sp>
        <p:nvSpPr>
          <p:cNvPr id="31" name="object 31"/>
          <p:cNvSpPr txBox="1"/>
          <p:nvPr/>
        </p:nvSpPr>
        <p:spPr>
          <a:xfrm>
            <a:off x="2408301" y="4327842"/>
            <a:ext cx="4366895" cy="574675"/>
          </a:xfrm>
          <a:prstGeom prst="rect">
            <a:avLst/>
          </a:prstGeom>
        </p:spPr>
        <p:txBody>
          <a:bodyPr vert="horz" wrap="square" lIns="0" tIns="12700" rIns="0" bIns="0" rtlCol="0">
            <a:spAutoFit/>
          </a:bodyPr>
          <a:lstStyle/>
          <a:p>
            <a:pPr marL="12700" algn="ctr">
              <a:lnSpc>
                <a:spcPct val="100000"/>
              </a:lnSpc>
              <a:spcBef>
                <a:spcPts val="100"/>
              </a:spcBef>
            </a:pPr>
            <a:r>
              <a:rPr lang="sr-Latn-RS" sz="3600" b="1" spc="-5" dirty="0" smtClean="0">
                <a:solidFill>
                  <a:srgbClr val="252525"/>
                </a:solidFill>
                <a:latin typeface="Arial"/>
                <a:cs typeface="Arial"/>
              </a:rPr>
              <a:t>Lymphatic system</a:t>
            </a:r>
            <a:endParaRPr sz="3600" b="1" dirty="0">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09882" y="231681"/>
            <a:ext cx="2065655" cy="1548130"/>
            <a:chOff x="209882" y="231681"/>
            <a:chExt cx="2065655" cy="1548130"/>
          </a:xfrm>
        </p:grpSpPr>
        <p:pic>
          <p:nvPicPr>
            <p:cNvPr id="3" name="object 3"/>
            <p:cNvPicPr/>
            <p:nvPr/>
          </p:nvPicPr>
          <p:blipFill>
            <a:blip r:embed="rId2" cstate="print"/>
            <a:stretch>
              <a:fillRect/>
            </a:stretch>
          </p:blipFill>
          <p:spPr>
            <a:xfrm>
              <a:off x="209882" y="231681"/>
              <a:ext cx="1698292" cy="1504496"/>
            </a:xfrm>
            <a:prstGeom prst="rect">
              <a:avLst/>
            </a:prstGeom>
          </p:spPr>
        </p:pic>
        <p:sp>
          <p:nvSpPr>
            <p:cNvPr id="4" name="object 4"/>
            <p:cNvSpPr/>
            <p:nvPr/>
          </p:nvSpPr>
          <p:spPr>
            <a:xfrm>
              <a:off x="1187449" y="1484376"/>
              <a:ext cx="431800" cy="144780"/>
            </a:xfrm>
            <a:custGeom>
              <a:avLst/>
              <a:gdLst/>
              <a:ahLst/>
              <a:cxnLst/>
              <a:rect l="l" t="t" r="r" b="b"/>
              <a:pathLst>
                <a:path w="431800" h="144780">
                  <a:moveTo>
                    <a:pt x="0" y="0"/>
                  </a:moveTo>
                  <a:lnTo>
                    <a:pt x="431800" y="144399"/>
                  </a:lnTo>
                </a:path>
              </a:pathLst>
            </a:custGeom>
            <a:ln w="12700">
              <a:solidFill>
                <a:srgbClr val="000000"/>
              </a:solidFill>
            </a:ln>
          </p:spPr>
          <p:txBody>
            <a:bodyPr wrap="square" lIns="0" tIns="0" rIns="0" bIns="0" rtlCol="0"/>
            <a:lstStyle/>
            <a:p>
              <a:endParaRPr/>
            </a:p>
          </p:txBody>
        </p:sp>
        <p:sp>
          <p:nvSpPr>
            <p:cNvPr id="5" name="object 5"/>
            <p:cNvSpPr/>
            <p:nvPr/>
          </p:nvSpPr>
          <p:spPr>
            <a:xfrm>
              <a:off x="1547876" y="1484376"/>
              <a:ext cx="720725" cy="288925"/>
            </a:xfrm>
            <a:custGeom>
              <a:avLst/>
              <a:gdLst/>
              <a:ahLst/>
              <a:cxnLst/>
              <a:rect l="l" t="t" r="r" b="b"/>
              <a:pathLst>
                <a:path w="720725" h="288925">
                  <a:moveTo>
                    <a:pt x="0" y="288925"/>
                  </a:moveTo>
                  <a:lnTo>
                    <a:pt x="720725" y="288925"/>
                  </a:lnTo>
                  <a:lnTo>
                    <a:pt x="720725" y="0"/>
                  </a:lnTo>
                  <a:lnTo>
                    <a:pt x="0" y="0"/>
                  </a:lnTo>
                  <a:lnTo>
                    <a:pt x="0" y="288925"/>
                  </a:lnTo>
                  <a:close/>
                </a:path>
              </a:pathLst>
            </a:custGeom>
            <a:ln w="12700">
              <a:solidFill>
                <a:srgbClr val="FFFFFF"/>
              </a:solidFill>
            </a:ln>
          </p:spPr>
          <p:txBody>
            <a:bodyPr wrap="square" lIns="0" tIns="0" rIns="0" bIns="0" rtlCol="0"/>
            <a:lstStyle/>
            <a:p>
              <a:endParaRPr/>
            </a:p>
          </p:txBody>
        </p:sp>
      </p:grpSp>
      <p:sp>
        <p:nvSpPr>
          <p:cNvPr id="6" name="object 6"/>
          <p:cNvSpPr txBox="1"/>
          <p:nvPr/>
        </p:nvSpPr>
        <p:spPr>
          <a:xfrm>
            <a:off x="402590" y="1504950"/>
            <a:ext cx="8378825" cy="3890809"/>
          </a:xfrm>
          <a:prstGeom prst="rect">
            <a:avLst/>
          </a:prstGeom>
        </p:spPr>
        <p:txBody>
          <a:bodyPr vert="horz" wrap="square" lIns="0" tIns="12700" rIns="0" bIns="0" rtlCol="0">
            <a:spAutoFit/>
          </a:bodyPr>
          <a:lstStyle/>
          <a:p>
            <a:pPr marL="1222375">
              <a:lnSpc>
                <a:spcPct val="100000"/>
              </a:lnSpc>
              <a:spcBef>
                <a:spcPts val="100"/>
              </a:spcBef>
            </a:pPr>
            <a:r>
              <a:rPr lang="sr-Latn-RS" sz="1400" spc="-20" dirty="0" smtClean="0">
                <a:solidFill>
                  <a:srgbClr val="0000FF"/>
                </a:solidFill>
                <a:latin typeface="Microsoft Sans Serif"/>
                <a:cs typeface="Microsoft Sans Serif"/>
              </a:rPr>
              <a:t>epitope</a:t>
            </a:r>
            <a:endParaRPr sz="1400" dirty="0">
              <a:latin typeface="Microsoft Sans Serif"/>
              <a:cs typeface="Microsoft Sans Serif"/>
            </a:endParaRPr>
          </a:p>
          <a:p>
            <a:pPr>
              <a:lnSpc>
                <a:spcPct val="100000"/>
              </a:lnSpc>
              <a:spcBef>
                <a:spcPts val="40"/>
              </a:spcBef>
            </a:pPr>
            <a:r>
              <a:rPr lang="en-US" sz="1700" dirty="0">
                <a:latin typeface="+mj-lt"/>
                <a:cs typeface="Microsoft Sans Serif"/>
              </a:rPr>
              <a:t>System for defense and protection of the organism (lat. </a:t>
            </a:r>
            <a:r>
              <a:rPr lang="en-US" sz="1700" dirty="0" err="1">
                <a:latin typeface="+mj-lt"/>
                <a:cs typeface="Microsoft Sans Serif"/>
              </a:rPr>
              <a:t>immunitas</a:t>
            </a:r>
            <a:r>
              <a:rPr lang="en-US" sz="1700" dirty="0">
                <a:latin typeface="+mj-lt"/>
                <a:cs typeface="Microsoft Sans Serif"/>
              </a:rPr>
              <a:t> - protection from</a:t>
            </a:r>
          </a:p>
          <a:p>
            <a:pPr>
              <a:lnSpc>
                <a:spcPct val="100000"/>
              </a:lnSpc>
              <a:spcBef>
                <a:spcPts val="40"/>
              </a:spcBef>
            </a:pPr>
            <a:r>
              <a:rPr lang="en-US" sz="1700" dirty="0">
                <a:latin typeface="+mj-lt"/>
                <a:cs typeface="Microsoft Sans Serif"/>
              </a:rPr>
              <a:t>lawsuits)</a:t>
            </a:r>
          </a:p>
          <a:p>
            <a:pPr>
              <a:lnSpc>
                <a:spcPct val="100000"/>
              </a:lnSpc>
              <a:spcBef>
                <a:spcPts val="40"/>
              </a:spcBef>
            </a:pPr>
            <a:endParaRPr lang="en-US" sz="1700" dirty="0">
              <a:latin typeface="+mj-lt"/>
              <a:cs typeface="Microsoft Sans Serif"/>
            </a:endParaRPr>
          </a:p>
          <a:p>
            <a:pPr>
              <a:lnSpc>
                <a:spcPct val="100000"/>
              </a:lnSpc>
              <a:spcBef>
                <a:spcPts val="40"/>
              </a:spcBef>
            </a:pPr>
            <a:r>
              <a:rPr lang="en-US" sz="1700" dirty="0">
                <a:latin typeface="+mj-lt"/>
                <a:cs typeface="Microsoft Sans Serif"/>
              </a:rPr>
              <a:t>It consists of groups of cells, tissues</a:t>
            </a:r>
            <a:r>
              <a:rPr lang="en-US" sz="1700" dirty="0" smtClean="0">
                <a:latin typeface="+mj-lt"/>
                <a:cs typeface="Microsoft Sans Serif"/>
              </a:rPr>
              <a:t>,</a:t>
            </a:r>
            <a:r>
              <a:rPr lang="sr-Latn-RS" sz="1700" dirty="0" smtClean="0">
                <a:latin typeface="+mj-lt"/>
                <a:cs typeface="Microsoft Sans Serif"/>
              </a:rPr>
              <a:t> </a:t>
            </a:r>
            <a:r>
              <a:rPr lang="en-US" sz="1700" dirty="0" smtClean="0">
                <a:latin typeface="+mj-lt"/>
                <a:cs typeface="Microsoft Sans Serif"/>
              </a:rPr>
              <a:t>and </a:t>
            </a:r>
            <a:r>
              <a:rPr lang="en-US" sz="1700" dirty="0">
                <a:latin typeface="+mj-lt"/>
                <a:cs typeface="Microsoft Sans Serif"/>
              </a:rPr>
              <a:t>organs that monitor body surfaces and internal fluid </a:t>
            </a:r>
            <a:r>
              <a:rPr lang="en-US" sz="1700" dirty="0" smtClean="0">
                <a:latin typeface="+mj-lt"/>
                <a:cs typeface="Microsoft Sans Serif"/>
              </a:rPr>
              <a:t>compartments</a:t>
            </a:r>
            <a:r>
              <a:rPr lang="sr-Latn-RS" sz="1700" dirty="0" smtClean="0">
                <a:latin typeface="+mj-lt"/>
                <a:cs typeface="Microsoft Sans Serif"/>
              </a:rPr>
              <a:t> </a:t>
            </a:r>
            <a:r>
              <a:rPr lang="en-US" sz="1700" dirty="0" smtClean="0">
                <a:latin typeface="+mj-lt"/>
                <a:cs typeface="Microsoft Sans Serif"/>
              </a:rPr>
              <a:t>and </a:t>
            </a:r>
            <a:r>
              <a:rPr lang="en-US" sz="1700" dirty="0">
                <a:latin typeface="+mj-lt"/>
                <a:cs typeface="Microsoft Sans Serif"/>
              </a:rPr>
              <a:t>react to the presence of potentially </a:t>
            </a:r>
            <a:r>
              <a:rPr lang="en-US" sz="1700" dirty="0" smtClean="0">
                <a:latin typeface="+mj-lt"/>
                <a:cs typeface="Microsoft Sans Serif"/>
              </a:rPr>
              <a:t>harmful</a:t>
            </a:r>
            <a:r>
              <a:rPr lang="sr-Latn-RS" sz="1700" dirty="0" smtClean="0">
                <a:latin typeface="+mj-lt"/>
                <a:cs typeface="Microsoft Sans Serif"/>
              </a:rPr>
              <a:t> </a:t>
            </a:r>
            <a:r>
              <a:rPr lang="en-US" sz="1700" dirty="0" smtClean="0">
                <a:latin typeface="+mj-lt"/>
                <a:cs typeface="Microsoft Sans Serif"/>
              </a:rPr>
              <a:t>substances </a:t>
            </a:r>
            <a:r>
              <a:rPr lang="en-US" sz="1700" dirty="0">
                <a:latin typeface="+mj-lt"/>
                <a:cs typeface="Microsoft Sans Serif"/>
              </a:rPr>
              <a:t>(antigens</a:t>
            </a:r>
            <a:r>
              <a:rPr lang="en-US" sz="1700" dirty="0" smtClean="0">
                <a:latin typeface="+mj-lt"/>
                <a:cs typeface="Microsoft Sans Serif"/>
              </a:rPr>
              <a:t>)</a:t>
            </a:r>
            <a:r>
              <a:rPr lang="sr-Latn-RS" sz="1700" dirty="0" smtClean="0">
                <a:latin typeface="+mj-lt"/>
                <a:cs typeface="Microsoft Sans Serif"/>
              </a:rPr>
              <a:t>. </a:t>
            </a:r>
          </a:p>
          <a:p>
            <a:pPr>
              <a:lnSpc>
                <a:spcPct val="100000"/>
              </a:lnSpc>
              <a:spcBef>
                <a:spcPts val="40"/>
              </a:spcBef>
            </a:pPr>
            <a:endParaRPr lang="en-US" sz="1700" dirty="0">
              <a:latin typeface="+mj-lt"/>
              <a:cs typeface="Microsoft Sans Serif"/>
            </a:endParaRPr>
          </a:p>
          <a:p>
            <a:pPr>
              <a:lnSpc>
                <a:spcPct val="100000"/>
              </a:lnSpc>
              <a:spcBef>
                <a:spcPts val="40"/>
              </a:spcBef>
            </a:pPr>
            <a:r>
              <a:rPr lang="en-US" sz="1700" dirty="0">
                <a:latin typeface="+mj-lt"/>
                <a:cs typeface="Microsoft Sans Serif"/>
              </a:rPr>
              <a:t>An antigen is any molecule, foreign to the organism, which the cells of the immune system recognize and react against. Antigens can be soluble molecules (proteins, polysaccharides) or are integral parts of the cell (bacteria</a:t>
            </a:r>
            <a:r>
              <a:rPr lang="en-US" sz="1700" dirty="0" smtClean="0">
                <a:latin typeface="+mj-lt"/>
                <a:cs typeface="Microsoft Sans Serif"/>
              </a:rPr>
              <a:t>,</a:t>
            </a:r>
            <a:r>
              <a:rPr lang="sr-Latn-RS" sz="1700" dirty="0" smtClean="0">
                <a:latin typeface="+mj-lt"/>
                <a:cs typeface="Microsoft Sans Serif"/>
              </a:rPr>
              <a:t> </a:t>
            </a:r>
            <a:r>
              <a:rPr lang="en-US" sz="1700" dirty="0" smtClean="0">
                <a:latin typeface="+mj-lt"/>
                <a:cs typeface="Microsoft Sans Serif"/>
              </a:rPr>
              <a:t>protozoa</a:t>
            </a:r>
            <a:r>
              <a:rPr lang="en-US" sz="1700" dirty="0">
                <a:latin typeface="+mj-lt"/>
                <a:cs typeface="Microsoft Sans Serif"/>
              </a:rPr>
              <a:t>, tumor cells, cells infected with viruses</a:t>
            </a:r>
            <a:r>
              <a:rPr lang="en-US" sz="1700" dirty="0" smtClean="0">
                <a:latin typeface="+mj-lt"/>
                <a:cs typeface="Microsoft Sans Serif"/>
              </a:rPr>
              <a:t>)</a:t>
            </a:r>
            <a:r>
              <a:rPr lang="sr-Latn-RS" sz="1700" dirty="0" smtClean="0">
                <a:latin typeface="+mj-lt"/>
                <a:cs typeface="Microsoft Sans Serif"/>
              </a:rPr>
              <a:t>.</a:t>
            </a:r>
          </a:p>
          <a:p>
            <a:pPr>
              <a:lnSpc>
                <a:spcPct val="100000"/>
              </a:lnSpc>
              <a:spcBef>
                <a:spcPts val="40"/>
              </a:spcBef>
            </a:pPr>
            <a:endParaRPr lang="en-US" sz="1700" dirty="0">
              <a:latin typeface="+mj-lt"/>
              <a:cs typeface="Microsoft Sans Serif"/>
            </a:endParaRPr>
          </a:p>
          <a:p>
            <a:pPr>
              <a:lnSpc>
                <a:spcPct val="100000"/>
              </a:lnSpc>
              <a:spcBef>
                <a:spcPts val="40"/>
              </a:spcBef>
            </a:pPr>
            <a:r>
              <a:rPr lang="en-US" sz="1700" dirty="0">
                <a:latin typeface="+mj-lt"/>
                <a:cs typeface="Microsoft Sans Serif"/>
              </a:rPr>
              <a:t>An antigenic determinant </a:t>
            </a:r>
            <a:r>
              <a:rPr lang="en-US" sz="1700" dirty="0">
                <a:solidFill>
                  <a:srgbClr val="FF0000"/>
                </a:solidFill>
                <a:latin typeface="+mj-lt"/>
                <a:cs typeface="Microsoft Sans Serif"/>
              </a:rPr>
              <a:t>or epitope </a:t>
            </a:r>
            <a:r>
              <a:rPr lang="en-US" sz="1700" dirty="0">
                <a:latin typeface="+mj-lt"/>
                <a:cs typeface="Microsoft Sans Serif"/>
              </a:rPr>
              <a:t>is a part (domain) of an antigen that is recognized by defense cells or their products (antibodies).</a:t>
            </a:r>
          </a:p>
          <a:p>
            <a:pPr>
              <a:lnSpc>
                <a:spcPct val="100000"/>
              </a:lnSpc>
              <a:spcBef>
                <a:spcPts val="40"/>
              </a:spcBef>
            </a:pPr>
            <a:endParaRPr lang="en-US" sz="1700" dirty="0">
              <a:latin typeface="+mj-lt"/>
              <a:cs typeface="Microsoft Sans Serif"/>
            </a:endParaRPr>
          </a:p>
          <a:p>
            <a:pPr>
              <a:lnSpc>
                <a:spcPct val="100000"/>
              </a:lnSpc>
              <a:spcBef>
                <a:spcPts val="40"/>
              </a:spcBef>
            </a:pPr>
            <a:r>
              <a:rPr lang="en-US" sz="1700" dirty="0">
                <a:latin typeface="+mj-lt"/>
                <a:cs typeface="Microsoft Sans Serif"/>
              </a:rPr>
              <a:t>The reaction of the immune system to an antigen is called an </a:t>
            </a:r>
            <a:r>
              <a:rPr lang="sr-Latn-RS" sz="1700" dirty="0" smtClean="0">
                <a:solidFill>
                  <a:srgbClr val="FF0000"/>
                </a:solidFill>
                <a:latin typeface="+mj-lt"/>
                <a:cs typeface="Microsoft Sans Serif"/>
              </a:rPr>
              <a:t>specific</a:t>
            </a:r>
            <a:r>
              <a:rPr lang="sr-Latn-RS" sz="1700" dirty="0" smtClean="0">
                <a:latin typeface="+mj-lt"/>
                <a:cs typeface="Microsoft Sans Serif"/>
              </a:rPr>
              <a:t> </a:t>
            </a:r>
            <a:r>
              <a:rPr lang="en-US" sz="1700" dirty="0" smtClean="0">
                <a:solidFill>
                  <a:srgbClr val="FF0000"/>
                </a:solidFill>
                <a:latin typeface="+mj-lt"/>
                <a:cs typeface="Microsoft Sans Serif"/>
              </a:rPr>
              <a:t>immune response</a:t>
            </a:r>
            <a:r>
              <a:rPr lang="sr-Latn-RS" sz="1700" dirty="0" smtClean="0">
                <a:solidFill>
                  <a:srgbClr val="FF0000"/>
                </a:solidFill>
                <a:latin typeface="+mj-lt"/>
                <a:cs typeface="Microsoft Sans Serif"/>
              </a:rPr>
              <a:t>.</a:t>
            </a:r>
            <a:endParaRPr sz="1800" dirty="0">
              <a:solidFill>
                <a:srgbClr val="FF0000"/>
              </a:solidFill>
              <a:latin typeface="+mj-lt"/>
              <a:cs typeface="Aria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04800" y="228600"/>
            <a:ext cx="8550275" cy="6068327"/>
          </a:xfrm>
          <a:prstGeom prst="rect">
            <a:avLst/>
          </a:prstGeom>
        </p:spPr>
        <p:txBody>
          <a:bodyPr vert="horz" wrap="square" lIns="0" tIns="55879" rIns="0" bIns="0" rtlCol="0">
            <a:spAutoFit/>
          </a:bodyPr>
          <a:lstStyle/>
          <a:p>
            <a:pPr marL="63500">
              <a:lnSpc>
                <a:spcPct val="150000"/>
              </a:lnSpc>
              <a:spcBef>
                <a:spcPts val="439"/>
              </a:spcBef>
              <a:tabLst>
                <a:tab pos="247650" algn="l"/>
              </a:tabLst>
            </a:pPr>
            <a:r>
              <a:rPr lang="en-US" sz="2400" spc="-15" baseline="1543" dirty="0">
                <a:cs typeface="Arial"/>
              </a:rPr>
              <a:t>The body has two lines </a:t>
            </a:r>
            <a:r>
              <a:rPr lang="en-US" sz="2400" spc="-15" baseline="1543" dirty="0" smtClean="0">
                <a:cs typeface="Arial"/>
              </a:rPr>
              <a:t>of </a:t>
            </a:r>
            <a:r>
              <a:rPr lang="en-US" sz="2400" spc="-15" baseline="1543" dirty="0">
                <a:cs typeface="Arial"/>
              </a:rPr>
              <a:t>defenses against </a:t>
            </a:r>
            <a:r>
              <a:rPr lang="en-US" sz="2400" spc="-15" baseline="1543" dirty="0" smtClean="0">
                <a:cs typeface="Arial"/>
              </a:rPr>
              <a:t>foreign</a:t>
            </a:r>
            <a:r>
              <a:rPr lang="sr-Latn-RS" sz="2400" spc="-15" baseline="1543" dirty="0" smtClean="0">
                <a:cs typeface="Arial"/>
              </a:rPr>
              <a:t> </a:t>
            </a:r>
            <a:r>
              <a:rPr lang="en-US" sz="2400" spc="-15" baseline="1543" dirty="0" smtClean="0">
                <a:cs typeface="Arial"/>
              </a:rPr>
              <a:t>invaders </a:t>
            </a:r>
            <a:r>
              <a:rPr lang="en-US" sz="2400" spc="-15" baseline="1543" dirty="0">
                <a:cs typeface="Arial"/>
              </a:rPr>
              <a:t>and transformed cells: </a:t>
            </a:r>
            <a:r>
              <a:rPr lang="en-US" sz="2400" spc="-15" baseline="1543" dirty="0">
                <a:solidFill>
                  <a:srgbClr val="FF0000"/>
                </a:solidFill>
                <a:cs typeface="Arial"/>
              </a:rPr>
              <a:t>nonspecific immunity </a:t>
            </a:r>
            <a:r>
              <a:rPr lang="sr-Latn-RS" sz="2400" spc="-15" baseline="1543" dirty="0" smtClean="0">
                <a:solidFill>
                  <a:srgbClr val="FF0000"/>
                </a:solidFill>
                <a:cs typeface="Arial"/>
              </a:rPr>
              <a:t>(innate) </a:t>
            </a:r>
            <a:r>
              <a:rPr lang="en-US" sz="2400" spc="-15" baseline="1543" dirty="0" smtClean="0">
                <a:solidFill>
                  <a:srgbClr val="FF0000"/>
                </a:solidFill>
                <a:cs typeface="Arial"/>
              </a:rPr>
              <a:t>and</a:t>
            </a:r>
            <a:r>
              <a:rPr lang="sr-Latn-RS" sz="2400" spc="-15" baseline="1543" dirty="0" smtClean="0">
                <a:solidFill>
                  <a:srgbClr val="FF0000"/>
                </a:solidFill>
                <a:cs typeface="Arial"/>
              </a:rPr>
              <a:t> </a:t>
            </a:r>
            <a:r>
              <a:rPr lang="en-US" sz="2400" spc="-15" baseline="1543" dirty="0" smtClean="0">
                <a:solidFill>
                  <a:srgbClr val="FF0000"/>
                </a:solidFill>
                <a:cs typeface="Arial"/>
              </a:rPr>
              <a:t>specific immunity</a:t>
            </a:r>
            <a:r>
              <a:rPr lang="en-US" sz="2400" spc="-15" baseline="1543" dirty="0" smtClean="0">
                <a:cs typeface="Arial"/>
              </a:rPr>
              <a:t>.</a:t>
            </a:r>
            <a:r>
              <a:rPr lang="sr-Latn-RS" sz="2400" spc="-15" baseline="1543" dirty="0" smtClean="0">
                <a:cs typeface="Arial"/>
              </a:rPr>
              <a:t> </a:t>
            </a:r>
          </a:p>
          <a:p>
            <a:pPr marL="63500">
              <a:lnSpc>
                <a:spcPct val="150000"/>
              </a:lnSpc>
              <a:spcBef>
                <a:spcPts val="439"/>
              </a:spcBef>
              <a:tabLst>
                <a:tab pos="247650" algn="l"/>
              </a:tabLst>
            </a:pPr>
            <a:r>
              <a:rPr lang="sr-Latn-RS" sz="2400" b="1" u="sng" spc="-15" baseline="1543" dirty="0">
                <a:solidFill>
                  <a:srgbClr val="7030A0"/>
                </a:solidFill>
                <a:cs typeface="Arial"/>
              </a:rPr>
              <a:t>I</a:t>
            </a:r>
            <a:r>
              <a:rPr lang="en-US" sz="2400" b="1" u="sng" spc="-15" baseline="1543" dirty="0" err="1" smtClean="0">
                <a:solidFill>
                  <a:srgbClr val="7030A0"/>
                </a:solidFill>
                <a:cs typeface="Arial"/>
              </a:rPr>
              <a:t>nnate</a:t>
            </a:r>
            <a:r>
              <a:rPr lang="en-US" sz="2400" b="1" u="sng" spc="-15" baseline="1543" dirty="0" smtClean="0">
                <a:solidFill>
                  <a:srgbClr val="7030A0"/>
                </a:solidFill>
                <a:cs typeface="Arial"/>
              </a:rPr>
              <a:t> </a:t>
            </a:r>
            <a:r>
              <a:rPr lang="en-US" sz="2400" b="1" u="sng" spc="-15" baseline="1543" dirty="0">
                <a:solidFill>
                  <a:srgbClr val="7030A0"/>
                </a:solidFill>
                <a:cs typeface="Arial"/>
              </a:rPr>
              <a:t>immunity </a:t>
            </a:r>
            <a:r>
              <a:rPr lang="en-US" sz="2400" spc="-15" baseline="1543" dirty="0">
                <a:cs typeface="Arial"/>
              </a:rPr>
              <a:t>represents </a:t>
            </a:r>
            <a:r>
              <a:rPr lang="en-US" sz="2400" spc="-15" baseline="1543" dirty="0" smtClean="0">
                <a:cs typeface="Arial"/>
              </a:rPr>
              <a:t>the</a:t>
            </a:r>
            <a:r>
              <a:rPr lang="sr-Latn-RS" sz="2400" spc="-15" baseline="1543" dirty="0" smtClean="0">
                <a:cs typeface="Arial"/>
              </a:rPr>
              <a:t> </a:t>
            </a:r>
            <a:r>
              <a:rPr lang="en-US" sz="1600" dirty="0">
                <a:latin typeface="+mj-lt"/>
              </a:rPr>
              <a:t>of (1) </a:t>
            </a:r>
            <a:r>
              <a:rPr lang="en-US" sz="1600" dirty="0">
                <a:solidFill>
                  <a:srgbClr val="7030A0"/>
                </a:solidFill>
                <a:latin typeface="+mj-lt"/>
              </a:rPr>
              <a:t>physical barrie</a:t>
            </a:r>
            <a:r>
              <a:rPr lang="en-US" sz="1600" dirty="0">
                <a:latin typeface="+mj-lt"/>
              </a:rPr>
              <a:t>rs (e.g., the skin and mucous membranes</a:t>
            </a:r>
            <a:r>
              <a:rPr lang="en-US" sz="1600" dirty="0" smtClean="0">
                <a:latin typeface="+mj-lt"/>
              </a:rPr>
              <a:t>)</a:t>
            </a:r>
            <a:r>
              <a:rPr lang="sr-Latn-RS" sz="1600" dirty="0" smtClean="0">
                <a:latin typeface="+mj-lt"/>
              </a:rPr>
              <a:t> </a:t>
            </a:r>
            <a:r>
              <a:rPr lang="en-US" sz="1600" dirty="0" smtClean="0">
                <a:latin typeface="+mj-lt"/>
              </a:rPr>
              <a:t>that </a:t>
            </a:r>
            <a:r>
              <a:rPr lang="en-US" sz="1600" dirty="0">
                <a:latin typeface="+mj-lt"/>
              </a:rPr>
              <a:t>prevent foreign organisms from invading </a:t>
            </a:r>
            <a:r>
              <a:rPr lang="en-US" sz="1600" dirty="0" smtClean="0">
                <a:latin typeface="+mj-lt"/>
              </a:rPr>
              <a:t>the</a:t>
            </a:r>
            <a:r>
              <a:rPr lang="sr-Latn-RS" sz="1600" dirty="0" smtClean="0">
                <a:latin typeface="+mj-lt"/>
              </a:rPr>
              <a:t> </a:t>
            </a:r>
            <a:r>
              <a:rPr lang="en-US" sz="1600" dirty="0" smtClean="0">
                <a:latin typeface="+mj-lt"/>
              </a:rPr>
              <a:t>tissues</a:t>
            </a:r>
            <a:r>
              <a:rPr lang="en-US" sz="1600" dirty="0">
                <a:latin typeface="+mj-lt"/>
              </a:rPr>
              <a:t>, (2) </a:t>
            </a:r>
            <a:r>
              <a:rPr lang="en-US" sz="1600" dirty="0">
                <a:solidFill>
                  <a:srgbClr val="7030A0"/>
                </a:solidFill>
                <a:latin typeface="+mj-lt"/>
              </a:rPr>
              <a:t>chemical defenses </a:t>
            </a:r>
            <a:r>
              <a:rPr lang="en-US" sz="1600" dirty="0">
                <a:latin typeface="+mj-lt"/>
              </a:rPr>
              <a:t>(e.g., low pH) that </a:t>
            </a:r>
            <a:r>
              <a:rPr lang="en-US" sz="1600" dirty="0" smtClean="0">
                <a:latin typeface="+mj-lt"/>
              </a:rPr>
              <a:t>destroy</a:t>
            </a:r>
            <a:r>
              <a:rPr lang="sr-Latn-RS" sz="1600" dirty="0" smtClean="0">
                <a:latin typeface="+mj-lt"/>
              </a:rPr>
              <a:t> </a:t>
            </a:r>
            <a:r>
              <a:rPr lang="en-US" sz="1600" dirty="0" smtClean="0">
                <a:latin typeface="+mj-lt"/>
              </a:rPr>
              <a:t>many </a:t>
            </a:r>
            <a:r>
              <a:rPr lang="en-US" sz="1600" dirty="0">
                <a:latin typeface="+mj-lt"/>
              </a:rPr>
              <a:t>invading microorganisms, (3) </a:t>
            </a:r>
            <a:r>
              <a:rPr lang="en-US" sz="1600" dirty="0">
                <a:solidFill>
                  <a:srgbClr val="7030A0"/>
                </a:solidFill>
                <a:latin typeface="+mj-lt"/>
              </a:rPr>
              <a:t>various secretory </a:t>
            </a:r>
            <a:r>
              <a:rPr lang="en-US" sz="1600" dirty="0" smtClean="0">
                <a:solidFill>
                  <a:srgbClr val="7030A0"/>
                </a:solidFill>
                <a:latin typeface="+mj-lt"/>
              </a:rPr>
              <a:t>substances</a:t>
            </a:r>
            <a:r>
              <a:rPr lang="sr-Latn-RS" sz="1600" dirty="0" smtClean="0">
                <a:solidFill>
                  <a:srgbClr val="7030A0"/>
                </a:solidFill>
                <a:latin typeface="+mj-lt"/>
              </a:rPr>
              <a:t> </a:t>
            </a:r>
            <a:r>
              <a:rPr lang="en-US" sz="1600" dirty="0" smtClean="0">
                <a:latin typeface="+mj-lt"/>
              </a:rPr>
              <a:t>(</a:t>
            </a:r>
            <a:r>
              <a:rPr lang="en-US" sz="1600" dirty="0">
                <a:latin typeface="+mj-lt"/>
              </a:rPr>
              <a:t>e.g., </a:t>
            </a:r>
            <a:r>
              <a:rPr lang="en-US" sz="1600" dirty="0" smtClean="0">
                <a:latin typeface="+mj-lt"/>
              </a:rPr>
              <a:t>saliva</a:t>
            </a:r>
            <a:r>
              <a:rPr lang="en-US" sz="1600" dirty="0">
                <a:latin typeface="+mj-lt"/>
              </a:rPr>
              <a:t>, lysozymes, interferons</a:t>
            </a:r>
            <a:r>
              <a:rPr lang="en-US" sz="1600" dirty="0" smtClean="0">
                <a:latin typeface="+mj-lt"/>
              </a:rPr>
              <a:t>,) </a:t>
            </a:r>
            <a:r>
              <a:rPr lang="en-US" sz="1600" dirty="0">
                <a:latin typeface="+mj-lt"/>
              </a:rPr>
              <a:t>that </a:t>
            </a:r>
            <a:r>
              <a:rPr lang="en-US" sz="1600" dirty="0" smtClean="0">
                <a:latin typeface="+mj-lt"/>
              </a:rPr>
              <a:t>neutralize</a:t>
            </a:r>
            <a:r>
              <a:rPr lang="sr-Latn-RS" sz="1600" dirty="0" smtClean="0">
                <a:latin typeface="+mj-lt"/>
              </a:rPr>
              <a:t> </a:t>
            </a:r>
            <a:r>
              <a:rPr lang="en-US" sz="1600" dirty="0" smtClean="0">
                <a:latin typeface="+mj-lt"/>
              </a:rPr>
              <a:t>foreign </a:t>
            </a:r>
            <a:r>
              <a:rPr lang="en-US" sz="1600" dirty="0">
                <a:latin typeface="+mj-lt"/>
              </a:rPr>
              <a:t>cells, (4) </a:t>
            </a:r>
            <a:r>
              <a:rPr lang="en-US" sz="1600" dirty="0">
                <a:solidFill>
                  <a:srgbClr val="7030A0"/>
                </a:solidFill>
                <a:latin typeface="+mj-lt"/>
              </a:rPr>
              <a:t>phagocytic cells </a:t>
            </a:r>
            <a:r>
              <a:rPr lang="en-US" sz="1600" dirty="0">
                <a:latin typeface="+mj-lt"/>
              </a:rPr>
              <a:t>(e.g., macrophages, neutrophils</a:t>
            </a:r>
            <a:r>
              <a:rPr lang="en-US" sz="1600" dirty="0" smtClean="0">
                <a:latin typeface="+mj-lt"/>
              </a:rPr>
              <a:t>,</a:t>
            </a:r>
            <a:r>
              <a:rPr lang="sr-Latn-RS" sz="1600" dirty="0" smtClean="0">
                <a:latin typeface="+mj-lt"/>
              </a:rPr>
              <a:t> </a:t>
            </a:r>
            <a:r>
              <a:rPr lang="en-US" sz="1600" dirty="0" smtClean="0">
                <a:latin typeface="+mj-lt"/>
              </a:rPr>
              <a:t>and </a:t>
            </a:r>
            <a:r>
              <a:rPr lang="en-US" sz="1600" dirty="0">
                <a:latin typeface="+mj-lt"/>
              </a:rPr>
              <a:t>monocytes), and (5) </a:t>
            </a:r>
            <a:r>
              <a:rPr lang="en-US" sz="1600" dirty="0">
                <a:solidFill>
                  <a:srgbClr val="7030A0"/>
                </a:solidFill>
                <a:latin typeface="+mj-lt"/>
              </a:rPr>
              <a:t>natural killer </a:t>
            </a:r>
            <a:r>
              <a:rPr lang="en-US" sz="1600" dirty="0">
                <a:latin typeface="+mj-lt"/>
              </a:rPr>
              <a:t>(NK) </a:t>
            </a:r>
            <a:r>
              <a:rPr lang="en-US" sz="1600" dirty="0" smtClean="0">
                <a:latin typeface="+mj-lt"/>
              </a:rPr>
              <a:t>cells</a:t>
            </a:r>
            <a:r>
              <a:rPr lang="sr-Latn-RS" sz="1600" dirty="0" smtClean="0">
                <a:latin typeface="+mj-lt"/>
              </a:rPr>
              <a:t>.</a:t>
            </a:r>
          </a:p>
          <a:p>
            <a:pPr marL="63500">
              <a:lnSpc>
                <a:spcPct val="150000"/>
              </a:lnSpc>
              <a:spcBef>
                <a:spcPts val="439"/>
              </a:spcBef>
              <a:tabLst>
                <a:tab pos="247650" algn="l"/>
              </a:tabLst>
            </a:pPr>
            <a:endParaRPr lang="sr-Latn-RS" sz="1600" dirty="0" smtClean="0">
              <a:latin typeface="+mj-lt"/>
            </a:endParaRPr>
          </a:p>
          <a:p>
            <a:pPr>
              <a:lnSpc>
                <a:spcPct val="150000"/>
              </a:lnSpc>
            </a:pPr>
            <a:r>
              <a:rPr lang="en-US" sz="1600" dirty="0">
                <a:latin typeface="+mj-lt"/>
              </a:rPr>
              <a:t>With </a:t>
            </a:r>
            <a:r>
              <a:rPr lang="en-US" sz="1600" b="1" u="sng" dirty="0">
                <a:solidFill>
                  <a:srgbClr val="7030A0"/>
                </a:solidFill>
                <a:latin typeface="+mj-lt"/>
              </a:rPr>
              <a:t>specific (adaptive) </a:t>
            </a:r>
            <a:r>
              <a:rPr lang="en-US" sz="1600" b="1" u="sng" dirty="0" smtClean="0">
                <a:solidFill>
                  <a:srgbClr val="7030A0"/>
                </a:solidFill>
                <a:latin typeface="+mj-lt"/>
              </a:rPr>
              <a:t>immunity</a:t>
            </a:r>
            <a:r>
              <a:rPr lang="sr-Latn-RS" sz="1600" b="1" dirty="0" smtClean="0">
                <a:latin typeface="+mj-lt"/>
              </a:rPr>
              <a:t>, </a:t>
            </a:r>
            <a:r>
              <a:rPr lang="en-US" sz="1600" dirty="0" smtClean="0">
                <a:latin typeface="+mj-lt"/>
              </a:rPr>
              <a:t>the </a:t>
            </a:r>
            <a:r>
              <a:rPr lang="en-US" sz="1600" dirty="0">
                <a:latin typeface="+mj-lt"/>
              </a:rPr>
              <a:t>immune system provides specific, </a:t>
            </a:r>
            <a:r>
              <a:rPr lang="en-US" sz="1600" dirty="0" smtClean="0">
                <a:latin typeface="+mj-lt"/>
              </a:rPr>
              <a:t>or</a:t>
            </a:r>
            <a:r>
              <a:rPr lang="sr-Latn-RS" sz="1600" dirty="0" smtClean="0">
                <a:latin typeface="+mj-lt"/>
              </a:rPr>
              <a:t> </a:t>
            </a:r>
            <a:r>
              <a:rPr lang="en-US" sz="1600" dirty="0" smtClean="0">
                <a:latin typeface="+mj-lt"/>
              </a:rPr>
              <a:t>adaptive</a:t>
            </a:r>
            <a:r>
              <a:rPr lang="en-US" sz="1600" dirty="0">
                <a:latin typeface="+mj-lt"/>
              </a:rPr>
              <a:t>, defenses that target specific invaders. The </a:t>
            </a:r>
            <a:r>
              <a:rPr lang="en-US" sz="1600" dirty="0" smtClean="0">
                <a:latin typeface="+mj-lt"/>
              </a:rPr>
              <a:t>initial</a:t>
            </a:r>
            <a:r>
              <a:rPr lang="sr-Latn-RS" sz="1600" dirty="0" smtClean="0">
                <a:latin typeface="+mj-lt"/>
              </a:rPr>
              <a:t> </a:t>
            </a:r>
            <a:r>
              <a:rPr lang="en-US" sz="1600" dirty="0" smtClean="0">
                <a:latin typeface="+mj-lt"/>
              </a:rPr>
              <a:t>contact </a:t>
            </a:r>
            <a:r>
              <a:rPr lang="en-US" sz="1600" dirty="0">
                <a:latin typeface="+mj-lt"/>
              </a:rPr>
              <a:t>with a specific antigen or foreign agent </a:t>
            </a:r>
            <a:r>
              <a:rPr lang="en-US" sz="1600" dirty="0" smtClean="0">
                <a:latin typeface="+mj-lt"/>
              </a:rPr>
              <a:t>initiates</a:t>
            </a:r>
            <a:r>
              <a:rPr lang="sr-Latn-RS" sz="1600" dirty="0" smtClean="0">
                <a:latin typeface="+mj-lt"/>
              </a:rPr>
              <a:t> </a:t>
            </a:r>
            <a:r>
              <a:rPr lang="en-US" sz="1600" dirty="0" smtClean="0">
                <a:latin typeface="+mj-lt"/>
              </a:rPr>
              <a:t>a </a:t>
            </a:r>
            <a:r>
              <a:rPr lang="en-US" sz="1600" dirty="0">
                <a:latin typeface="+mj-lt"/>
              </a:rPr>
              <a:t>chain of reactions that involve effector cells of </a:t>
            </a:r>
            <a:r>
              <a:rPr lang="en-US" sz="1600" dirty="0" smtClean="0">
                <a:latin typeface="+mj-lt"/>
              </a:rPr>
              <a:t>the</a:t>
            </a:r>
            <a:r>
              <a:rPr lang="sr-Latn-RS" sz="1600" dirty="0" smtClean="0">
                <a:latin typeface="+mj-lt"/>
              </a:rPr>
              <a:t> </a:t>
            </a:r>
            <a:r>
              <a:rPr lang="en-US" sz="1600" dirty="0" smtClean="0">
                <a:latin typeface="+mj-lt"/>
              </a:rPr>
              <a:t>immune </a:t>
            </a:r>
            <a:r>
              <a:rPr lang="en-US" sz="1600" dirty="0">
                <a:latin typeface="+mj-lt"/>
              </a:rPr>
              <a:t>system and frequently leads to a state of immune</a:t>
            </a:r>
          </a:p>
          <a:p>
            <a:pPr>
              <a:lnSpc>
                <a:spcPct val="150000"/>
              </a:lnSpc>
            </a:pPr>
            <a:r>
              <a:rPr lang="en-US" sz="1600" dirty="0">
                <a:latin typeface="+mj-lt"/>
              </a:rPr>
              <a:t>“memory.” </a:t>
            </a:r>
            <a:r>
              <a:rPr lang="en-US" sz="1600" dirty="0" smtClean="0">
                <a:latin typeface="+mj-lt"/>
              </a:rPr>
              <a:t>During </a:t>
            </a:r>
            <a:r>
              <a:rPr lang="en-US" sz="1600" dirty="0">
                <a:latin typeface="+mj-lt"/>
              </a:rPr>
              <a:t>adaptive </a:t>
            </a:r>
            <a:r>
              <a:rPr lang="en-US" sz="1600" dirty="0" smtClean="0">
                <a:latin typeface="+mj-lt"/>
              </a:rPr>
              <a:t>immune</a:t>
            </a:r>
            <a:r>
              <a:rPr lang="sr-Latn-RS" sz="1600" dirty="0" smtClean="0">
                <a:latin typeface="+mj-lt"/>
              </a:rPr>
              <a:t> </a:t>
            </a:r>
            <a:r>
              <a:rPr lang="en-US" sz="1600" dirty="0" smtClean="0">
                <a:latin typeface="+mj-lt"/>
              </a:rPr>
              <a:t>responses</a:t>
            </a:r>
            <a:r>
              <a:rPr lang="en-US" sz="1600" dirty="0">
                <a:latin typeface="+mj-lt"/>
              </a:rPr>
              <a:t>, specific </a:t>
            </a:r>
            <a:r>
              <a:rPr lang="en-US" sz="1600" b="1" i="1" dirty="0">
                <a:latin typeface="+mj-lt"/>
              </a:rPr>
              <a:t>B and T lymphocytes </a:t>
            </a:r>
            <a:r>
              <a:rPr lang="en-US" sz="1600" dirty="0">
                <a:latin typeface="+mj-lt"/>
              </a:rPr>
              <a:t>become activated</a:t>
            </a:r>
          </a:p>
          <a:p>
            <a:pPr>
              <a:lnSpc>
                <a:spcPct val="150000"/>
              </a:lnSpc>
            </a:pPr>
            <a:r>
              <a:rPr lang="en-US" sz="1600" dirty="0">
                <a:latin typeface="+mj-lt"/>
              </a:rPr>
              <a:t>to destroy invading organisms. Two types of specific </a:t>
            </a:r>
            <a:r>
              <a:rPr lang="en-US" sz="1600" dirty="0" smtClean="0">
                <a:latin typeface="+mj-lt"/>
              </a:rPr>
              <a:t>defenses</a:t>
            </a:r>
            <a:r>
              <a:rPr lang="sr-Latn-RS" sz="1600" dirty="0" smtClean="0">
                <a:latin typeface="+mj-lt"/>
              </a:rPr>
              <a:t> </a:t>
            </a:r>
            <a:r>
              <a:rPr lang="en-US" sz="1600" dirty="0" smtClean="0">
                <a:latin typeface="+mj-lt"/>
              </a:rPr>
              <a:t>have </a:t>
            </a:r>
            <a:r>
              <a:rPr lang="en-US" sz="1600" dirty="0">
                <a:latin typeface="+mj-lt"/>
              </a:rPr>
              <a:t>been identified: </a:t>
            </a:r>
            <a:r>
              <a:rPr lang="en-US" sz="1600" b="1" dirty="0" smtClean="0">
                <a:solidFill>
                  <a:srgbClr val="FF0000"/>
                </a:solidFill>
                <a:latin typeface="+mj-lt"/>
              </a:rPr>
              <a:t>Humoral </a:t>
            </a:r>
            <a:r>
              <a:rPr lang="en-US" sz="1600" b="1" dirty="0">
                <a:solidFill>
                  <a:srgbClr val="FF0000"/>
                </a:solidFill>
                <a:latin typeface="+mj-lt"/>
              </a:rPr>
              <a:t>response </a:t>
            </a:r>
            <a:r>
              <a:rPr lang="en-US" sz="1600" dirty="0" smtClean="0">
                <a:latin typeface="+mj-lt"/>
              </a:rPr>
              <a:t>results</a:t>
            </a:r>
            <a:r>
              <a:rPr lang="sr-Latn-RS" sz="1600" dirty="0" smtClean="0">
                <a:latin typeface="+mj-lt"/>
              </a:rPr>
              <a:t> </a:t>
            </a:r>
            <a:r>
              <a:rPr lang="en-US" sz="1600" dirty="0" smtClean="0">
                <a:latin typeface="+mj-lt"/>
              </a:rPr>
              <a:t>in </a:t>
            </a:r>
            <a:r>
              <a:rPr lang="en-US" sz="1600" dirty="0">
                <a:latin typeface="+mj-lt"/>
              </a:rPr>
              <a:t>the production of proteins called </a:t>
            </a:r>
            <a:r>
              <a:rPr lang="en-US" sz="1600" b="1" dirty="0">
                <a:latin typeface="+mj-lt"/>
              </a:rPr>
              <a:t>antibodies </a:t>
            </a:r>
            <a:r>
              <a:rPr lang="en-US" sz="1600" dirty="0" smtClean="0">
                <a:latin typeface="+mj-lt"/>
              </a:rPr>
              <a:t>that</a:t>
            </a:r>
            <a:r>
              <a:rPr lang="sr-Latn-RS" sz="1600" dirty="0" smtClean="0">
                <a:latin typeface="+mj-lt"/>
              </a:rPr>
              <a:t> </a:t>
            </a:r>
            <a:r>
              <a:rPr lang="en-US" sz="1600" dirty="0" smtClean="0">
                <a:latin typeface="+mj-lt"/>
              </a:rPr>
              <a:t>mark </a:t>
            </a:r>
            <a:r>
              <a:rPr lang="en-US" sz="1600" dirty="0">
                <a:latin typeface="+mj-lt"/>
              </a:rPr>
              <a:t>invaders for destruction by other immune cells, </a:t>
            </a:r>
            <a:r>
              <a:rPr lang="en-US" sz="1600" dirty="0" smtClean="0">
                <a:latin typeface="+mj-lt"/>
              </a:rPr>
              <a:t>and</a:t>
            </a:r>
            <a:r>
              <a:rPr lang="sr-Latn-RS" sz="1600" dirty="0" smtClean="0">
                <a:latin typeface="+mj-lt"/>
              </a:rPr>
              <a:t> </a:t>
            </a:r>
            <a:r>
              <a:rPr lang="en-US" sz="1600" dirty="0" smtClean="0">
                <a:latin typeface="+mj-lt"/>
              </a:rPr>
              <a:t>the </a:t>
            </a:r>
            <a:r>
              <a:rPr lang="en-US" sz="1600" b="1" dirty="0">
                <a:solidFill>
                  <a:srgbClr val="FF0000"/>
                </a:solidFill>
                <a:latin typeface="+mj-lt"/>
              </a:rPr>
              <a:t>cellular </a:t>
            </a:r>
            <a:r>
              <a:rPr lang="en-US" sz="1600" b="1" dirty="0" smtClean="0">
                <a:solidFill>
                  <a:srgbClr val="FF0000"/>
                </a:solidFill>
                <a:latin typeface="+mj-lt"/>
              </a:rPr>
              <a:t>immune </a:t>
            </a:r>
            <a:r>
              <a:rPr lang="en-US" sz="1600" b="1" dirty="0">
                <a:solidFill>
                  <a:srgbClr val="FF0000"/>
                </a:solidFill>
                <a:latin typeface="+mj-lt"/>
              </a:rPr>
              <a:t>response </a:t>
            </a:r>
            <a:r>
              <a:rPr lang="en-US" sz="1600" dirty="0">
                <a:latin typeface="+mj-lt"/>
              </a:rPr>
              <a:t>targets transformed </a:t>
            </a:r>
            <a:r>
              <a:rPr lang="en-US" sz="1600" dirty="0" smtClean="0">
                <a:latin typeface="+mj-lt"/>
              </a:rPr>
              <a:t>and</a:t>
            </a:r>
            <a:r>
              <a:rPr lang="sr-Latn-RS" sz="1600" dirty="0" smtClean="0">
                <a:latin typeface="+mj-lt"/>
              </a:rPr>
              <a:t> </a:t>
            </a:r>
            <a:r>
              <a:rPr lang="en-US" sz="1600" dirty="0" smtClean="0">
                <a:latin typeface="+mj-lt"/>
              </a:rPr>
              <a:t>virus-infected </a:t>
            </a:r>
            <a:r>
              <a:rPr lang="en-US" sz="1600" dirty="0">
                <a:latin typeface="+mj-lt"/>
              </a:rPr>
              <a:t>cells for destruction by specific “killer” </a:t>
            </a:r>
            <a:r>
              <a:rPr lang="en-US" sz="1600" dirty="0" smtClean="0">
                <a:latin typeface="+mj-lt"/>
              </a:rPr>
              <a:t>cells</a:t>
            </a:r>
            <a:r>
              <a:rPr lang="sr-Latn-RS" sz="1600" dirty="0" smtClean="0">
                <a:latin typeface="+mj-lt"/>
              </a:rPr>
              <a:t>.</a:t>
            </a:r>
            <a:endParaRPr lang="sr-Latn-RS" sz="1600" spc="-15" baseline="1543" dirty="0" smtClean="0">
              <a:latin typeface="+mj-lt"/>
              <a:cs typeface="Aria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048000" y="4343400"/>
            <a:ext cx="3073400" cy="574040"/>
          </a:xfrm>
          <a:prstGeom prst="rect">
            <a:avLst/>
          </a:prstGeom>
        </p:spPr>
        <p:txBody>
          <a:bodyPr vert="horz" wrap="square" lIns="0" tIns="12700" rIns="0" bIns="0" rtlCol="0">
            <a:spAutoFit/>
          </a:bodyPr>
          <a:lstStyle/>
          <a:p>
            <a:pPr marL="12700">
              <a:lnSpc>
                <a:spcPct val="100000"/>
              </a:lnSpc>
              <a:spcBef>
                <a:spcPts val="100"/>
              </a:spcBef>
            </a:pPr>
            <a:r>
              <a:rPr lang="sr-Latn-RS" sz="3600" b="1" dirty="0" smtClean="0">
                <a:solidFill>
                  <a:srgbClr val="252525"/>
                </a:solidFill>
                <a:latin typeface="Arial"/>
                <a:cs typeface="Arial"/>
              </a:rPr>
              <a:t>Lymphocytes</a:t>
            </a:r>
            <a:endParaRPr sz="3600" dirty="0">
              <a:latin typeface="Arial"/>
              <a:cs typeface="Aria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877557" y="1267243"/>
            <a:ext cx="7559675" cy="1687641"/>
          </a:xfrm>
          <a:prstGeom prst="rect">
            <a:avLst/>
          </a:prstGeom>
        </p:spPr>
        <p:txBody>
          <a:bodyPr vert="horz" wrap="square" lIns="0" tIns="12700" rIns="0" bIns="0" rtlCol="0">
            <a:spAutoFit/>
          </a:bodyPr>
          <a:lstStyle/>
          <a:p>
            <a:pPr marL="12700" marR="346710">
              <a:lnSpc>
                <a:spcPct val="120000"/>
              </a:lnSpc>
              <a:spcBef>
                <a:spcPts val="100"/>
              </a:spcBef>
            </a:pPr>
            <a:r>
              <a:rPr lang="en-US" spc="-20" dirty="0">
                <a:latin typeface="Microsoft Sans Serif"/>
                <a:cs typeface="Microsoft Sans Serif"/>
              </a:rPr>
              <a:t>Lymphocytes are white blood cells responsible for defending the body against foreign agents.</a:t>
            </a:r>
          </a:p>
          <a:p>
            <a:pPr marL="12700" marR="346710">
              <a:lnSpc>
                <a:spcPct val="120000"/>
              </a:lnSpc>
              <a:spcBef>
                <a:spcPts val="100"/>
              </a:spcBef>
            </a:pPr>
            <a:r>
              <a:rPr lang="en-US" spc="-20" dirty="0">
                <a:latin typeface="Microsoft Sans Serif"/>
                <a:cs typeface="Microsoft Sans Serif"/>
              </a:rPr>
              <a:t>They are scattered throughout the body, in the blood they make up 20-40% of white blood cells</a:t>
            </a:r>
            <a:r>
              <a:rPr lang="en-US" spc="-20" dirty="0" smtClean="0">
                <a:latin typeface="Microsoft Sans Serif"/>
                <a:cs typeface="Microsoft Sans Serif"/>
              </a:rPr>
              <a:t>,</a:t>
            </a:r>
            <a:r>
              <a:rPr lang="sr-Latn-RS" spc="-20" dirty="0" smtClean="0">
                <a:latin typeface="Microsoft Sans Serif"/>
                <a:cs typeface="Microsoft Sans Serif"/>
              </a:rPr>
              <a:t> </a:t>
            </a:r>
            <a:r>
              <a:rPr lang="en-US" spc="-20" dirty="0" smtClean="0">
                <a:latin typeface="Microsoft Sans Serif"/>
                <a:cs typeface="Microsoft Sans Serif"/>
              </a:rPr>
              <a:t>while </a:t>
            </a:r>
            <a:r>
              <a:rPr lang="en-US" spc="-20" dirty="0">
                <a:latin typeface="Microsoft Sans Serif"/>
                <a:cs typeface="Microsoft Sans Serif"/>
              </a:rPr>
              <a:t>in the lymphatic tissue and lymphatic organs they are </a:t>
            </a:r>
            <a:r>
              <a:rPr lang="en-US" spc="-20" dirty="0" smtClean="0">
                <a:latin typeface="Microsoft Sans Serif"/>
                <a:cs typeface="Microsoft Sans Serif"/>
              </a:rPr>
              <a:t>dominant cellular</a:t>
            </a:r>
            <a:r>
              <a:rPr lang="sr-Latn-RS" spc="-20" dirty="0" smtClean="0">
                <a:latin typeface="Microsoft Sans Serif"/>
                <a:cs typeface="Microsoft Sans Serif"/>
              </a:rPr>
              <a:t> </a:t>
            </a:r>
            <a:r>
              <a:rPr lang="en-US" spc="-20" dirty="0" smtClean="0">
                <a:latin typeface="Microsoft Sans Serif"/>
                <a:cs typeface="Microsoft Sans Serif"/>
              </a:rPr>
              <a:t>population</a:t>
            </a:r>
            <a:r>
              <a:rPr lang="en-US" spc="-20" dirty="0">
                <a:latin typeface="Microsoft Sans Serif"/>
                <a:cs typeface="Microsoft Sans Serif"/>
              </a:rPr>
              <a:t>.</a:t>
            </a:r>
            <a:endParaRPr sz="1800" dirty="0">
              <a:latin typeface="Microsoft Sans Serif"/>
              <a:cs typeface="Microsoft Sans Serif"/>
            </a:endParaRPr>
          </a:p>
        </p:txBody>
      </p:sp>
      <p:pic>
        <p:nvPicPr>
          <p:cNvPr id="4" name="object 4"/>
          <p:cNvPicPr/>
          <p:nvPr/>
        </p:nvPicPr>
        <p:blipFill>
          <a:blip r:embed="rId2" cstate="print"/>
          <a:stretch>
            <a:fillRect/>
          </a:stretch>
        </p:blipFill>
        <p:spPr>
          <a:xfrm>
            <a:off x="769543" y="4473489"/>
            <a:ext cx="2192566" cy="1872043"/>
          </a:xfrm>
          <a:prstGeom prst="rect">
            <a:avLst/>
          </a:prstGeom>
        </p:spPr>
      </p:pic>
      <p:pic>
        <p:nvPicPr>
          <p:cNvPr id="5" name="object 5"/>
          <p:cNvPicPr/>
          <p:nvPr/>
        </p:nvPicPr>
        <p:blipFill>
          <a:blip r:embed="rId3" cstate="print"/>
          <a:stretch>
            <a:fillRect/>
          </a:stretch>
        </p:blipFill>
        <p:spPr>
          <a:xfrm>
            <a:off x="3349777" y="4415584"/>
            <a:ext cx="1885162" cy="2216327"/>
          </a:xfrm>
          <a:prstGeom prst="rect">
            <a:avLst/>
          </a:prstGeom>
        </p:spPr>
      </p:pic>
      <p:pic>
        <p:nvPicPr>
          <p:cNvPr id="6" name="object 6"/>
          <p:cNvPicPr/>
          <p:nvPr/>
        </p:nvPicPr>
        <p:blipFill>
          <a:blip r:embed="rId4" cstate="print"/>
          <a:stretch>
            <a:fillRect/>
          </a:stretch>
        </p:blipFill>
        <p:spPr>
          <a:xfrm>
            <a:off x="5839485" y="4415586"/>
            <a:ext cx="2447404" cy="220125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64893" y="1141044"/>
            <a:ext cx="7832090" cy="4405693"/>
          </a:xfrm>
          <a:prstGeom prst="rect">
            <a:avLst/>
          </a:prstGeom>
        </p:spPr>
        <p:txBody>
          <a:bodyPr vert="horz" wrap="square" lIns="0" tIns="111125" rIns="0" bIns="0" rtlCol="0">
            <a:spAutoFit/>
          </a:bodyPr>
          <a:lstStyle/>
          <a:p>
            <a:pPr marL="12700">
              <a:lnSpc>
                <a:spcPct val="100000"/>
              </a:lnSpc>
              <a:spcBef>
                <a:spcPts val="875"/>
              </a:spcBef>
            </a:pPr>
            <a:r>
              <a:rPr lang="en-US" spc="-5" dirty="0">
                <a:solidFill>
                  <a:srgbClr val="FF1318"/>
                </a:solidFill>
                <a:latin typeface="Microsoft Sans Serif"/>
                <a:cs typeface="Microsoft Sans Serif"/>
              </a:rPr>
              <a:t>B-lymphocytes </a:t>
            </a:r>
            <a:r>
              <a:rPr lang="en-US" spc="-5" dirty="0">
                <a:latin typeface="Microsoft Sans Serif"/>
                <a:cs typeface="Microsoft Sans Serif"/>
              </a:rPr>
              <a:t>are cells of </a:t>
            </a:r>
            <a:r>
              <a:rPr lang="en-US" spc="-5" dirty="0">
                <a:solidFill>
                  <a:srgbClr val="FF0000"/>
                </a:solidFill>
                <a:latin typeface="Microsoft Sans Serif"/>
                <a:cs typeface="Microsoft Sans Serif"/>
              </a:rPr>
              <a:t>humoral immunity</a:t>
            </a:r>
            <a:r>
              <a:rPr lang="en-US" spc="-5" dirty="0">
                <a:latin typeface="Microsoft Sans Serif"/>
                <a:cs typeface="Microsoft Sans Serif"/>
              </a:rPr>
              <a:t>.</a:t>
            </a:r>
          </a:p>
          <a:p>
            <a:pPr marL="12700">
              <a:lnSpc>
                <a:spcPct val="100000"/>
              </a:lnSpc>
              <a:spcBef>
                <a:spcPts val="875"/>
              </a:spcBef>
            </a:pPr>
            <a:r>
              <a:rPr lang="en-US" spc="-5" dirty="0">
                <a:latin typeface="Microsoft Sans Serif"/>
                <a:cs typeface="Microsoft Sans Serif"/>
              </a:rPr>
              <a:t>They arise and mature in the bone marrow, and then, as </a:t>
            </a:r>
            <a:r>
              <a:rPr lang="en-US" spc="-5" dirty="0" err="1" smtClean="0">
                <a:latin typeface="Microsoft Sans Serif"/>
                <a:cs typeface="Microsoft Sans Serif"/>
              </a:rPr>
              <a:t>na</a:t>
            </a:r>
            <a:r>
              <a:rPr lang="sr-Latn-RS" spc="-5" dirty="0" smtClean="0">
                <a:latin typeface="Microsoft Sans Serif"/>
                <a:cs typeface="Microsoft Sans Serif"/>
              </a:rPr>
              <a:t>i</a:t>
            </a:r>
            <a:r>
              <a:rPr lang="en-US" spc="-5" dirty="0" err="1" smtClean="0">
                <a:latin typeface="Microsoft Sans Serif"/>
                <a:cs typeface="Microsoft Sans Serif"/>
              </a:rPr>
              <a:t>ve</a:t>
            </a:r>
            <a:r>
              <a:rPr lang="en-US" spc="-5" dirty="0" smtClean="0">
                <a:latin typeface="Microsoft Sans Serif"/>
                <a:cs typeface="Microsoft Sans Serif"/>
              </a:rPr>
              <a:t> </a:t>
            </a:r>
            <a:r>
              <a:rPr lang="en-US" spc="-5" dirty="0">
                <a:latin typeface="Microsoft Sans Serif"/>
                <a:cs typeface="Microsoft Sans Serif"/>
              </a:rPr>
              <a:t>lymphocytes, </a:t>
            </a:r>
            <a:r>
              <a:rPr lang="en-US" spc="-5" dirty="0" smtClean="0">
                <a:latin typeface="Microsoft Sans Serif"/>
                <a:cs typeface="Microsoft Sans Serif"/>
              </a:rPr>
              <a:t>the</a:t>
            </a:r>
            <a:r>
              <a:rPr lang="sr-Latn-RS" spc="-5" dirty="0" smtClean="0">
                <a:latin typeface="Microsoft Sans Serif"/>
                <a:cs typeface="Microsoft Sans Serif"/>
              </a:rPr>
              <a:t>n</a:t>
            </a:r>
            <a:r>
              <a:rPr lang="en-US" spc="-5" dirty="0" smtClean="0">
                <a:latin typeface="Microsoft Sans Serif"/>
                <a:cs typeface="Microsoft Sans Serif"/>
              </a:rPr>
              <a:t> </a:t>
            </a:r>
            <a:r>
              <a:rPr lang="en-US" spc="-5" dirty="0">
                <a:latin typeface="Microsoft Sans Serif"/>
                <a:cs typeface="Microsoft Sans Serif"/>
              </a:rPr>
              <a:t>migrate to the lymphatic follicles of the </a:t>
            </a:r>
            <a:r>
              <a:rPr lang="en-US" spc="-5" dirty="0" smtClean="0">
                <a:latin typeface="Microsoft Sans Serif"/>
                <a:cs typeface="Microsoft Sans Serif"/>
              </a:rPr>
              <a:t>spleen</a:t>
            </a:r>
            <a:r>
              <a:rPr lang="sr-Latn-RS" spc="-5" dirty="0" smtClean="0">
                <a:latin typeface="Microsoft Sans Serif"/>
                <a:cs typeface="Microsoft Sans Serif"/>
              </a:rPr>
              <a:t>, </a:t>
            </a:r>
            <a:r>
              <a:rPr lang="en-US" spc="-5" dirty="0" smtClean="0">
                <a:latin typeface="Microsoft Sans Serif"/>
                <a:cs typeface="Microsoft Sans Serif"/>
              </a:rPr>
              <a:t>lymph </a:t>
            </a:r>
            <a:r>
              <a:rPr lang="en-US" spc="-5" dirty="0">
                <a:latin typeface="Microsoft Sans Serif"/>
                <a:cs typeface="Microsoft Sans Serif"/>
              </a:rPr>
              <a:t>nodes, tonsils and lymphatic tissue of the mucosa, which is why </a:t>
            </a:r>
            <a:r>
              <a:rPr lang="en-US" spc="-5" dirty="0" smtClean="0">
                <a:latin typeface="Microsoft Sans Serif"/>
                <a:cs typeface="Microsoft Sans Serif"/>
              </a:rPr>
              <a:t>lymph </a:t>
            </a:r>
            <a:r>
              <a:rPr lang="en-US" spc="-5" dirty="0">
                <a:latin typeface="Microsoft Sans Serif"/>
                <a:cs typeface="Microsoft Sans Serif"/>
              </a:rPr>
              <a:t>follicles are designated as B-dependent zones</a:t>
            </a:r>
            <a:r>
              <a:rPr lang="en-US" spc="-5" dirty="0" smtClean="0">
                <a:latin typeface="Microsoft Sans Serif"/>
                <a:cs typeface="Microsoft Sans Serif"/>
              </a:rPr>
              <a:t>.</a:t>
            </a:r>
            <a:endParaRPr lang="sr-Latn-RS" spc="-5" dirty="0" smtClean="0">
              <a:latin typeface="Microsoft Sans Serif"/>
              <a:cs typeface="Microsoft Sans Serif"/>
            </a:endParaRPr>
          </a:p>
          <a:p>
            <a:pPr marL="12700">
              <a:lnSpc>
                <a:spcPct val="100000"/>
              </a:lnSpc>
              <a:spcBef>
                <a:spcPts val="875"/>
              </a:spcBef>
            </a:pPr>
            <a:endParaRPr lang="en-US" spc="-5" dirty="0">
              <a:latin typeface="Microsoft Sans Serif"/>
              <a:cs typeface="Microsoft Sans Serif"/>
            </a:endParaRPr>
          </a:p>
          <a:p>
            <a:pPr marL="12700">
              <a:lnSpc>
                <a:spcPct val="100000"/>
              </a:lnSpc>
              <a:spcBef>
                <a:spcPts val="875"/>
              </a:spcBef>
            </a:pPr>
            <a:r>
              <a:rPr lang="en-US" spc="-5" dirty="0">
                <a:solidFill>
                  <a:srgbClr val="FF0000"/>
                </a:solidFill>
                <a:latin typeface="Microsoft Sans Serif"/>
                <a:cs typeface="Microsoft Sans Serif"/>
              </a:rPr>
              <a:t>T lymphocytes </a:t>
            </a:r>
            <a:r>
              <a:rPr lang="en-US" spc="-5" dirty="0">
                <a:latin typeface="Microsoft Sans Serif"/>
                <a:cs typeface="Microsoft Sans Serif"/>
              </a:rPr>
              <a:t>are effector cells of cellular immunity. They are created </a:t>
            </a:r>
            <a:r>
              <a:rPr lang="en-US" spc="-5" dirty="0" smtClean="0">
                <a:latin typeface="Microsoft Sans Serif"/>
                <a:cs typeface="Microsoft Sans Serif"/>
              </a:rPr>
              <a:t>in</a:t>
            </a:r>
            <a:r>
              <a:rPr lang="sr-Latn-RS" spc="-5" dirty="0" smtClean="0">
                <a:latin typeface="Microsoft Sans Serif"/>
                <a:cs typeface="Microsoft Sans Serif"/>
              </a:rPr>
              <a:t> </a:t>
            </a:r>
            <a:r>
              <a:rPr lang="en-US" spc="-5" dirty="0" smtClean="0">
                <a:latin typeface="Microsoft Sans Serif"/>
                <a:cs typeface="Microsoft Sans Serif"/>
              </a:rPr>
              <a:t>bone </a:t>
            </a:r>
            <a:r>
              <a:rPr lang="en-US" spc="-5" dirty="0">
                <a:latin typeface="Microsoft Sans Serif"/>
                <a:cs typeface="Microsoft Sans Serif"/>
              </a:rPr>
              <a:t>marrow, </a:t>
            </a:r>
            <a:r>
              <a:rPr lang="sr-Latn-RS" spc="-5" dirty="0" smtClean="0">
                <a:latin typeface="Microsoft Sans Serif"/>
                <a:cs typeface="Microsoft Sans Serif"/>
              </a:rPr>
              <a:t>undergo </a:t>
            </a:r>
            <a:r>
              <a:rPr lang="en-US" spc="-5" dirty="0" err="1" smtClean="0">
                <a:latin typeface="Microsoft Sans Serif"/>
                <a:cs typeface="Microsoft Sans Serif"/>
              </a:rPr>
              <a:t>matur</a:t>
            </a:r>
            <a:r>
              <a:rPr lang="sr-Latn-RS" spc="-5" dirty="0" smtClean="0">
                <a:latin typeface="Microsoft Sans Serif"/>
                <a:cs typeface="Microsoft Sans Serif"/>
              </a:rPr>
              <a:t>ation</a:t>
            </a:r>
            <a:r>
              <a:rPr lang="en-US" spc="-5" dirty="0" smtClean="0">
                <a:latin typeface="Microsoft Sans Serif"/>
                <a:cs typeface="Microsoft Sans Serif"/>
              </a:rPr>
              <a:t> </a:t>
            </a:r>
            <a:r>
              <a:rPr lang="en-US" spc="-5" dirty="0">
                <a:latin typeface="Microsoft Sans Serif"/>
                <a:cs typeface="Microsoft Sans Serif"/>
              </a:rPr>
              <a:t>in the thymus, and then migrate to the T-dependent zones of the peripheral lymphatic organs. They make up 60-80% of circulating lymphocytes.</a:t>
            </a:r>
          </a:p>
          <a:p>
            <a:pPr marL="12700">
              <a:lnSpc>
                <a:spcPct val="100000"/>
              </a:lnSpc>
              <a:spcBef>
                <a:spcPts val="875"/>
              </a:spcBef>
            </a:pPr>
            <a:endParaRPr lang="en-US" spc="-5" dirty="0">
              <a:latin typeface="Microsoft Sans Serif"/>
              <a:cs typeface="Microsoft Sans Serif"/>
            </a:endParaRPr>
          </a:p>
          <a:p>
            <a:pPr marL="12700">
              <a:lnSpc>
                <a:spcPct val="100000"/>
              </a:lnSpc>
              <a:spcBef>
                <a:spcPts val="875"/>
              </a:spcBef>
            </a:pPr>
            <a:r>
              <a:rPr lang="en-US" spc="-5" dirty="0">
                <a:latin typeface="Microsoft Sans Serif"/>
                <a:cs typeface="Microsoft Sans Serif"/>
              </a:rPr>
              <a:t>Antigen presenting cells have the ability to introduce, process and present antigens to T-lymphocytes.</a:t>
            </a:r>
            <a:endParaRPr sz="1800" dirty="0">
              <a:latin typeface="Arial MT"/>
              <a:cs typeface="Arial M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47217" y="1481074"/>
            <a:ext cx="8076565" cy="4750083"/>
          </a:xfrm>
          <a:prstGeom prst="rect">
            <a:avLst/>
          </a:prstGeom>
        </p:spPr>
        <p:txBody>
          <a:bodyPr vert="horz" wrap="square" lIns="0" tIns="12700" rIns="0" bIns="0" rtlCol="0">
            <a:spAutoFit/>
          </a:bodyPr>
          <a:lstStyle/>
          <a:p>
            <a:pPr marL="354965" marR="5080" indent="-342900">
              <a:lnSpc>
                <a:spcPct val="120000"/>
              </a:lnSpc>
              <a:spcBef>
                <a:spcPts val="100"/>
              </a:spcBef>
              <a:buChar char="•"/>
              <a:tabLst>
                <a:tab pos="354965" algn="l"/>
                <a:tab pos="355600" algn="l"/>
              </a:tabLst>
            </a:pPr>
            <a:r>
              <a:rPr lang="en-US" spc="-65" dirty="0">
                <a:latin typeface="Microsoft Sans Serif"/>
                <a:cs typeface="Microsoft Sans Serif"/>
              </a:rPr>
              <a:t>These are organs made of lymphatic tissue (thymus, bone marrow, spleen, lymph nodes and tonsils).</a:t>
            </a:r>
          </a:p>
          <a:p>
            <a:pPr marL="354965" marR="5080" indent="-342900">
              <a:lnSpc>
                <a:spcPct val="120000"/>
              </a:lnSpc>
              <a:spcBef>
                <a:spcPts val="100"/>
              </a:spcBef>
              <a:buChar char="•"/>
              <a:tabLst>
                <a:tab pos="354965" algn="l"/>
                <a:tab pos="355600" algn="l"/>
              </a:tabLst>
            </a:pPr>
            <a:endParaRPr lang="en-US" spc="-65" dirty="0">
              <a:latin typeface="Microsoft Sans Serif"/>
              <a:cs typeface="Microsoft Sans Serif"/>
            </a:endParaRPr>
          </a:p>
          <a:p>
            <a:pPr marL="354965" marR="5080" indent="-342900">
              <a:lnSpc>
                <a:spcPct val="120000"/>
              </a:lnSpc>
              <a:spcBef>
                <a:spcPts val="100"/>
              </a:spcBef>
              <a:buChar char="•"/>
              <a:tabLst>
                <a:tab pos="354965" algn="l"/>
                <a:tab pos="355600" algn="l"/>
              </a:tabLst>
            </a:pPr>
            <a:r>
              <a:rPr lang="en-US" spc="-65" dirty="0">
                <a:latin typeface="Microsoft Sans Serif"/>
                <a:cs typeface="Microsoft Sans Serif"/>
              </a:rPr>
              <a:t>According to the </a:t>
            </a:r>
            <a:r>
              <a:rPr lang="sr-Latn-RS" spc="-65" dirty="0" smtClean="0">
                <a:latin typeface="Microsoft Sans Serif"/>
                <a:cs typeface="Microsoft Sans Serif"/>
              </a:rPr>
              <a:t>stroma </a:t>
            </a:r>
            <a:r>
              <a:rPr lang="en-US" spc="-65" dirty="0" smtClean="0">
                <a:latin typeface="Microsoft Sans Serif"/>
                <a:cs typeface="Microsoft Sans Serif"/>
              </a:rPr>
              <a:t>structure</a:t>
            </a:r>
            <a:r>
              <a:rPr lang="en-US" spc="-65" dirty="0">
                <a:latin typeface="Microsoft Sans Serif"/>
                <a:cs typeface="Microsoft Sans Serif"/>
              </a:rPr>
              <a:t>, lymphatic organs are divided into </a:t>
            </a:r>
            <a:r>
              <a:rPr lang="en-US" spc="-65" dirty="0" err="1">
                <a:solidFill>
                  <a:srgbClr val="FF0000"/>
                </a:solidFill>
                <a:latin typeface="Microsoft Sans Serif"/>
                <a:cs typeface="Microsoft Sans Serif"/>
              </a:rPr>
              <a:t>lymphoepithelia</a:t>
            </a:r>
            <a:r>
              <a:rPr lang="en-US" spc="-65" dirty="0" err="1">
                <a:latin typeface="Microsoft Sans Serif"/>
                <a:cs typeface="Microsoft Sans Serif"/>
              </a:rPr>
              <a:t>l</a:t>
            </a:r>
            <a:r>
              <a:rPr lang="en-US" spc="-65" dirty="0">
                <a:latin typeface="Microsoft Sans Serif"/>
                <a:cs typeface="Microsoft Sans Serif"/>
              </a:rPr>
              <a:t> </a:t>
            </a:r>
            <a:r>
              <a:rPr lang="en-US" spc="-65" dirty="0" smtClean="0">
                <a:latin typeface="Microsoft Sans Serif"/>
                <a:cs typeface="Microsoft Sans Serif"/>
              </a:rPr>
              <a:t>and</a:t>
            </a:r>
            <a:r>
              <a:rPr lang="sr-Latn-RS" spc="-65" dirty="0" smtClean="0">
                <a:latin typeface="Microsoft Sans Serif"/>
                <a:cs typeface="Microsoft Sans Serif"/>
              </a:rPr>
              <a:t> </a:t>
            </a:r>
            <a:r>
              <a:rPr lang="en-US" spc="-65" dirty="0" err="1" smtClean="0">
                <a:solidFill>
                  <a:srgbClr val="FF0000"/>
                </a:solidFill>
                <a:latin typeface="Microsoft Sans Serif"/>
                <a:cs typeface="Microsoft Sans Serif"/>
              </a:rPr>
              <a:t>lymphoreticular</a:t>
            </a:r>
            <a:r>
              <a:rPr lang="en-US" spc="-65" dirty="0">
                <a:latin typeface="Microsoft Sans Serif"/>
                <a:cs typeface="Microsoft Sans Serif"/>
              </a:rPr>
              <a:t>, and according to function into </a:t>
            </a:r>
            <a:r>
              <a:rPr lang="en-US" spc="-65" dirty="0">
                <a:solidFill>
                  <a:srgbClr val="7030A0"/>
                </a:solidFill>
                <a:latin typeface="Microsoft Sans Serif"/>
                <a:cs typeface="Microsoft Sans Serif"/>
              </a:rPr>
              <a:t>primar</a:t>
            </a:r>
            <a:r>
              <a:rPr lang="en-US" spc="-65" dirty="0">
                <a:latin typeface="Microsoft Sans Serif"/>
                <a:cs typeface="Microsoft Sans Serif"/>
              </a:rPr>
              <a:t>y and </a:t>
            </a:r>
            <a:r>
              <a:rPr lang="en-US" spc="-65" dirty="0">
                <a:solidFill>
                  <a:srgbClr val="7030A0"/>
                </a:solidFill>
                <a:latin typeface="Microsoft Sans Serif"/>
                <a:cs typeface="Microsoft Sans Serif"/>
              </a:rPr>
              <a:t>secondary.</a:t>
            </a:r>
          </a:p>
          <a:p>
            <a:pPr marL="354965" marR="5080" indent="-342900">
              <a:lnSpc>
                <a:spcPct val="120000"/>
              </a:lnSpc>
              <a:spcBef>
                <a:spcPts val="100"/>
              </a:spcBef>
              <a:buChar char="•"/>
              <a:tabLst>
                <a:tab pos="354965" algn="l"/>
                <a:tab pos="355600" algn="l"/>
              </a:tabLst>
            </a:pPr>
            <a:endParaRPr lang="en-US" spc="-65" dirty="0">
              <a:latin typeface="Microsoft Sans Serif"/>
              <a:cs typeface="Microsoft Sans Serif"/>
            </a:endParaRPr>
          </a:p>
          <a:p>
            <a:pPr marL="354965" marR="5080" indent="-342900">
              <a:lnSpc>
                <a:spcPct val="120000"/>
              </a:lnSpc>
              <a:spcBef>
                <a:spcPts val="100"/>
              </a:spcBef>
              <a:buChar char="•"/>
              <a:tabLst>
                <a:tab pos="354965" algn="l"/>
                <a:tab pos="355600" algn="l"/>
              </a:tabLst>
            </a:pPr>
            <a:r>
              <a:rPr lang="en-US" spc="-65" dirty="0">
                <a:latin typeface="Microsoft Sans Serif"/>
                <a:cs typeface="Microsoft Sans Serif"/>
              </a:rPr>
              <a:t>The </a:t>
            </a:r>
            <a:r>
              <a:rPr lang="en-US" spc="-65" dirty="0" err="1">
                <a:solidFill>
                  <a:srgbClr val="FF0000"/>
                </a:solidFill>
                <a:latin typeface="Microsoft Sans Serif"/>
                <a:cs typeface="Microsoft Sans Serif"/>
              </a:rPr>
              <a:t>lymphoepithelia</a:t>
            </a:r>
            <a:r>
              <a:rPr lang="en-US" spc="-65" dirty="0" err="1">
                <a:latin typeface="Microsoft Sans Serif"/>
                <a:cs typeface="Microsoft Sans Serif"/>
              </a:rPr>
              <a:t>l</a:t>
            </a:r>
            <a:r>
              <a:rPr lang="en-US" spc="-65" dirty="0">
                <a:latin typeface="Microsoft Sans Serif"/>
                <a:cs typeface="Microsoft Sans Serif"/>
              </a:rPr>
              <a:t> organ is the </a:t>
            </a:r>
            <a:r>
              <a:rPr lang="en-US" spc="-65" dirty="0">
                <a:solidFill>
                  <a:srgbClr val="FF0000"/>
                </a:solidFill>
                <a:latin typeface="Microsoft Sans Serif"/>
                <a:cs typeface="Microsoft Sans Serif"/>
              </a:rPr>
              <a:t>thymu</a:t>
            </a:r>
            <a:r>
              <a:rPr lang="en-US" spc="-65" dirty="0">
                <a:latin typeface="Microsoft Sans Serif"/>
                <a:cs typeface="Microsoft Sans Serif"/>
              </a:rPr>
              <a:t>s, and the others are </a:t>
            </a:r>
            <a:r>
              <a:rPr lang="en-US" spc="-65" dirty="0" err="1">
                <a:latin typeface="Microsoft Sans Serif"/>
                <a:cs typeface="Microsoft Sans Serif"/>
              </a:rPr>
              <a:t>lymphoreticular</a:t>
            </a:r>
            <a:r>
              <a:rPr lang="en-US" spc="-65" dirty="0">
                <a:latin typeface="Microsoft Sans Serif"/>
                <a:cs typeface="Microsoft Sans Serif"/>
              </a:rPr>
              <a:t>.</a:t>
            </a:r>
          </a:p>
          <a:p>
            <a:pPr marL="354965" marR="5080" indent="-342900">
              <a:lnSpc>
                <a:spcPct val="120000"/>
              </a:lnSpc>
              <a:spcBef>
                <a:spcPts val="100"/>
              </a:spcBef>
              <a:buChar char="•"/>
              <a:tabLst>
                <a:tab pos="354965" algn="l"/>
                <a:tab pos="355600" algn="l"/>
              </a:tabLst>
            </a:pPr>
            <a:endParaRPr lang="en-US" spc="-65" dirty="0">
              <a:latin typeface="Microsoft Sans Serif"/>
              <a:cs typeface="Microsoft Sans Serif"/>
            </a:endParaRPr>
          </a:p>
          <a:p>
            <a:pPr marL="354965" marR="5080" indent="-342900">
              <a:lnSpc>
                <a:spcPct val="120000"/>
              </a:lnSpc>
              <a:spcBef>
                <a:spcPts val="100"/>
              </a:spcBef>
              <a:buChar char="•"/>
              <a:tabLst>
                <a:tab pos="354965" algn="l"/>
                <a:tab pos="355600" algn="l"/>
              </a:tabLst>
            </a:pPr>
            <a:r>
              <a:rPr lang="en-US" spc="-65" dirty="0">
                <a:latin typeface="Microsoft Sans Serif"/>
                <a:cs typeface="Microsoft Sans Serif"/>
              </a:rPr>
              <a:t>The </a:t>
            </a:r>
            <a:r>
              <a:rPr lang="en-US" spc="-65" dirty="0">
                <a:solidFill>
                  <a:srgbClr val="7030A0"/>
                </a:solidFill>
                <a:latin typeface="Microsoft Sans Serif"/>
                <a:cs typeface="Microsoft Sans Serif"/>
              </a:rPr>
              <a:t>primary lymphatic </a:t>
            </a:r>
            <a:r>
              <a:rPr lang="en-US" spc="-65" dirty="0">
                <a:latin typeface="Microsoft Sans Serif"/>
                <a:cs typeface="Microsoft Sans Serif"/>
              </a:rPr>
              <a:t>organs are the </a:t>
            </a:r>
            <a:r>
              <a:rPr lang="en-US" spc="-65" dirty="0">
                <a:solidFill>
                  <a:srgbClr val="7030A0"/>
                </a:solidFill>
                <a:latin typeface="Microsoft Sans Serif"/>
                <a:cs typeface="Microsoft Sans Serif"/>
              </a:rPr>
              <a:t>bone marrow and thymus</a:t>
            </a:r>
            <a:r>
              <a:rPr lang="en-US" spc="-65" dirty="0">
                <a:latin typeface="Microsoft Sans Serif"/>
                <a:cs typeface="Microsoft Sans Serif"/>
              </a:rPr>
              <a:t>, and the </a:t>
            </a:r>
            <a:r>
              <a:rPr lang="en-US" spc="-65" dirty="0">
                <a:solidFill>
                  <a:srgbClr val="7030A0"/>
                </a:solidFill>
                <a:latin typeface="Microsoft Sans Serif"/>
                <a:cs typeface="Microsoft Sans Serif"/>
              </a:rPr>
              <a:t>secondary organs </a:t>
            </a:r>
            <a:r>
              <a:rPr lang="en-US" spc="-65" dirty="0">
                <a:latin typeface="Microsoft Sans Serif"/>
                <a:cs typeface="Microsoft Sans Serif"/>
              </a:rPr>
              <a:t>are the </a:t>
            </a:r>
            <a:r>
              <a:rPr lang="en-US" spc="-65" dirty="0">
                <a:solidFill>
                  <a:srgbClr val="7030A0"/>
                </a:solidFill>
                <a:latin typeface="Microsoft Sans Serif"/>
                <a:cs typeface="Microsoft Sans Serif"/>
              </a:rPr>
              <a:t>spleen, lymph nodes and tonsils.</a:t>
            </a:r>
          </a:p>
          <a:p>
            <a:pPr marL="354965" marR="5080" indent="-342900">
              <a:lnSpc>
                <a:spcPct val="120000"/>
              </a:lnSpc>
              <a:spcBef>
                <a:spcPts val="100"/>
              </a:spcBef>
              <a:buChar char="•"/>
              <a:tabLst>
                <a:tab pos="354965" algn="l"/>
                <a:tab pos="355600" algn="l"/>
              </a:tabLst>
            </a:pPr>
            <a:endParaRPr lang="en-US" spc="-65" dirty="0">
              <a:latin typeface="Microsoft Sans Serif"/>
              <a:cs typeface="Microsoft Sans Serif"/>
            </a:endParaRPr>
          </a:p>
          <a:p>
            <a:pPr marL="354965" marR="5080" indent="-342900">
              <a:lnSpc>
                <a:spcPct val="120000"/>
              </a:lnSpc>
              <a:spcBef>
                <a:spcPts val="100"/>
              </a:spcBef>
              <a:buChar char="•"/>
              <a:tabLst>
                <a:tab pos="354965" algn="l"/>
                <a:tab pos="355600" algn="l"/>
              </a:tabLst>
            </a:pPr>
            <a:r>
              <a:rPr lang="en-US" spc="-65" dirty="0">
                <a:latin typeface="Microsoft Sans Serif"/>
                <a:cs typeface="Microsoft Sans Serif"/>
              </a:rPr>
              <a:t>In the primary lymphatic </a:t>
            </a:r>
            <a:r>
              <a:rPr lang="en-US" spc="-65" dirty="0" smtClean="0">
                <a:latin typeface="Microsoft Sans Serif"/>
                <a:cs typeface="Microsoft Sans Serif"/>
              </a:rPr>
              <a:t>organs </a:t>
            </a:r>
            <a:r>
              <a:rPr lang="en-US" spc="-65" dirty="0">
                <a:latin typeface="Microsoft Sans Serif"/>
                <a:cs typeface="Microsoft Sans Serif"/>
              </a:rPr>
              <a:t>lymphocytes </a:t>
            </a:r>
            <a:r>
              <a:rPr lang="sr-Latn-RS" spc="-65" dirty="0" smtClean="0">
                <a:latin typeface="Microsoft Sans Serif"/>
                <a:cs typeface="Microsoft Sans Serif"/>
              </a:rPr>
              <a:t>undergo </a:t>
            </a:r>
            <a:r>
              <a:rPr lang="en-US" spc="-65" dirty="0" err="1" smtClean="0">
                <a:latin typeface="Microsoft Sans Serif"/>
                <a:cs typeface="Microsoft Sans Serif"/>
              </a:rPr>
              <a:t>matur</a:t>
            </a:r>
            <a:r>
              <a:rPr lang="sr-Latn-RS" spc="-65" dirty="0" smtClean="0">
                <a:latin typeface="Microsoft Sans Serif"/>
                <a:cs typeface="Microsoft Sans Serif"/>
              </a:rPr>
              <a:t>ation</a:t>
            </a:r>
            <a:r>
              <a:rPr lang="en-US" spc="-65" dirty="0" smtClean="0">
                <a:latin typeface="Microsoft Sans Serif"/>
                <a:cs typeface="Microsoft Sans Serif"/>
              </a:rPr>
              <a:t>, </a:t>
            </a:r>
            <a:r>
              <a:rPr lang="en-US" spc="-65" dirty="0">
                <a:latin typeface="Microsoft Sans Serif"/>
                <a:cs typeface="Microsoft Sans Serif"/>
              </a:rPr>
              <a:t>and </a:t>
            </a:r>
            <a:r>
              <a:rPr lang="en-US" spc="-65" dirty="0" smtClean="0">
                <a:latin typeface="Microsoft Sans Serif"/>
                <a:cs typeface="Microsoft Sans Serif"/>
              </a:rPr>
              <a:t>then</a:t>
            </a:r>
            <a:r>
              <a:rPr lang="sr-Latn-RS" spc="-65" dirty="0" smtClean="0">
                <a:latin typeface="Microsoft Sans Serif"/>
                <a:cs typeface="Microsoft Sans Serif"/>
              </a:rPr>
              <a:t> </a:t>
            </a:r>
            <a:r>
              <a:rPr lang="en-US" spc="-65" dirty="0" smtClean="0">
                <a:latin typeface="Microsoft Sans Serif"/>
                <a:cs typeface="Microsoft Sans Serif"/>
              </a:rPr>
              <a:t>migrate </a:t>
            </a:r>
            <a:r>
              <a:rPr lang="en-US" spc="-65" dirty="0">
                <a:latin typeface="Microsoft Sans Serif"/>
                <a:cs typeface="Microsoft Sans Serif"/>
              </a:rPr>
              <a:t>to </a:t>
            </a:r>
            <a:r>
              <a:rPr lang="en-US" spc="-65" dirty="0" smtClean="0">
                <a:latin typeface="Microsoft Sans Serif"/>
                <a:cs typeface="Microsoft Sans Serif"/>
              </a:rPr>
              <a:t>secondary</a:t>
            </a:r>
            <a:r>
              <a:rPr lang="sr-Latn-RS" spc="-65" dirty="0" smtClean="0">
                <a:latin typeface="Microsoft Sans Serif"/>
                <a:cs typeface="Microsoft Sans Serif"/>
              </a:rPr>
              <a:t> ones</a:t>
            </a:r>
            <a:r>
              <a:rPr lang="en-US" spc="-65" dirty="0" smtClean="0">
                <a:latin typeface="Microsoft Sans Serif"/>
                <a:cs typeface="Microsoft Sans Serif"/>
              </a:rPr>
              <a:t>.</a:t>
            </a:r>
            <a:endParaRPr sz="1800" dirty="0">
              <a:latin typeface="Microsoft Sans Serif"/>
              <a:cs typeface="Microsoft Sans Serif"/>
            </a:endParaRPr>
          </a:p>
        </p:txBody>
      </p:sp>
      <p:sp>
        <p:nvSpPr>
          <p:cNvPr id="3" name="object 3"/>
          <p:cNvSpPr txBox="1">
            <a:spLocks noGrp="1"/>
          </p:cNvSpPr>
          <p:nvPr>
            <p:ph type="title"/>
          </p:nvPr>
        </p:nvSpPr>
        <p:spPr>
          <a:xfrm>
            <a:off x="2590800" y="152400"/>
            <a:ext cx="4723639" cy="505908"/>
          </a:xfrm>
          <a:prstGeom prst="rect">
            <a:avLst/>
          </a:prstGeom>
        </p:spPr>
        <p:txBody>
          <a:bodyPr vert="horz" wrap="square" lIns="0" tIns="13335" rIns="0" bIns="0" rtlCol="0">
            <a:spAutoFit/>
          </a:bodyPr>
          <a:lstStyle/>
          <a:p>
            <a:pPr marL="12700">
              <a:lnSpc>
                <a:spcPct val="100000"/>
              </a:lnSpc>
              <a:spcBef>
                <a:spcPts val="105"/>
              </a:spcBef>
            </a:pPr>
            <a:r>
              <a:rPr lang="sr-Latn-RS" spc="-5" dirty="0" smtClean="0"/>
              <a:t>Lymphatic organs</a:t>
            </a:r>
            <a:endParaRPr spc="-5"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58267" y="4128896"/>
            <a:ext cx="7993380" cy="1738938"/>
          </a:xfrm>
          <a:prstGeom prst="rect">
            <a:avLst/>
          </a:prstGeom>
        </p:spPr>
        <p:txBody>
          <a:bodyPr vert="horz" wrap="square" lIns="0" tIns="12700" rIns="0" bIns="0" rtlCol="0">
            <a:spAutoFit/>
          </a:bodyPr>
          <a:lstStyle/>
          <a:p>
            <a:pPr marL="355600" indent="-342900">
              <a:lnSpc>
                <a:spcPct val="100000"/>
              </a:lnSpc>
              <a:spcBef>
                <a:spcPts val="100"/>
              </a:spcBef>
              <a:buChar char="•"/>
              <a:tabLst>
                <a:tab pos="354965" algn="l"/>
                <a:tab pos="355600" algn="l"/>
              </a:tabLst>
            </a:pPr>
            <a:r>
              <a:rPr lang="en-US" spc="-65" dirty="0">
                <a:latin typeface="Microsoft Sans Serif"/>
                <a:cs typeface="Microsoft Sans Serif"/>
              </a:rPr>
              <a:t>These are spherical or oval aggregates of lymphocytes.</a:t>
            </a:r>
          </a:p>
          <a:p>
            <a:pPr marL="355600" indent="-342900">
              <a:lnSpc>
                <a:spcPct val="100000"/>
              </a:lnSpc>
              <a:spcBef>
                <a:spcPts val="100"/>
              </a:spcBef>
              <a:buChar char="•"/>
              <a:tabLst>
                <a:tab pos="354965" algn="l"/>
                <a:tab pos="355600" algn="l"/>
              </a:tabLst>
            </a:pPr>
            <a:endParaRPr lang="en-US" spc="-65" dirty="0">
              <a:latin typeface="Microsoft Sans Serif"/>
              <a:cs typeface="Microsoft Sans Serif"/>
            </a:endParaRPr>
          </a:p>
          <a:p>
            <a:pPr marL="355600" indent="-342900">
              <a:lnSpc>
                <a:spcPct val="100000"/>
              </a:lnSpc>
              <a:spcBef>
                <a:spcPts val="100"/>
              </a:spcBef>
              <a:buChar char="•"/>
              <a:tabLst>
                <a:tab pos="354965" algn="l"/>
                <a:tab pos="355600" algn="l"/>
              </a:tabLst>
            </a:pPr>
            <a:r>
              <a:rPr lang="en-US" spc="-65" dirty="0">
                <a:latin typeface="Microsoft Sans Serif"/>
                <a:cs typeface="Microsoft Sans Serif"/>
              </a:rPr>
              <a:t>They are divided into primary ("resting") and secondary ("activated") lymphatics</a:t>
            </a:r>
          </a:p>
          <a:p>
            <a:pPr marL="355600" indent="-342900">
              <a:lnSpc>
                <a:spcPct val="100000"/>
              </a:lnSpc>
              <a:spcBef>
                <a:spcPts val="100"/>
              </a:spcBef>
              <a:buChar char="•"/>
              <a:tabLst>
                <a:tab pos="354965" algn="l"/>
                <a:tab pos="355600" algn="l"/>
              </a:tabLst>
            </a:pPr>
            <a:r>
              <a:rPr lang="en-US" spc="-65" dirty="0">
                <a:latin typeface="Microsoft Sans Serif"/>
                <a:cs typeface="Microsoft Sans Serif"/>
              </a:rPr>
              <a:t>follicles.</a:t>
            </a:r>
          </a:p>
          <a:p>
            <a:pPr marL="355600" indent="-342900">
              <a:lnSpc>
                <a:spcPct val="100000"/>
              </a:lnSpc>
              <a:spcBef>
                <a:spcPts val="100"/>
              </a:spcBef>
              <a:buChar char="•"/>
              <a:tabLst>
                <a:tab pos="354965" algn="l"/>
                <a:tab pos="355600" algn="l"/>
              </a:tabLst>
            </a:pPr>
            <a:endParaRPr lang="en-US" spc="-65" dirty="0">
              <a:latin typeface="Microsoft Sans Serif"/>
              <a:cs typeface="Microsoft Sans Serif"/>
            </a:endParaRPr>
          </a:p>
          <a:p>
            <a:pPr marL="355600" indent="-342900">
              <a:lnSpc>
                <a:spcPct val="100000"/>
              </a:lnSpc>
              <a:spcBef>
                <a:spcPts val="100"/>
              </a:spcBef>
              <a:buChar char="•"/>
              <a:tabLst>
                <a:tab pos="354965" algn="l"/>
                <a:tab pos="355600" algn="l"/>
              </a:tabLst>
            </a:pPr>
            <a:r>
              <a:rPr lang="en-US" spc="-65" dirty="0">
                <a:latin typeface="Microsoft Sans Serif"/>
                <a:cs typeface="Microsoft Sans Serif"/>
              </a:rPr>
              <a:t>Unlike primary, secondary lymph follicles </a:t>
            </a:r>
            <a:r>
              <a:rPr lang="en-US" spc="-65" dirty="0" smtClean="0">
                <a:latin typeface="Microsoft Sans Serif"/>
                <a:cs typeface="Microsoft Sans Serif"/>
              </a:rPr>
              <a:t>have</a:t>
            </a:r>
            <a:r>
              <a:rPr lang="sr-Latn-RS" spc="-65" dirty="0" smtClean="0">
                <a:latin typeface="Microsoft Sans Serif"/>
                <a:cs typeface="Microsoft Sans Serif"/>
              </a:rPr>
              <a:t> </a:t>
            </a:r>
            <a:r>
              <a:rPr lang="en-US" spc="-65" dirty="0" smtClean="0">
                <a:solidFill>
                  <a:srgbClr val="7030A0"/>
                </a:solidFill>
                <a:latin typeface="Microsoft Sans Serif"/>
                <a:cs typeface="Microsoft Sans Serif"/>
              </a:rPr>
              <a:t>germinal </a:t>
            </a:r>
            <a:r>
              <a:rPr lang="en-US" spc="-65" dirty="0">
                <a:solidFill>
                  <a:srgbClr val="7030A0"/>
                </a:solidFill>
                <a:latin typeface="Microsoft Sans Serif"/>
                <a:cs typeface="Microsoft Sans Serif"/>
              </a:rPr>
              <a:t>center </a:t>
            </a:r>
            <a:r>
              <a:rPr lang="en-US" spc="-65" dirty="0">
                <a:latin typeface="Microsoft Sans Serif"/>
                <a:cs typeface="Microsoft Sans Serif"/>
              </a:rPr>
              <a:t>and </a:t>
            </a:r>
            <a:r>
              <a:rPr lang="en-US" spc="-65" dirty="0">
                <a:solidFill>
                  <a:srgbClr val="7030A0"/>
                </a:solidFill>
                <a:latin typeface="Microsoft Sans Serif"/>
                <a:cs typeface="Microsoft Sans Serif"/>
              </a:rPr>
              <a:t>corona</a:t>
            </a:r>
            <a:r>
              <a:rPr lang="en-US" spc="-65" dirty="0">
                <a:latin typeface="Microsoft Sans Serif"/>
                <a:cs typeface="Microsoft Sans Serif"/>
              </a:rPr>
              <a:t>.</a:t>
            </a:r>
            <a:endParaRPr sz="1800" dirty="0">
              <a:latin typeface="Arial"/>
              <a:cs typeface="Arial"/>
            </a:endParaRPr>
          </a:p>
        </p:txBody>
      </p:sp>
      <p:sp>
        <p:nvSpPr>
          <p:cNvPr id="3" name="object 3"/>
          <p:cNvSpPr txBox="1">
            <a:spLocks noGrp="1"/>
          </p:cNvSpPr>
          <p:nvPr>
            <p:ph type="title"/>
          </p:nvPr>
        </p:nvSpPr>
        <p:spPr>
          <a:xfrm>
            <a:off x="5132323" y="388746"/>
            <a:ext cx="3850004" cy="513715"/>
          </a:xfrm>
          <a:prstGeom prst="rect">
            <a:avLst/>
          </a:prstGeom>
        </p:spPr>
        <p:txBody>
          <a:bodyPr vert="horz" wrap="square" lIns="0" tIns="13335" rIns="0" bIns="0" rtlCol="0">
            <a:spAutoFit/>
          </a:bodyPr>
          <a:lstStyle/>
          <a:p>
            <a:pPr marL="12700">
              <a:lnSpc>
                <a:spcPct val="100000"/>
              </a:lnSpc>
              <a:spcBef>
                <a:spcPts val="105"/>
              </a:spcBef>
            </a:pPr>
            <a:r>
              <a:rPr lang="sr-Latn-RS" spc="-5" dirty="0" smtClean="0"/>
              <a:t>Lymphatic nodule</a:t>
            </a:r>
            <a:endParaRPr spc="-25" dirty="0"/>
          </a:p>
        </p:txBody>
      </p:sp>
      <p:pic>
        <p:nvPicPr>
          <p:cNvPr id="5" name="object 5"/>
          <p:cNvPicPr/>
          <p:nvPr/>
        </p:nvPicPr>
        <p:blipFill>
          <a:blip r:embed="rId2" cstate="print"/>
          <a:stretch>
            <a:fillRect/>
          </a:stretch>
        </p:blipFill>
        <p:spPr>
          <a:xfrm>
            <a:off x="250825" y="188848"/>
            <a:ext cx="4321175" cy="3470275"/>
          </a:xfrm>
          <a:prstGeom prst="rect">
            <a:avLst/>
          </a:prstGeom>
        </p:spPr>
      </p:pic>
      <p:sp>
        <p:nvSpPr>
          <p:cNvPr id="8" name="object 8"/>
          <p:cNvSpPr txBox="1"/>
          <p:nvPr/>
        </p:nvSpPr>
        <p:spPr>
          <a:xfrm>
            <a:off x="4753736" y="2280666"/>
            <a:ext cx="2591435" cy="1120178"/>
          </a:xfrm>
          <a:prstGeom prst="rect">
            <a:avLst/>
          </a:prstGeom>
        </p:spPr>
        <p:txBody>
          <a:bodyPr vert="horz" wrap="square" lIns="0" tIns="12065" rIns="0" bIns="0" rtlCol="0">
            <a:spAutoFit/>
          </a:bodyPr>
          <a:lstStyle/>
          <a:p>
            <a:pPr marL="12700">
              <a:lnSpc>
                <a:spcPct val="100000"/>
              </a:lnSpc>
              <a:spcBef>
                <a:spcPts val="95"/>
              </a:spcBef>
            </a:pPr>
            <a:r>
              <a:rPr lang="sr-Latn-RS" sz="1600" spc="-10" dirty="0" smtClean="0">
                <a:latin typeface="Times New Roman"/>
                <a:cs typeface="Times New Roman"/>
              </a:rPr>
              <a:t>Secondary</a:t>
            </a:r>
            <a:endParaRPr sz="1600" dirty="0">
              <a:latin typeface="Times New Roman"/>
              <a:cs typeface="Times New Roman"/>
            </a:endParaRPr>
          </a:p>
          <a:p>
            <a:pPr>
              <a:lnSpc>
                <a:spcPct val="100000"/>
              </a:lnSpc>
            </a:pPr>
            <a:endParaRPr sz="1700" dirty="0">
              <a:latin typeface="Times New Roman"/>
              <a:cs typeface="Times New Roman"/>
            </a:endParaRPr>
          </a:p>
          <a:p>
            <a:pPr>
              <a:lnSpc>
                <a:spcPct val="100000"/>
              </a:lnSpc>
              <a:spcBef>
                <a:spcPts val="5"/>
              </a:spcBef>
            </a:pPr>
            <a:endParaRPr sz="2300" dirty="0">
              <a:latin typeface="Times New Roman"/>
              <a:cs typeface="Times New Roman"/>
            </a:endParaRPr>
          </a:p>
          <a:p>
            <a:pPr marL="88900">
              <a:lnSpc>
                <a:spcPct val="100000"/>
              </a:lnSpc>
              <a:spcBef>
                <a:spcPts val="5"/>
              </a:spcBef>
            </a:pPr>
            <a:r>
              <a:rPr lang="sr-Latn-RS" sz="1600" spc="-10" dirty="0" smtClean="0">
                <a:latin typeface="Times New Roman"/>
                <a:cs typeface="Times New Roman"/>
              </a:rPr>
              <a:t>Primary</a:t>
            </a:r>
            <a:endParaRPr sz="1600" dirty="0">
              <a:latin typeface="Times New Roman"/>
              <a:cs typeface="Times New Roman"/>
            </a:endParaRPr>
          </a:p>
        </p:txBody>
      </p:sp>
      <p:sp>
        <p:nvSpPr>
          <p:cNvPr id="9" name="object 9"/>
          <p:cNvSpPr/>
          <p:nvPr/>
        </p:nvSpPr>
        <p:spPr>
          <a:xfrm>
            <a:off x="2700401" y="2276475"/>
            <a:ext cx="2085975" cy="1008380"/>
          </a:xfrm>
          <a:custGeom>
            <a:avLst/>
            <a:gdLst/>
            <a:ahLst/>
            <a:cxnLst/>
            <a:rect l="l" t="t" r="r" b="b"/>
            <a:pathLst>
              <a:path w="2085975" h="1008379">
                <a:moveTo>
                  <a:pt x="2085975" y="1008126"/>
                </a:moveTo>
                <a:lnTo>
                  <a:pt x="1366774" y="936625"/>
                </a:lnTo>
              </a:path>
              <a:path w="2085975" h="1008379">
                <a:moveTo>
                  <a:pt x="2016125" y="144525"/>
                </a:moveTo>
                <a:lnTo>
                  <a:pt x="0" y="0"/>
                </a:lnTo>
              </a:path>
            </a:pathLst>
          </a:custGeom>
          <a:ln w="28575">
            <a:solidFill>
              <a:srgbClr val="0000FF"/>
            </a:solidFill>
          </a:ln>
        </p:spPr>
        <p:txBody>
          <a:bodyPr wrap="square" lIns="0" tIns="0" rIns="0" bIns="0" rtlCol="0"/>
          <a:lstStyle/>
          <a:p>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4114800" y="266851"/>
            <a:ext cx="4953000" cy="6692345"/>
          </a:xfrm>
          <a:prstGeom prst="rect">
            <a:avLst/>
          </a:prstGeom>
        </p:spPr>
        <p:txBody>
          <a:bodyPr vert="horz" wrap="square" lIns="0" tIns="67310" rIns="0" bIns="0" rtlCol="0">
            <a:spAutoFit/>
          </a:bodyPr>
          <a:lstStyle/>
          <a:p>
            <a:pPr marL="12700" marR="774700">
              <a:lnSpc>
                <a:spcPct val="80000"/>
              </a:lnSpc>
              <a:spcBef>
                <a:spcPts val="530"/>
              </a:spcBef>
            </a:pPr>
            <a:r>
              <a:rPr lang="en-US" spc="-10" dirty="0">
                <a:latin typeface="+mj-lt"/>
                <a:cs typeface="Microsoft Sans Serif"/>
              </a:rPr>
              <a:t>The central lymphatic organ in which T lymphocytes </a:t>
            </a:r>
            <a:r>
              <a:rPr lang="sr-Latn-RS" spc="-10" dirty="0" smtClean="0">
                <a:latin typeface="+mj-lt"/>
                <a:cs typeface="Microsoft Sans Serif"/>
              </a:rPr>
              <a:t>undergo </a:t>
            </a:r>
            <a:r>
              <a:rPr lang="en-US" spc="-10" dirty="0" err="1" smtClean="0">
                <a:latin typeface="+mj-lt"/>
                <a:cs typeface="Microsoft Sans Serif"/>
              </a:rPr>
              <a:t>matur</a:t>
            </a:r>
            <a:r>
              <a:rPr lang="sr-Latn-RS" spc="-10" dirty="0" smtClean="0">
                <a:latin typeface="+mj-lt"/>
                <a:cs typeface="Microsoft Sans Serif"/>
              </a:rPr>
              <a:t>ation</a:t>
            </a:r>
            <a:r>
              <a:rPr lang="en-US" spc="-10" dirty="0" smtClean="0">
                <a:latin typeface="+mj-lt"/>
                <a:cs typeface="Microsoft Sans Serif"/>
              </a:rPr>
              <a:t>.</a:t>
            </a:r>
            <a:endParaRPr lang="en-US" spc="-10" dirty="0">
              <a:latin typeface="+mj-lt"/>
              <a:cs typeface="Microsoft Sans Serif"/>
            </a:endParaRPr>
          </a:p>
          <a:p>
            <a:pPr marL="12700" marR="774700">
              <a:lnSpc>
                <a:spcPct val="80000"/>
              </a:lnSpc>
              <a:spcBef>
                <a:spcPts val="530"/>
              </a:spcBef>
            </a:pPr>
            <a:r>
              <a:rPr lang="en-US" spc="-10" dirty="0">
                <a:latin typeface="+mj-lt"/>
                <a:cs typeface="Microsoft Sans Serif"/>
              </a:rPr>
              <a:t>Made up of </a:t>
            </a:r>
            <a:r>
              <a:rPr lang="en-US" spc="-10" dirty="0">
                <a:solidFill>
                  <a:srgbClr val="7030A0"/>
                </a:solidFill>
                <a:latin typeface="+mj-lt"/>
                <a:cs typeface="Microsoft Sans Serif"/>
              </a:rPr>
              <a:t>stroma</a:t>
            </a:r>
            <a:r>
              <a:rPr lang="en-US" spc="-10" dirty="0">
                <a:latin typeface="+mj-lt"/>
                <a:cs typeface="Microsoft Sans Serif"/>
              </a:rPr>
              <a:t> and </a:t>
            </a:r>
            <a:r>
              <a:rPr lang="en-US" spc="-10" dirty="0">
                <a:solidFill>
                  <a:srgbClr val="7030A0"/>
                </a:solidFill>
                <a:latin typeface="+mj-lt"/>
                <a:cs typeface="Microsoft Sans Serif"/>
              </a:rPr>
              <a:t>parenchyma</a:t>
            </a:r>
          </a:p>
          <a:p>
            <a:pPr marL="12700" marR="774700">
              <a:lnSpc>
                <a:spcPct val="80000"/>
              </a:lnSpc>
              <a:spcBef>
                <a:spcPts val="530"/>
              </a:spcBef>
            </a:pPr>
            <a:r>
              <a:rPr lang="en-US" spc="-10" dirty="0">
                <a:latin typeface="+mj-lt"/>
                <a:cs typeface="Microsoft Sans Serif"/>
              </a:rPr>
              <a:t>The stroma consists of a </a:t>
            </a:r>
            <a:r>
              <a:rPr lang="en-US" spc="-10" dirty="0">
                <a:solidFill>
                  <a:srgbClr val="FF0000"/>
                </a:solidFill>
                <a:latin typeface="+mj-lt"/>
                <a:cs typeface="Microsoft Sans Serif"/>
              </a:rPr>
              <a:t>capsule</a:t>
            </a:r>
            <a:r>
              <a:rPr lang="en-US" spc="-10" dirty="0">
                <a:latin typeface="+mj-lt"/>
                <a:cs typeface="Microsoft Sans Serif"/>
              </a:rPr>
              <a:t> </a:t>
            </a:r>
            <a:r>
              <a:rPr lang="en-US" spc="-10" dirty="0" smtClean="0">
                <a:latin typeface="+mj-lt"/>
                <a:cs typeface="Microsoft Sans Serif"/>
              </a:rPr>
              <a:t>and</a:t>
            </a:r>
            <a:r>
              <a:rPr lang="sr-Latn-RS" spc="-10" dirty="0" smtClean="0">
                <a:latin typeface="+mj-lt"/>
                <a:cs typeface="Microsoft Sans Serif"/>
              </a:rPr>
              <a:t> </a:t>
            </a:r>
            <a:r>
              <a:rPr lang="sr-Latn-RS" spc="-10" dirty="0" smtClean="0">
                <a:solidFill>
                  <a:srgbClr val="FF0000"/>
                </a:solidFill>
                <a:latin typeface="+mj-lt"/>
                <a:cs typeface="Microsoft Sans Serif"/>
              </a:rPr>
              <a:t>trabeculae</a:t>
            </a:r>
            <a:r>
              <a:rPr lang="en-US" spc="-10" dirty="0" smtClean="0">
                <a:latin typeface="+mj-lt"/>
                <a:cs typeface="Microsoft Sans Serif"/>
              </a:rPr>
              <a:t>, </a:t>
            </a:r>
            <a:r>
              <a:rPr lang="en-US" spc="-10" dirty="0">
                <a:latin typeface="+mj-lt"/>
                <a:cs typeface="Microsoft Sans Serif"/>
              </a:rPr>
              <a:t>and the parenchyma is </a:t>
            </a:r>
            <a:r>
              <a:rPr lang="sr-Latn-RS" spc="-10" dirty="0" smtClean="0">
                <a:latin typeface="+mj-lt"/>
                <a:cs typeface="Microsoft Sans Serif"/>
              </a:rPr>
              <a:t>thymic </a:t>
            </a:r>
            <a:r>
              <a:rPr lang="en-US" spc="-10" dirty="0" smtClean="0">
                <a:latin typeface="+mj-lt"/>
                <a:cs typeface="Microsoft Sans Serif"/>
              </a:rPr>
              <a:t> </a:t>
            </a:r>
            <a:r>
              <a:rPr lang="en-US" spc="-10" dirty="0">
                <a:latin typeface="+mj-lt"/>
                <a:cs typeface="Microsoft Sans Serif"/>
              </a:rPr>
              <a:t>tissue organized into lobules.</a:t>
            </a:r>
          </a:p>
          <a:p>
            <a:pPr marL="12700" marR="774700">
              <a:lnSpc>
                <a:spcPct val="80000"/>
              </a:lnSpc>
              <a:spcBef>
                <a:spcPts val="530"/>
              </a:spcBef>
            </a:pPr>
            <a:r>
              <a:rPr lang="en-US" spc="-10" dirty="0">
                <a:latin typeface="+mj-lt"/>
                <a:cs typeface="Microsoft Sans Serif"/>
              </a:rPr>
              <a:t>In the lobule, </a:t>
            </a:r>
            <a:r>
              <a:rPr lang="en-US" spc="-10" dirty="0" smtClean="0">
                <a:latin typeface="+mj-lt"/>
                <a:cs typeface="Microsoft Sans Serif"/>
              </a:rPr>
              <a:t>the</a:t>
            </a:r>
            <a:r>
              <a:rPr lang="sr-Latn-RS" spc="-10" dirty="0" smtClean="0">
                <a:latin typeface="+mj-lt"/>
                <a:cs typeface="Microsoft Sans Serif"/>
              </a:rPr>
              <a:t>re are</a:t>
            </a:r>
            <a:r>
              <a:rPr lang="en-US" spc="-10" dirty="0" smtClean="0">
                <a:latin typeface="+mj-lt"/>
                <a:cs typeface="Microsoft Sans Serif"/>
              </a:rPr>
              <a:t> </a:t>
            </a:r>
            <a:r>
              <a:rPr lang="en-US" spc="-10" dirty="0">
                <a:solidFill>
                  <a:srgbClr val="FF0000"/>
                </a:solidFill>
                <a:latin typeface="+mj-lt"/>
                <a:cs typeface="Microsoft Sans Serif"/>
              </a:rPr>
              <a:t>cortex </a:t>
            </a:r>
            <a:r>
              <a:rPr lang="en-US" spc="-10" dirty="0" smtClean="0">
                <a:solidFill>
                  <a:srgbClr val="FF0000"/>
                </a:solidFill>
                <a:latin typeface="+mj-lt"/>
                <a:cs typeface="Microsoft Sans Serif"/>
              </a:rPr>
              <a:t>and</a:t>
            </a:r>
            <a:r>
              <a:rPr lang="sr-Latn-RS" spc="-10" dirty="0" smtClean="0">
                <a:solidFill>
                  <a:srgbClr val="FF0000"/>
                </a:solidFill>
                <a:latin typeface="+mj-lt"/>
                <a:cs typeface="Microsoft Sans Serif"/>
              </a:rPr>
              <a:t> </a:t>
            </a:r>
            <a:r>
              <a:rPr lang="en-US" spc="-10" dirty="0" smtClean="0">
                <a:solidFill>
                  <a:srgbClr val="FF0000"/>
                </a:solidFill>
                <a:latin typeface="+mj-lt"/>
                <a:cs typeface="Microsoft Sans Serif"/>
              </a:rPr>
              <a:t>medulla</a:t>
            </a:r>
            <a:r>
              <a:rPr lang="sr-Latn-RS" spc="-10" dirty="0" smtClean="0">
                <a:solidFill>
                  <a:srgbClr val="FF0000"/>
                </a:solidFill>
                <a:latin typeface="+mj-lt"/>
                <a:cs typeface="Microsoft Sans Serif"/>
              </a:rPr>
              <a:t>.</a:t>
            </a:r>
          </a:p>
          <a:p>
            <a:pPr marL="12700" marR="774700" algn="ctr">
              <a:lnSpc>
                <a:spcPct val="80000"/>
              </a:lnSpc>
              <a:spcBef>
                <a:spcPts val="530"/>
              </a:spcBef>
            </a:pPr>
            <a:endParaRPr lang="sr-Latn-RS" spc="-10" dirty="0">
              <a:solidFill>
                <a:srgbClr val="FF0000"/>
              </a:solidFill>
              <a:latin typeface="+mj-lt"/>
              <a:cs typeface="Microsoft Sans Serif"/>
            </a:endParaRPr>
          </a:p>
          <a:p>
            <a:pPr marL="12700" marR="774700" algn="ctr">
              <a:lnSpc>
                <a:spcPct val="80000"/>
              </a:lnSpc>
              <a:spcBef>
                <a:spcPts val="530"/>
              </a:spcBef>
            </a:pPr>
            <a:r>
              <a:rPr lang="en-US" spc="-10" dirty="0" smtClean="0">
                <a:solidFill>
                  <a:srgbClr val="FF0000"/>
                </a:solidFill>
                <a:latin typeface="+mj-lt"/>
                <a:cs typeface="Microsoft Sans Serif"/>
              </a:rPr>
              <a:t> </a:t>
            </a:r>
            <a:r>
              <a:rPr lang="en-US" b="1" u="sng" spc="-10" dirty="0" smtClean="0">
                <a:solidFill>
                  <a:srgbClr val="FF0000"/>
                </a:solidFill>
                <a:latin typeface="+mj-lt"/>
                <a:cs typeface="Microsoft Sans Serif"/>
              </a:rPr>
              <a:t>cortex</a:t>
            </a:r>
            <a:endParaRPr lang="en-US" b="1" u="sng" spc="-10" dirty="0">
              <a:solidFill>
                <a:srgbClr val="FF0000"/>
              </a:solidFill>
              <a:latin typeface="+mj-lt"/>
              <a:cs typeface="Microsoft Sans Serif"/>
            </a:endParaRPr>
          </a:p>
          <a:p>
            <a:pPr marL="12700" marR="774700">
              <a:lnSpc>
                <a:spcPct val="80000"/>
              </a:lnSpc>
              <a:spcBef>
                <a:spcPts val="530"/>
              </a:spcBef>
            </a:pPr>
            <a:r>
              <a:rPr lang="en-US" spc="-10" dirty="0" smtClean="0">
                <a:latin typeface="+mj-lt"/>
                <a:cs typeface="Microsoft Sans Serif"/>
              </a:rPr>
              <a:t>includes </a:t>
            </a:r>
            <a:r>
              <a:rPr lang="en-US" spc="-10" dirty="0">
                <a:latin typeface="+mj-lt"/>
                <a:cs typeface="Microsoft Sans Serif"/>
              </a:rPr>
              <a:t>85-90% of the parenchyma and is significantly darker than the medulla on histological preparations. It is dominated by densely packed immature lymphocytes of the thymus - </a:t>
            </a:r>
            <a:r>
              <a:rPr lang="en-US" spc="-10" dirty="0" err="1">
                <a:latin typeface="+mj-lt"/>
                <a:cs typeface="Microsoft Sans Serif"/>
              </a:rPr>
              <a:t>thymocytes</a:t>
            </a:r>
            <a:r>
              <a:rPr lang="en-US" spc="-10" dirty="0">
                <a:latin typeface="+mj-lt"/>
                <a:cs typeface="Microsoft Sans Serif"/>
              </a:rPr>
              <a:t>. In addition to </a:t>
            </a:r>
            <a:r>
              <a:rPr lang="en-US" spc="-10" dirty="0" err="1">
                <a:latin typeface="+mj-lt"/>
                <a:cs typeface="Microsoft Sans Serif"/>
              </a:rPr>
              <a:t>thymocytes</a:t>
            </a:r>
            <a:r>
              <a:rPr lang="en-US" spc="-10" dirty="0">
                <a:latin typeface="+mj-lt"/>
                <a:cs typeface="Microsoft Sans Serif"/>
              </a:rPr>
              <a:t>, the cortex contains epithelial cells and macrophages</a:t>
            </a:r>
            <a:r>
              <a:rPr lang="en-US" spc="-10" dirty="0" smtClean="0">
                <a:latin typeface="+mj-lt"/>
                <a:cs typeface="Microsoft Sans Serif"/>
              </a:rPr>
              <a:t>.</a:t>
            </a:r>
            <a:endParaRPr lang="sr-Latn-RS" spc="-10" dirty="0" smtClean="0">
              <a:latin typeface="+mj-lt"/>
              <a:cs typeface="Microsoft Sans Serif"/>
            </a:endParaRPr>
          </a:p>
          <a:p>
            <a:pPr marL="12700" marR="774700">
              <a:lnSpc>
                <a:spcPct val="80000"/>
              </a:lnSpc>
              <a:spcBef>
                <a:spcPts val="530"/>
              </a:spcBef>
            </a:pPr>
            <a:endParaRPr lang="en-US" spc="-10" dirty="0">
              <a:solidFill>
                <a:srgbClr val="FF0000"/>
              </a:solidFill>
              <a:latin typeface="+mj-lt"/>
              <a:cs typeface="Microsoft Sans Serif"/>
            </a:endParaRPr>
          </a:p>
          <a:p>
            <a:pPr marL="12700" marR="774700" algn="ctr">
              <a:lnSpc>
                <a:spcPct val="80000"/>
              </a:lnSpc>
              <a:spcBef>
                <a:spcPts val="530"/>
              </a:spcBef>
            </a:pPr>
            <a:r>
              <a:rPr lang="sr-Latn-RS" b="1" u="sng" spc="-10" dirty="0" smtClean="0">
                <a:solidFill>
                  <a:srgbClr val="FF0000"/>
                </a:solidFill>
                <a:latin typeface="+mj-lt"/>
                <a:cs typeface="Microsoft Sans Serif"/>
              </a:rPr>
              <a:t>medulla</a:t>
            </a:r>
            <a:endParaRPr lang="en-US" b="1" u="sng" spc="-10" dirty="0">
              <a:solidFill>
                <a:srgbClr val="FF0000"/>
              </a:solidFill>
              <a:latin typeface="+mj-lt"/>
              <a:cs typeface="Microsoft Sans Serif"/>
            </a:endParaRPr>
          </a:p>
          <a:p>
            <a:pPr marL="12700" marR="774700">
              <a:lnSpc>
                <a:spcPct val="80000"/>
              </a:lnSpc>
              <a:spcBef>
                <a:spcPts val="530"/>
              </a:spcBef>
            </a:pPr>
            <a:r>
              <a:rPr lang="en-US" spc="-10" dirty="0">
                <a:latin typeface="+mj-lt"/>
                <a:cs typeface="Microsoft Sans Serif"/>
              </a:rPr>
              <a:t>covers 10-15% of the parenchyma, contains significantly fewer </a:t>
            </a:r>
            <a:r>
              <a:rPr lang="en-US" spc="-10" dirty="0" err="1" smtClean="0">
                <a:latin typeface="+mj-lt"/>
                <a:cs typeface="Microsoft Sans Serif"/>
              </a:rPr>
              <a:t>thymocytes</a:t>
            </a:r>
            <a:r>
              <a:rPr lang="en-US" spc="-10" dirty="0" smtClean="0">
                <a:latin typeface="+mj-lt"/>
                <a:cs typeface="Microsoft Sans Serif"/>
              </a:rPr>
              <a:t>. </a:t>
            </a:r>
            <a:r>
              <a:rPr lang="en-US" spc="-10" dirty="0">
                <a:latin typeface="+mj-lt"/>
                <a:cs typeface="Microsoft Sans Serif"/>
              </a:rPr>
              <a:t>In addition to them, epithelial cells, macrophages and dendritic </a:t>
            </a:r>
            <a:r>
              <a:rPr lang="en-US" spc="-10" dirty="0" smtClean="0">
                <a:latin typeface="+mj-lt"/>
                <a:cs typeface="Microsoft Sans Serif"/>
              </a:rPr>
              <a:t>cells </a:t>
            </a:r>
            <a:r>
              <a:rPr lang="en-US" spc="-10" dirty="0">
                <a:latin typeface="+mj-lt"/>
                <a:cs typeface="Microsoft Sans Serif"/>
              </a:rPr>
              <a:t>are </a:t>
            </a:r>
            <a:r>
              <a:rPr lang="en-US" spc="-10" dirty="0" smtClean="0">
                <a:latin typeface="+mj-lt"/>
                <a:cs typeface="Microsoft Sans Serif"/>
              </a:rPr>
              <a:t>present. </a:t>
            </a:r>
            <a:r>
              <a:rPr lang="en-US" spc="-10" dirty="0">
                <a:latin typeface="+mj-lt"/>
                <a:cs typeface="Microsoft Sans Serif"/>
              </a:rPr>
              <a:t>The most striking feature of the medulla are </a:t>
            </a:r>
            <a:r>
              <a:rPr lang="en-US" spc="-10" dirty="0" err="1">
                <a:solidFill>
                  <a:srgbClr val="FF0000"/>
                </a:solidFill>
                <a:latin typeface="+mj-lt"/>
                <a:cs typeface="Microsoft Sans Serif"/>
              </a:rPr>
              <a:t>thymic</a:t>
            </a:r>
            <a:r>
              <a:rPr lang="en-US" spc="-10" dirty="0">
                <a:solidFill>
                  <a:srgbClr val="FF0000"/>
                </a:solidFill>
                <a:latin typeface="+mj-lt"/>
                <a:cs typeface="Microsoft Sans Serif"/>
              </a:rPr>
              <a:t> corpuscles </a:t>
            </a:r>
            <a:r>
              <a:rPr lang="en-US" spc="-10" dirty="0">
                <a:latin typeface="+mj-lt"/>
                <a:cs typeface="Microsoft Sans Serif"/>
              </a:rPr>
              <a:t>(Hassall's corpuscles) - round or oval agglomerates of thymus epithelial cells stacked in the form of concentric lamella.</a:t>
            </a:r>
            <a:endParaRPr lang="sr-Latn-RS" sz="1800" spc="-10" dirty="0" smtClean="0">
              <a:latin typeface="+mj-lt"/>
              <a:cs typeface="Microsoft Sans Serif"/>
            </a:endParaRPr>
          </a:p>
          <a:p>
            <a:pPr marL="12700" marR="774700">
              <a:lnSpc>
                <a:spcPct val="80000"/>
              </a:lnSpc>
              <a:spcBef>
                <a:spcPts val="530"/>
              </a:spcBef>
            </a:pPr>
            <a:endParaRPr lang="sr-Latn-RS" spc="-10" dirty="0">
              <a:latin typeface="Microsoft Sans Serif"/>
              <a:cs typeface="Microsoft Sans Serif"/>
            </a:endParaRPr>
          </a:p>
        </p:txBody>
      </p:sp>
      <p:sp>
        <p:nvSpPr>
          <p:cNvPr id="7" name="object 7"/>
          <p:cNvSpPr txBox="1">
            <a:spLocks noGrp="1"/>
          </p:cNvSpPr>
          <p:nvPr>
            <p:ph type="title"/>
          </p:nvPr>
        </p:nvSpPr>
        <p:spPr>
          <a:xfrm>
            <a:off x="1247952" y="279907"/>
            <a:ext cx="1723848" cy="505267"/>
          </a:xfrm>
          <a:prstGeom prst="rect">
            <a:avLst/>
          </a:prstGeom>
        </p:spPr>
        <p:txBody>
          <a:bodyPr vert="horz" wrap="square" lIns="0" tIns="12700" rIns="0" bIns="0" rtlCol="0">
            <a:spAutoFit/>
          </a:bodyPr>
          <a:lstStyle/>
          <a:p>
            <a:pPr marL="12700">
              <a:lnSpc>
                <a:spcPct val="100000"/>
              </a:lnSpc>
              <a:spcBef>
                <a:spcPts val="100"/>
              </a:spcBef>
            </a:pPr>
            <a:r>
              <a:rPr lang="sr-Latn-RS" spc="-125" dirty="0" smtClean="0"/>
              <a:t>Thymus</a:t>
            </a:r>
            <a:endParaRPr dirty="0"/>
          </a:p>
        </p:txBody>
      </p:sp>
      <p:pic>
        <p:nvPicPr>
          <p:cNvPr id="8" name="object 8"/>
          <p:cNvPicPr/>
          <p:nvPr/>
        </p:nvPicPr>
        <p:blipFill>
          <a:blip r:embed="rId2" cstate="print"/>
          <a:stretch>
            <a:fillRect/>
          </a:stretch>
        </p:blipFill>
        <p:spPr>
          <a:xfrm>
            <a:off x="618653" y="3098153"/>
            <a:ext cx="3349713" cy="2945930"/>
          </a:xfrm>
          <a:prstGeom prst="rect">
            <a:avLst/>
          </a:prstGeom>
        </p:spPr>
      </p:pic>
      <p:pic>
        <p:nvPicPr>
          <p:cNvPr id="9" name="object 9"/>
          <p:cNvPicPr/>
          <p:nvPr/>
        </p:nvPicPr>
        <p:blipFill>
          <a:blip r:embed="rId3" cstate="print"/>
          <a:stretch>
            <a:fillRect/>
          </a:stretch>
        </p:blipFill>
        <p:spPr>
          <a:xfrm>
            <a:off x="497940" y="982243"/>
            <a:ext cx="3473894" cy="186646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54836" y="3402494"/>
            <a:ext cx="8508365" cy="3349635"/>
          </a:xfrm>
          <a:prstGeom prst="rect">
            <a:avLst/>
          </a:prstGeom>
        </p:spPr>
        <p:txBody>
          <a:bodyPr vert="horz" wrap="square" lIns="0" tIns="12700" rIns="0" bIns="0" rtlCol="0">
            <a:spAutoFit/>
          </a:bodyPr>
          <a:lstStyle/>
          <a:p>
            <a:pPr marL="12700">
              <a:lnSpc>
                <a:spcPct val="150000"/>
              </a:lnSpc>
              <a:spcBef>
                <a:spcPts val="100"/>
              </a:spcBef>
            </a:pPr>
            <a:r>
              <a:rPr lang="sr-Latn-RS" spc="-10" dirty="0" smtClean="0">
                <a:latin typeface="Microsoft Sans Serif"/>
                <a:cs typeface="Microsoft Sans Serif"/>
              </a:rPr>
              <a:t>Posses stroma and parenchyme. </a:t>
            </a:r>
            <a:r>
              <a:rPr lang="sr-Latn-RS" spc="-10" dirty="0">
                <a:latin typeface="Microsoft Sans Serif"/>
                <a:cs typeface="Microsoft Sans Serif"/>
              </a:rPr>
              <a:t>S</a:t>
            </a:r>
            <a:r>
              <a:rPr lang="en-US" spc="-10" dirty="0" err="1" smtClean="0">
                <a:latin typeface="Microsoft Sans Serif"/>
                <a:cs typeface="Microsoft Sans Serif"/>
              </a:rPr>
              <a:t>troma</a:t>
            </a:r>
            <a:r>
              <a:rPr lang="en-US" spc="-10" dirty="0" smtClean="0">
                <a:latin typeface="Microsoft Sans Serif"/>
                <a:cs typeface="Microsoft Sans Serif"/>
              </a:rPr>
              <a:t> </a:t>
            </a:r>
            <a:r>
              <a:rPr lang="en-US" spc="-10" dirty="0">
                <a:latin typeface="Microsoft Sans Serif"/>
                <a:cs typeface="Microsoft Sans Serif"/>
              </a:rPr>
              <a:t>consists of the capsule and septa, </a:t>
            </a:r>
            <a:r>
              <a:rPr lang="en-US" spc="-10" dirty="0" smtClean="0">
                <a:latin typeface="Microsoft Sans Serif"/>
                <a:cs typeface="Microsoft Sans Serif"/>
              </a:rPr>
              <a:t>a</a:t>
            </a:r>
            <a:r>
              <a:rPr lang="sr-Latn-RS" spc="-10" dirty="0" smtClean="0">
                <a:latin typeface="Microsoft Sans Serif"/>
                <a:cs typeface="Microsoft Sans Serif"/>
              </a:rPr>
              <a:t>s well as reticular meshwork.</a:t>
            </a:r>
            <a:r>
              <a:rPr lang="en-US" spc="-10" dirty="0" smtClean="0">
                <a:latin typeface="Microsoft Sans Serif"/>
                <a:cs typeface="Microsoft Sans Serif"/>
              </a:rPr>
              <a:t>The </a:t>
            </a:r>
            <a:r>
              <a:rPr lang="sr-Latn-RS" spc="-10" dirty="0" smtClean="0">
                <a:latin typeface="Microsoft Sans Serif"/>
                <a:cs typeface="Microsoft Sans Serif"/>
              </a:rPr>
              <a:t>parenchyma has cortex and medulla. C</a:t>
            </a:r>
            <a:r>
              <a:rPr lang="en-US" spc="-10" dirty="0" err="1" smtClean="0">
                <a:latin typeface="Microsoft Sans Serif"/>
                <a:cs typeface="Microsoft Sans Serif"/>
              </a:rPr>
              <a:t>ortex</a:t>
            </a:r>
            <a:r>
              <a:rPr lang="en-US" spc="-10" dirty="0" smtClean="0">
                <a:latin typeface="Microsoft Sans Serif"/>
                <a:cs typeface="Microsoft Sans Serif"/>
              </a:rPr>
              <a:t> </a:t>
            </a:r>
            <a:r>
              <a:rPr lang="en-US" spc="-10" dirty="0">
                <a:latin typeface="Microsoft Sans Serif"/>
                <a:cs typeface="Microsoft Sans Serif"/>
              </a:rPr>
              <a:t>is divided into the </a:t>
            </a:r>
            <a:r>
              <a:rPr lang="sr-Latn-RS" spc="-10" dirty="0" smtClean="0">
                <a:solidFill>
                  <a:srgbClr val="FF0000"/>
                </a:solidFill>
                <a:latin typeface="Microsoft Sans Serif"/>
                <a:cs typeface="Microsoft Sans Serif"/>
              </a:rPr>
              <a:t>superficial</a:t>
            </a:r>
            <a:r>
              <a:rPr lang="sr-Latn-RS" spc="-10" dirty="0" smtClean="0">
                <a:latin typeface="Microsoft Sans Serif"/>
                <a:cs typeface="Microsoft Sans Serif"/>
              </a:rPr>
              <a:t> and </a:t>
            </a:r>
            <a:r>
              <a:rPr lang="sr-Latn-RS" spc="-10" dirty="0" smtClean="0">
                <a:solidFill>
                  <a:srgbClr val="FF0000"/>
                </a:solidFill>
                <a:latin typeface="Microsoft Sans Serif"/>
                <a:cs typeface="Microsoft Sans Serif"/>
              </a:rPr>
              <a:t>deep </a:t>
            </a:r>
            <a:r>
              <a:rPr lang="en-US" spc="-10" dirty="0" smtClean="0">
                <a:solidFill>
                  <a:srgbClr val="FF0000"/>
                </a:solidFill>
                <a:latin typeface="Microsoft Sans Serif"/>
                <a:cs typeface="Microsoft Sans Serif"/>
              </a:rPr>
              <a:t>(</a:t>
            </a:r>
            <a:r>
              <a:rPr lang="en-US" spc="-10" dirty="0" err="1" smtClean="0">
                <a:solidFill>
                  <a:srgbClr val="FF0000"/>
                </a:solidFill>
                <a:latin typeface="Microsoft Sans Serif"/>
                <a:cs typeface="Microsoft Sans Serif"/>
              </a:rPr>
              <a:t>paracortex</a:t>
            </a:r>
            <a:r>
              <a:rPr lang="en-US" spc="-10" dirty="0">
                <a:solidFill>
                  <a:srgbClr val="FF0000"/>
                </a:solidFill>
                <a:latin typeface="Microsoft Sans Serif"/>
                <a:cs typeface="Microsoft Sans Serif"/>
              </a:rPr>
              <a:t>).</a:t>
            </a:r>
          </a:p>
          <a:p>
            <a:pPr marL="12700">
              <a:lnSpc>
                <a:spcPct val="150000"/>
              </a:lnSpc>
              <a:spcBef>
                <a:spcPts val="100"/>
              </a:spcBef>
            </a:pPr>
            <a:r>
              <a:rPr lang="en-US" spc="-10" dirty="0">
                <a:latin typeface="Microsoft Sans Serif"/>
                <a:cs typeface="Microsoft Sans Serif"/>
              </a:rPr>
              <a:t>The </a:t>
            </a:r>
            <a:r>
              <a:rPr lang="sr-Latn-RS" spc="-10" dirty="0" smtClean="0">
                <a:latin typeface="Microsoft Sans Serif"/>
                <a:cs typeface="Microsoft Sans Serif"/>
              </a:rPr>
              <a:t>superficial</a:t>
            </a:r>
            <a:r>
              <a:rPr lang="en-US" spc="-10" dirty="0" smtClean="0">
                <a:latin typeface="Microsoft Sans Serif"/>
                <a:cs typeface="Microsoft Sans Serif"/>
              </a:rPr>
              <a:t> </a:t>
            </a:r>
            <a:r>
              <a:rPr lang="en-US" spc="-10" dirty="0">
                <a:latin typeface="Microsoft Sans Serif"/>
                <a:cs typeface="Microsoft Sans Serif"/>
              </a:rPr>
              <a:t>cortex is a </a:t>
            </a:r>
            <a:r>
              <a:rPr lang="sr-Latn-RS" spc="-10" dirty="0" smtClean="0">
                <a:latin typeface="Microsoft Sans Serif"/>
                <a:cs typeface="Microsoft Sans Serif"/>
              </a:rPr>
              <a:t>nodule filled </a:t>
            </a:r>
            <a:r>
              <a:rPr lang="en-US" spc="-10" dirty="0" smtClean="0">
                <a:latin typeface="Microsoft Sans Serif"/>
                <a:cs typeface="Microsoft Sans Serif"/>
              </a:rPr>
              <a:t>B-dependent zone</a:t>
            </a:r>
            <a:r>
              <a:rPr lang="sr-Latn-RS" spc="-10" dirty="0" smtClean="0">
                <a:latin typeface="Microsoft Sans Serif"/>
                <a:cs typeface="Microsoft Sans Serif"/>
              </a:rPr>
              <a:t>,</a:t>
            </a:r>
            <a:r>
              <a:rPr lang="en-US" spc="-10" dirty="0" smtClean="0">
                <a:latin typeface="Microsoft Sans Serif"/>
                <a:cs typeface="Microsoft Sans Serif"/>
              </a:rPr>
              <a:t> </a:t>
            </a:r>
            <a:r>
              <a:rPr lang="sr-Latn-RS" spc="-10" dirty="0" smtClean="0">
                <a:latin typeface="Microsoft Sans Serif"/>
                <a:cs typeface="Microsoft Sans Serif"/>
              </a:rPr>
              <a:t>while </a:t>
            </a:r>
            <a:r>
              <a:rPr lang="en-US" spc="-10" dirty="0" err="1" smtClean="0">
                <a:latin typeface="Microsoft Sans Serif"/>
                <a:cs typeface="Microsoft Sans Serif"/>
              </a:rPr>
              <a:t>paracortex</a:t>
            </a:r>
            <a:r>
              <a:rPr lang="en-US" spc="-10" dirty="0" smtClean="0">
                <a:latin typeface="Microsoft Sans Serif"/>
                <a:cs typeface="Microsoft Sans Serif"/>
              </a:rPr>
              <a:t> </a:t>
            </a:r>
            <a:r>
              <a:rPr lang="en-US" spc="-10" dirty="0">
                <a:latin typeface="Microsoft Sans Serif"/>
                <a:cs typeface="Microsoft Sans Serif"/>
              </a:rPr>
              <a:t>does not contain </a:t>
            </a:r>
            <a:r>
              <a:rPr lang="en-US" spc="-10" dirty="0" smtClean="0">
                <a:latin typeface="Microsoft Sans Serif"/>
                <a:cs typeface="Microsoft Sans Serif"/>
              </a:rPr>
              <a:t>lymph</a:t>
            </a:r>
            <a:r>
              <a:rPr lang="sr-Latn-RS" spc="-10" dirty="0" smtClean="0">
                <a:latin typeface="Microsoft Sans Serif"/>
                <a:cs typeface="Microsoft Sans Serif"/>
              </a:rPr>
              <a:t> nodules</a:t>
            </a:r>
            <a:r>
              <a:rPr lang="en-US" spc="-10" dirty="0" smtClean="0">
                <a:latin typeface="Microsoft Sans Serif"/>
                <a:cs typeface="Microsoft Sans Serif"/>
              </a:rPr>
              <a:t> </a:t>
            </a:r>
            <a:r>
              <a:rPr lang="en-US" spc="-10" dirty="0">
                <a:latin typeface="Microsoft Sans Serif"/>
                <a:cs typeface="Microsoft Sans Serif"/>
              </a:rPr>
              <a:t>but densely and evenly scattered cells, mainly </a:t>
            </a:r>
            <a:r>
              <a:rPr lang="en-US" spc="-10" dirty="0" smtClean="0">
                <a:latin typeface="Microsoft Sans Serif"/>
                <a:cs typeface="Microsoft Sans Serif"/>
              </a:rPr>
              <a:t>T-lymphocytes</a:t>
            </a:r>
            <a:r>
              <a:rPr lang="sr-Latn-RS" spc="-10" dirty="0" smtClean="0">
                <a:latin typeface="Microsoft Sans Serif"/>
                <a:cs typeface="Microsoft Sans Serif"/>
              </a:rPr>
              <a:t> (</a:t>
            </a:r>
            <a:r>
              <a:rPr lang="en-US" spc="-10" dirty="0" smtClean="0">
                <a:latin typeface="Microsoft Sans Serif"/>
                <a:cs typeface="Microsoft Sans Serif"/>
              </a:rPr>
              <a:t>T</a:t>
            </a:r>
            <a:r>
              <a:rPr lang="sr-Latn-RS" spc="-10" dirty="0" smtClean="0">
                <a:latin typeface="Microsoft Sans Serif"/>
                <a:cs typeface="Microsoft Sans Serif"/>
              </a:rPr>
              <a:t>hymus</a:t>
            </a:r>
            <a:r>
              <a:rPr lang="en-US" spc="-10" dirty="0" smtClean="0">
                <a:latin typeface="Microsoft Sans Serif"/>
                <a:cs typeface="Microsoft Sans Serif"/>
              </a:rPr>
              <a:t>-dependent zone</a:t>
            </a:r>
            <a:r>
              <a:rPr lang="sr-Latn-RS" spc="-10" dirty="0" smtClean="0">
                <a:latin typeface="Microsoft Sans Serif"/>
                <a:cs typeface="Microsoft Sans Serif"/>
              </a:rPr>
              <a:t>)</a:t>
            </a:r>
            <a:r>
              <a:rPr lang="en-US" spc="-10" dirty="0" smtClean="0">
                <a:latin typeface="Microsoft Sans Serif"/>
                <a:cs typeface="Microsoft Sans Serif"/>
              </a:rPr>
              <a:t>. </a:t>
            </a:r>
            <a:r>
              <a:rPr lang="en-US" spc="-10" dirty="0">
                <a:latin typeface="Microsoft Sans Serif"/>
                <a:cs typeface="Microsoft Sans Serif"/>
              </a:rPr>
              <a:t>The medulla is built </a:t>
            </a:r>
            <a:r>
              <a:rPr lang="sr-Latn-RS" spc="-10" dirty="0" smtClean="0">
                <a:latin typeface="Microsoft Sans Serif"/>
                <a:cs typeface="Microsoft Sans Serif"/>
              </a:rPr>
              <a:t>from the cords of lymphatic tissue separated by </a:t>
            </a:r>
            <a:r>
              <a:rPr lang="en-US" spc="-10" dirty="0" smtClean="0">
                <a:latin typeface="Microsoft Sans Serif"/>
                <a:cs typeface="Microsoft Sans Serif"/>
              </a:rPr>
              <a:t>medullary </a:t>
            </a:r>
            <a:r>
              <a:rPr lang="en-US" spc="-10" dirty="0">
                <a:latin typeface="Microsoft Sans Serif"/>
                <a:cs typeface="Microsoft Sans Serif"/>
              </a:rPr>
              <a:t>sinuses as a labyrinthine system of lymphatic channels through which lymph is filtered.</a:t>
            </a:r>
            <a:endParaRPr sz="1800" dirty="0">
              <a:latin typeface="Microsoft Sans Serif"/>
              <a:cs typeface="Microsoft Sans Serif"/>
            </a:endParaRPr>
          </a:p>
        </p:txBody>
      </p:sp>
      <p:pic>
        <p:nvPicPr>
          <p:cNvPr id="3" name="object 3"/>
          <p:cNvPicPr/>
          <p:nvPr/>
        </p:nvPicPr>
        <p:blipFill>
          <a:blip r:embed="rId2" cstate="print"/>
          <a:stretch>
            <a:fillRect/>
          </a:stretch>
        </p:blipFill>
        <p:spPr>
          <a:xfrm>
            <a:off x="1312748" y="1025677"/>
            <a:ext cx="6141694" cy="2109406"/>
          </a:xfrm>
          <a:prstGeom prst="rect">
            <a:avLst/>
          </a:prstGeom>
        </p:spPr>
      </p:pic>
      <p:sp>
        <p:nvSpPr>
          <p:cNvPr id="4" name="object 4"/>
          <p:cNvSpPr txBox="1">
            <a:spLocks noGrp="1"/>
          </p:cNvSpPr>
          <p:nvPr>
            <p:ph type="title"/>
          </p:nvPr>
        </p:nvSpPr>
        <p:spPr>
          <a:xfrm>
            <a:off x="2779902" y="243916"/>
            <a:ext cx="3658235" cy="514350"/>
          </a:xfrm>
          <a:prstGeom prst="rect">
            <a:avLst/>
          </a:prstGeom>
        </p:spPr>
        <p:txBody>
          <a:bodyPr vert="horz" wrap="square" lIns="0" tIns="13335" rIns="0" bIns="0" rtlCol="0">
            <a:spAutoFit/>
          </a:bodyPr>
          <a:lstStyle/>
          <a:p>
            <a:pPr marL="12700">
              <a:lnSpc>
                <a:spcPct val="100000"/>
              </a:lnSpc>
              <a:spcBef>
                <a:spcPts val="105"/>
              </a:spcBef>
              <a:tabLst>
                <a:tab pos="1917700" algn="l"/>
              </a:tabLst>
            </a:pPr>
            <a:r>
              <a:rPr lang="sr-Latn-RS" dirty="0" smtClean="0"/>
              <a:t>Lymph nodes</a:t>
            </a:r>
            <a:endParaRP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04800" y="1143000"/>
            <a:ext cx="7745730" cy="1858201"/>
          </a:xfrm>
          <a:prstGeom prst="rect">
            <a:avLst/>
          </a:prstGeom>
        </p:spPr>
        <p:txBody>
          <a:bodyPr vert="horz" wrap="square" lIns="0" tIns="67310" rIns="0" bIns="0" rtlCol="0">
            <a:spAutoFit/>
          </a:bodyPr>
          <a:lstStyle/>
          <a:p>
            <a:pPr marL="355600" indent="-342900">
              <a:lnSpc>
                <a:spcPct val="100000"/>
              </a:lnSpc>
              <a:spcBef>
                <a:spcPts val="530"/>
              </a:spcBef>
              <a:buChar char="•"/>
              <a:tabLst>
                <a:tab pos="354965" algn="l"/>
                <a:tab pos="355600" algn="l"/>
              </a:tabLst>
            </a:pPr>
            <a:r>
              <a:rPr lang="en-US" spc="10" dirty="0">
                <a:latin typeface="Microsoft Sans Serif"/>
                <a:cs typeface="Microsoft Sans Serif"/>
              </a:rPr>
              <a:t>Two pathways of circulation are formed by the blood </a:t>
            </a:r>
            <a:r>
              <a:rPr lang="en-US" spc="10" dirty="0" smtClean="0">
                <a:latin typeface="Microsoft Sans Serif"/>
                <a:cs typeface="Microsoft Sans Serif"/>
              </a:rPr>
              <a:t>vessels</a:t>
            </a:r>
            <a:r>
              <a:rPr lang="sr-Latn-RS" spc="10" dirty="0" smtClean="0">
                <a:latin typeface="Microsoft Sans Serif"/>
                <a:cs typeface="Microsoft Sans Serif"/>
              </a:rPr>
              <a:t> </a:t>
            </a:r>
            <a:r>
              <a:rPr lang="en-US" spc="10" dirty="0" smtClean="0">
                <a:latin typeface="Microsoft Sans Serif"/>
                <a:cs typeface="Microsoft Sans Serif"/>
              </a:rPr>
              <a:t>and </a:t>
            </a:r>
            <a:r>
              <a:rPr lang="en-US" spc="10" dirty="0">
                <a:latin typeface="Microsoft Sans Serif"/>
                <a:cs typeface="Microsoft Sans Serif"/>
              </a:rPr>
              <a:t>the heart:</a:t>
            </a:r>
          </a:p>
          <a:p>
            <a:pPr marL="355600" indent="-342900">
              <a:lnSpc>
                <a:spcPct val="100000"/>
              </a:lnSpc>
              <a:spcBef>
                <a:spcPts val="530"/>
              </a:spcBef>
              <a:buChar char="•"/>
              <a:tabLst>
                <a:tab pos="354965" algn="l"/>
                <a:tab pos="355600" algn="l"/>
              </a:tabLst>
            </a:pPr>
            <a:r>
              <a:rPr lang="en-US" spc="10" dirty="0" smtClean="0">
                <a:solidFill>
                  <a:srgbClr val="7030A0"/>
                </a:solidFill>
                <a:latin typeface="Microsoft Sans Serif"/>
                <a:cs typeface="Microsoft Sans Serif"/>
              </a:rPr>
              <a:t>Pulmonary </a:t>
            </a:r>
            <a:r>
              <a:rPr lang="en-US" spc="10" dirty="0">
                <a:solidFill>
                  <a:srgbClr val="7030A0"/>
                </a:solidFill>
                <a:latin typeface="Microsoft Sans Serif"/>
                <a:cs typeface="Microsoft Sans Serif"/>
              </a:rPr>
              <a:t>circulation </a:t>
            </a:r>
            <a:r>
              <a:rPr lang="en-US" spc="10" dirty="0">
                <a:latin typeface="Microsoft Sans Serif"/>
                <a:cs typeface="Microsoft Sans Serif"/>
              </a:rPr>
              <a:t>conveys blood from the </a:t>
            </a:r>
            <a:r>
              <a:rPr lang="en-US" spc="10" dirty="0" smtClean="0">
                <a:latin typeface="Microsoft Sans Serif"/>
                <a:cs typeface="Microsoft Sans Serif"/>
              </a:rPr>
              <a:t>heart</a:t>
            </a:r>
            <a:r>
              <a:rPr lang="sr-Latn-RS" spc="10" dirty="0" smtClean="0">
                <a:latin typeface="Microsoft Sans Serif"/>
                <a:cs typeface="Microsoft Sans Serif"/>
              </a:rPr>
              <a:t> </a:t>
            </a:r>
            <a:r>
              <a:rPr lang="en-US" spc="10" dirty="0" smtClean="0">
                <a:latin typeface="Microsoft Sans Serif"/>
                <a:cs typeface="Microsoft Sans Serif"/>
              </a:rPr>
              <a:t>to </a:t>
            </a:r>
            <a:r>
              <a:rPr lang="en-US" spc="10" dirty="0">
                <a:latin typeface="Microsoft Sans Serif"/>
                <a:cs typeface="Microsoft Sans Serif"/>
              </a:rPr>
              <a:t>the lungs and from the lungs to the </a:t>
            </a:r>
            <a:r>
              <a:rPr lang="en-US" spc="10" dirty="0" smtClean="0">
                <a:latin typeface="Microsoft Sans Serif"/>
                <a:cs typeface="Microsoft Sans Serif"/>
              </a:rPr>
              <a:t>heart</a:t>
            </a:r>
            <a:endParaRPr lang="sr-Latn-RS" spc="10" dirty="0" smtClean="0">
              <a:latin typeface="Microsoft Sans Serif"/>
              <a:cs typeface="Microsoft Sans Serif"/>
            </a:endParaRPr>
          </a:p>
          <a:p>
            <a:pPr marL="355600" indent="-342900">
              <a:lnSpc>
                <a:spcPct val="100000"/>
              </a:lnSpc>
              <a:spcBef>
                <a:spcPts val="530"/>
              </a:spcBef>
              <a:buChar char="•"/>
              <a:tabLst>
                <a:tab pos="354965" algn="l"/>
                <a:tab pos="355600" algn="l"/>
              </a:tabLst>
            </a:pPr>
            <a:r>
              <a:rPr lang="en-US" spc="10" dirty="0" smtClean="0">
                <a:solidFill>
                  <a:srgbClr val="7030A0"/>
                </a:solidFill>
                <a:latin typeface="Microsoft Sans Serif"/>
                <a:cs typeface="Microsoft Sans Serif"/>
              </a:rPr>
              <a:t>Systemic </a:t>
            </a:r>
            <a:r>
              <a:rPr lang="en-US" spc="10" dirty="0">
                <a:solidFill>
                  <a:srgbClr val="7030A0"/>
                </a:solidFill>
                <a:latin typeface="Microsoft Sans Serif"/>
                <a:cs typeface="Microsoft Sans Serif"/>
              </a:rPr>
              <a:t>circulation </a:t>
            </a:r>
            <a:r>
              <a:rPr lang="en-US" spc="10" dirty="0">
                <a:latin typeface="Microsoft Sans Serif"/>
                <a:cs typeface="Microsoft Sans Serif"/>
              </a:rPr>
              <a:t>conveys blood from the heart </a:t>
            </a:r>
            <a:r>
              <a:rPr lang="en-US" spc="10" dirty="0" smtClean="0">
                <a:latin typeface="Microsoft Sans Serif"/>
                <a:cs typeface="Microsoft Sans Serif"/>
              </a:rPr>
              <a:t>to</a:t>
            </a:r>
            <a:r>
              <a:rPr lang="sr-Latn-RS" spc="10" dirty="0" smtClean="0">
                <a:latin typeface="Microsoft Sans Serif"/>
                <a:cs typeface="Microsoft Sans Serif"/>
              </a:rPr>
              <a:t> </a:t>
            </a:r>
            <a:r>
              <a:rPr lang="en-US" spc="10" dirty="0" smtClean="0">
                <a:latin typeface="Microsoft Sans Serif"/>
                <a:cs typeface="Microsoft Sans Serif"/>
              </a:rPr>
              <a:t>other </a:t>
            </a:r>
            <a:r>
              <a:rPr lang="en-US" spc="10" dirty="0">
                <a:latin typeface="Microsoft Sans Serif"/>
                <a:cs typeface="Microsoft Sans Serif"/>
              </a:rPr>
              <a:t>tissues of the body and from other tissues of </a:t>
            </a:r>
            <a:r>
              <a:rPr lang="en-US" spc="10" dirty="0" smtClean="0">
                <a:latin typeface="Microsoft Sans Serif"/>
                <a:cs typeface="Microsoft Sans Serif"/>
              </a:rPr>
              <a:t>the</a:t>
            </a:r>
            <a:r>
              <a:rPr lang="sr-Latn-RS" spc="10" dirty="0" smtClean="0">
                <a:latin typeface="Microsoft Sans Serif"/>
                <a:cs typeface="Microsoft Sans Serif"/>
              </a:rPr>
              <a:t> </a:t>
            </a:r>
            <a:r>
              <a:rPr lang="en-US" spc="10" dirty="0" smtClean="0">
                <a:latin typeface="Microsoft Sans Serif"/>
                <a:cs typeface="Microsoft Sans Serif"/>
              </a:rPr>
              <a:t>body </a:t>
            </a:r>
            <a:r>
              <a:rPr lang="en-US" spc="10" dirty="0">
                <a:latin typeface="Microsoft Sans Serif"/>
                <a:cs typeface="Microsoft Sans Serif"/>
              </a:rPr>
              <a:t>to the </a:t>
            </a:r>
            <a:r>
              <a:rPr lang="en-US" spc="10" dirty="0" smtClean="0">
                <a:latin typeface="Microsoft Sans Serif"/>
                <a:cs typeface="Microsoft Sans Serif"/>
              </a:rPr>
              <a:t>heart</a:t>
            </a:r>
            <a:endParaRPr sz="2000" dirty="0">
              <a:latin typeface="Microsoft Sans Serif"/>
              <a:cs typeface="Microsoft Sans Serif"/>
            </a:endParaRPr>
          </a:p>
        </p:txBody>
      </p:sp>
      <p:pic>
        <p:nvPicPr>
          <p:cNvPr id="5" name="Picture 4"/>
          <p:cNvPicPr>
            <a:picLocks noChangeAspect="1"/>
          </p:cNvPicPr>
          <p:nvPr/>
        </p:nvPicPr>
        <p:blipFill>
          <a:blip r:embed="rId2"/>
          <a:stretch>
            <a:fillRect/>
          </a:stretch>
        </p:blipFill>
        <p:spPr>
          <a:xfrm>
            <a:off x="1905000" y="3200400"/>
            <a:ext cx="5051503" cy="3512756"/>
          </a:xfrm>
          <a:prstGeom prst="rect">
            <a:avLst/>
          </a:prstGeom>
        </p:spPr>
      </p:pic>
      <p:sp>
        <p:nvSpPr>
          <p:cNvPr id="7" name="object 2"/>
          <p:cNvSpPr txBox="1">
            <a:spLocks noGrp="1"/>
          </p:cNvSpPr>
          <p:nvPr>
            <p:ph type="title"/>
          </p:nvPr>
        </p:nvSpPr>
        <p:spPr>
          <a:xfrm>
            <a:off x="1458951" y="284539"/>
            <a:ext cx="5943600" cy="505908"/>
          </a:xfrm>
          <a:prstGeom prst="rect">
            <a:avLst/>
          </a:prstGeom>
        </p:spPr>
        <p:txBody>
          <a:bodyPr vert="horz" wrap="square" lIns="0" tIns="13335" rIns="0" bIns="0" rtlCol="0">
            <a:spAutoFit/>
          </a:bodyPr>
          <a:lstStyle/>
          <a:p>
            <a:pPr marL="12700">
              <a:lnSpc>
                <a:spcPct val="100000"/>
              </a:lnSpc>
              <a:spcBef>
                <a:spcPts val="105"/>
              </a:spcBef>
            </a:pPr>
            <a:r>
              <a:rPr lang="sr-Latn-RS" spc="-10" dirty="0" smtClean="0"/>
              <a:t>Cardiovascular system - </a:t>
            </a:r>
            <a:r>
              <a:rPr lang="sr-Latn-RS" spc="-10" dirty="0" smtClean="0">
                <a:solidFill>
                  <a:srgbClr val="FF0000"/>
                </a:solidFill>
              </a:rPr>
              <a:t>CVS</a:t>
            </a:r>
            <a:endParaRPr b="0" spc="-75" dirty="0">
              <a:solidFill>
                <a:srgbClr val="FF0000"/>
              </a:solidFill>
              <a:latin typeface="Microsoft Sans Serif"/>
              <a:cs typeface="Microsoft Sans Serif"/>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33800" y="76200"/>
            <a:ext cx="1724660" cy="513715"/>
          </a:xfrm>
          <a:prstGeom prst="rect">
            <a:avLst/>
          </a:prstGeom>
        </p:spPr>
        <p:txBody>
          <a:bodyPr vert="horz" wrap="square" lIns="0" tIns="12700" rIns="0" bIns="0" rtlCol="0">
            <a:spAutoFit/>
          </a:bodyPr>
          <a:lstStyle/>
          <a:p>
            <a:pPr marL="12700">
              <a:lnSpc>
                <a:spcPct val="100000"/>
              </a:lnSpc>
              <a:spcBef>
                <a:spcPts val="100"/>
              </a:spcBef>
            </a:pPr>
            <a:r>
              <a:rPr lang="sr-Latn-RS" spc="-10" dirty="0" smtClean="0"/>
              <a:t>Spleen</a:t>
            </a:r>
            <a:endParaRPr spc="-10" dirty="0"/>
          </a:p>
        </p:txBody>
      </p:sp>
      <p:sp>
        <p:nvSpPr>
          <p:cNvPr id="3" name="object 3"/>
          <p:cNvSpPr txBox="1"/>
          <p:nvPr/>
        </p:nvSpPr>
        <p:spPr>
          <a:xfrm>
            <a:off x="228600" y="830198"/>
            <a:ext cx="5022215" cy="5987537"/>
          </a:xfrm>
          <a:prstGeom prst="rect">
            <a:avLst/>
          </a:prstGeom>
        </p:spPr>
        <p:txBody>
          <a:bodyPr vert="horz" wrap="square" lIns="0" tIns="36830" rIns="0" bIns="0" rtlCol="0">
            <a:spAutoFit/>
          </a:bodyPr>
          <a:lstStyle/>
          <a:p>
            <a:pPr marL="12700" marR="8255">
              <a:lnSpc>
                <a:spcPts val="2010"/>
              </a:lnSpc>
              <a:spcBef>
                <a:spcPts val="290"/>
              </a:spcBef>
            </a:pPr>
            <a:r>
              <a:rPr lang="en-US" spc="-15" dirty="0">
                <a:latin typeface="Microsoft Sans Serif"/>
                <a:cs typeface="Microsoft Sans Serif"/>
              </a:rPr>
              <a:t>The largest lymphatic </a:t>
            </a:r>
            <a:r>
              <a:rPr lang="en-US" spc="-15" dirty="0" smtClean="0">
                <a:latin typeface="Microsoft Sans Serif"/>
                <a:cs typeface="Microsoft Sans Serif"/>
              </a:rPr>
              <a:t>organ,</a:t>
            </a:r>
            <a:r>
              <a:rPr lang="sr-Latn-RS" spc="-15" dirty="0" smtClean="0">
                <a:latin typeface="Microsoft Sans Serif"/>
                <a:cs typeface="Microsoft Sans Serif"/>
              </a:rPr>
              <a:t> </a:t>
            </a:r>
            <a:r>
              <a:rPr lang="en-US" spc="-15" dirty="0" smtClean="0">
                <a:latin typeface="Microsoft Sans Serif"/>
                <a:cs typeface="Microsoft Sans Serif"/>
              </a:rPr>
              <a:t>serves </a:t>
            </a:r>
            <a:r>
              <a:rPr lang="en-US" spc="-15" dirty="0">
                <a:latin typeface="Microsoft Sans Serif"/>
                <a:cs typeface="Microsoft Sans Serif"/>
              </a:rPr>
              <a:t>as </a:t>
            </a:r>
            <a:r>
              <a:rPr lang="en-US" spc="-15" dirty="0" smtClean="0">
                <a:latin typeface="Microsoft Sans Serif"/>
                <a:cs typeface="Microsoft Sans Serif"/>
              </a:rPr>
              <a:t>a </a:t>
            </a:r>
            <a:r>
              <a:rPr lang="en-US" spc="-15" dirty="0">
                <a:latin typeface="Microsoft Sans Serif"/>
                <a:cs typeface="Microsoft Sans Serif"/>
              </a:rPr>
              <a:t>blood filter. </a:t>
            </a:r>
            <a:r>
              <a:rPr lang="en-US" spc="-15" dirty="0" smtClean="0">
                <a:latin typeface="Microsoft Sans Serif"/>
                <a:cs typeface="Microsoft Sans Serif"/>
              </a:rPr>
              <a:t>Contains </a:t>
            </a:r>
            <a:r>
              <a:rPr lang="en-US" spc="-15" dirty="0">
                <a:latin typeface="Microsoft Sans Serif"/>
                <a:cs typeface="Microsoft Sans Serif"/>
              </a:rPr>
              <a:t>stroma and </a:t>
            </a:r>
            <a:r>
              <a:rPr lang="en-US" spc="-15" dirty="0" smtClean="0">
                <a:latin typeface="Microsoft Sans Serif"/>
                <a:cs typeface="Microsoft Sans Serif"/>
              </a:rPr>
              <a:t>pare</a:t>
            </a:r>
            <a:r>
              <a:rPr lang="sr-Latn-RS" spc="-15" dirty="0" smtClean="0">
                <a:latin typeface="Microsoft Sans Serif"/>
                <a:cs typeface="Microsoft Sans Serif"/>
              </a:rPr>
              <a:t>n</a:t>
            </a:r>
            <a:r>
              <a:rPr lang="en-US" spc="-15" dirty="0" err="1" smtClean="0">
                <a:latin typeface="Microsoft Sans Serif"/>
                <a:cs typeface="Microsoft Sans Serif"/>
              </a:rPr>
              <a:t>chyma</a:t>
            </a:r>
            <a:r>
              <a:rPr lang="en-US" spc="-15" dirty="0">
                <a:latin typeface="Microsoft Sans Serif"/>
                <a:cs typeface="Microsoft Sans Serif"/>
              </a:rPr>
              <a:t>. The stroma consists of a capsule and </a:t>
            </a:r>
            <a:r>
              <a:rPr lang="en-US" spc="-15" dirty="0" smtClean="0">
                <a:latin typeface="Microsoft Sans Serif"/>
                <a:cs typeface="Microsoft Sans Serif"/>
              </a:rPr>
              <a:t>trabeculae</a:t>
            </a:r>
            <a:r>
              <a:rPr lang="sr-Latn-RS" spc="-15" dirty="0" smtClean="0">
                <a:latin typeface="Microsoft Sans Serif"/>
                <a:cs typeface="Microsoft Sans Serif"/>
              </a:rPr>
              <a:t> as well as reticular meshwork</a:t>
            </a:r>
            <a:r>
              <a:rPr lang="en-US" spc="-15" dirty="0" smtClean="0">
                <a:latin typeface="Microsoft Sans Serif"/>
                <a:cs typeface="Microsoft Sans Serif"/>
              </a:rPr>
              <a:t>, </a:t>
            </a:r>
            <a:r>
              <a:rPr lang="en-US" spc="-15" dirty="0">
                <a:latin typeface="Microsoft Sans Serif"/>
                <a:cs typeface="Microsoft Sans Serif"/>
              </a:rPr>
              <a:t>and the parenchyma is a </a:t>
            </a:r>
            <a:r>
              <a:rPr lang="en-US" spc="-15" dirty="0" smtClean="0">
                <a:latin typeface="Microsoft Sans Serif"/>
                <a:cs typeface="Microsoft Sans Serif"/>
              </a:rPr>
              <a:t>lymph</a:t>
            </a:r>
            <a:r>
              <a:rPr lang="sr-Latn-RS" spc="-15" dirty="0" smtClean="0">
                <a:latin typeface="Microsoft Sans Serif"/>
                <a:cs typeface="Microsoft Sans Serif"/>
              </a:rPr>
              <a:t>atic</a:t>
            </a:r>
            <a:r>
              <a:rPr lang="en-US" spc="-15" dirty="0" smtClean="0">
                <a:latin typeface="Microsoft Sans Serif"/>
                <a:cs typeface="Microsoft Sans Serif"/>
              </a:rPr>
              <a:t> </a:t>
            </a:r>
            <a:r>
              <a:rPr lang="en-US" spc="-15" dirty="0">
                <a:latin typeface="Microsoft Sans Serif"/>
                <a:cs typeface="Microsoft Sans Serif"/>
              </a:rPr>
              <a:t>tissue, which is referred to as the </a:t>
            </a:r>
            <a:r>
              <a:rPr lang="en-US" spc="-15" dirty="0">
                <a:solidFill>
                  <a:srgbClr val="FF0000"/>
                </a:solidFill>
                <a:latin typeface="Microsoft Sans Serif"/>
                <a:cs typeface="Microsoft Sans Serif"/>
              </a:rPr>
              <a:t>pulp</a:t>
            </a:r>
            <a:r>
              <a:rPr lang="en-US" spc="-15" dirty="0" smtClean="0">
                <a:solidFill>
                  <a:srgbClr val="FF0000"/>
                </a:solidFill>
                <a:latin typeface="Microsoft Sans Serif"/>
                <a:cs typeface="Microsoft Sans Serif"/>
              </a:rPr>
              <a:t>.</a:t>
            </a:r>
            <a:endParaRPr lang="sr-Latn-RS" spc="-15" dirty="0" smtClean="0">
              <a:solidFill>
                <a:srgbClr val="FF0000"/>
              </a:solidFill>
              <a:latin typeface="Microsoft Sans Serif"/>
              <a:cs typeface="Microsoft Sans Serif"/>
            </a:endParaRPr>
          </a:p>
          <a:p>
            <a:pPr marL="12700" marR="8255">
              <a:lnSpc>
                <a:spcPts val="2010"/>
              </a:lnSpc>
              <a:spcBef>
                <a:spcPts val="290"/>
              </a:spcBef>
            </a:pPr>
            <a:r>
              <a:rPr lang="en-US" spc="-15" dirty="0">
                <a:latin typeface="Microsoft Sans Serif"/>
                <a:cs typeface="Microsoft Sans Serif"/>
              </a:rPr>
              <a:t>Splenic </a:t>
            </a:r>
            <a:r>
              <a:rPr lang="en-US" spc="-15" dirty="0" smtClean="0">
                <a:latin typeface="Microsoft Sans Serif"/>
                <a:cs typeface="Microsoft Sans Serif"/>
              </a:rPr>
              <a:t>pulp</a:t>
            </a:r>
            <a:r>
              <a:rPr lang="sr-Latn-RS" spc="-15" dirty="0" smtClean="0">
                <a:latin typeface="Microsoft Sans Serif"/>
                <a:cs typeface="Microsoft Sans Serif"/>
              </a:rPr>
              <a:t> </a:t>
            </a:r>
            <a:r>
              <a:rPr lang="en-US" spc="-15" dirty="0" smtClean="0">
                <a:latin typeface="Microsoft Sans Serif"/>
                <a:cs typeface="Microsoft Sans Serif"/>
              </a:rPr>
              <a:t>is </a:t>
            </a:r>
            <a:r>
              <a:rPr lang="en-US" spc="-15" dirty="0">
                <a:latin typeface="Microsoft Sans Serif"/>
                <a:cs typeface="Microsoft Sans Serif"/>
              </a:rPr>
              <a:t>divided into two functionally and </a:t>
            </a:r>
            <a:r>
              <a:rPr lang="en-US" spc="-15" dirty="0" smtClean="0">
                <a:latin typeface="Microsoft Sans Serif"/>
                <a:cs typeface="Microsoft Sans Serif"/>
              </a:rPr>
              <a:t>morphologically</a:t>
            </a:r>
            <a:r>
              <a:rPr lang="sr-Latn-RS" spc="-15" dirty="0" smtClean="0">
                <a:latin typeface="Microsoft Sans Serif"/>
                <a:cs typeface="Microsoft Sans Serif"/>
              </a:rPr>
              <a:t> </a:t>
            </a:r>
            <a:r>
              <a:rPr lang="en-US" spc="-15" dirty="0" smtClean="0">
                <a:latin typeface="Microsoft Sans Serif"/>
                <a:cs typeface="Microsoft Sans Serif"/>
              </a:rPr>
              <a:t>different </a:t>
            </a:r>
            <a:r>
              <a:rPr lang="en-US" spc="-15" dirty="0">
                <a:latin typeface="Microsoft Sans Serif"/>
                <a:cs typeface="Microsoft Sans Serif"/>
              </a:rPr>
              <a:t>regions: </a:t>
            </a:r>
            <a:r>
              <a:rPr lang="en-US" spc="-15" dirty="0" smtClean="0">
                <a:solidFill>
                  <a:srgbClr val="FF0000"/>
                </a:solidFill>
                <a:latin typeface="Microsoft Sans Serif"/>
                <a:cs typeface="Microsoft Sans Serif"/>
              </a:rPr>
              <a:t>white </a:t>
            </a:r>
            <a:r>
              <a:rPr lang="en-US" spc="-15" dirty="0">
                <a:solidFill>
                  <a:srgbClr val="FF0000"/>
                </a:solidFill>
                <a:latin typeface="Microsoft Sans Serif"/>
                <a:cs typeface="Microsoft Sans Serif"/>
              </a:rPr>
              <a:t>pulp and red </a:t>
            </a:r>
            <a:r>
              <a:rPr lang="en-US" spc="-15" dirty="0" smtClean="0">
                <a:solidFill>
                  <a:srgbClr val="FF0000"/>
                </a:solidFill>
                <a:latin typeface="Microsoft Sans Serif"/>
                <a:cs typeface="Microsoft Sans Serif"/>
              </a:rPr>
              <a:t>pulp</a:t>
            </a:r>
            <a:r>
              <a:rPr lang="sr-Latn-RS" spc="-15" dirty="0" smtClean="0">
                <a:solidFill>
                  <a:srgbClr val="FF0000"/>
                </a:solidFill>
                <a:latin typeface="Microsoft Sans Serif"/>
                <a:cs typeface="Microsoft Sans Serif"/>
              </a:rPr>
              <a:t>.</a:t>
            </a:r>
          </a:p>
          <a:p>
            <a:pPr marL="12700" marR="8255">
              <a:lnSpc>
                <a:spcPts val="2010"/>
              </a:lnSpc>
              <a:spcBef>
                <a:spcPts val="290"/>
              </a:spcBef>
            </a:pPr>
            <a:endParaRPr lang="en-US" spc="-15" dirty="0">
              <a:solidFill>
                <a:srgbClr val="FF0000"/>
              </a:solidFill>
              <a:latin typeface="Microsoft Sans Serif"/>
              <a:cs typeface="Microsoft Sans Serif"/>
            </a:endParaRPr>
          </a:p>
          <a:p>
            <a:pPr marL="12700" marR="8255">
              <a:lnSpc>
                <a:spcPts val="2010"/>
              </a:lnSpc>
              <a:spcBef>
                <a:spcPts val="290"/>
              </a:spcBef>
            </a:pPr>
            <a:r>
              <a:rPr lang="en-US" b="1" u="sng" spc="-15" dirty="0">
                <a:solidFill>
                  <a:srgbClr val="FF0000"/>
                </a:solidFill>
                <a:latin typeface="Microsoft Sans Serif"/>
                <a:cs typeface="Microsoft Sans Serif"/>
              </a:rPr>
              <a:t>White pulp </a:t>
            </a:r>
            <a:r>
              <a:rPr lang="en-US" spc="-15" dirty="0">
                <a:latin typeface="Microsoft Sans Serif"/>
                <a:cs typeface="Microsoft Sans Serif"/>
              </a:rPr>
              <a:t>(20-30% of </a:t>
            </a:r>
            <a:r>
              <a:rPr lang="sr-Latn-RS" spc="-15" dirty="0" smtClean="0">
                <a:latin typeface="Microsoft Sans Serif"/>
                <a:cs typeface="Microsoft Sans Serif"/>
              </a:rPr>
              <a:t>spleen </a:t>
            </a:r>
            <a:r>
              <a:rPr lang="en-US" spc="-15" dirty="0" smtClean="0">
                <a:latin typeface="Microsoft Sans Serif"/>
                <a:cs typeface="Microsoft Sans Serif"/>
              </a:rPr>
              <a:t>volume</a:t>
            </a:r>
            <a:r>
              <a:rPr lang="en-US" spc="-15" dirty="0">
                <a:latin typeface="Microsoft Sans Serif"/>
                <a:cs typeface="Microsoft Sans Serif"/>
              </a:rPr>
              <a:t>)</a:t>
            </a:r>
          </a:p>
          <a:p>
            <a:pPr marL="12700" marR="8255">
              <a:lnSpc>
                <a:spcPts val="2010"/>
              </a:lnSpc>
              <a:spcBef>
                <a:spcPts val="290"/>
              </a:spcBef>
            </a:pPr>
            <a:r>
              <a:rPr lang="sr-Latn-RS" spc="-15" dirty="0" smtClean="0">
                <a:latin typeface="Microsoft Sans Serif"/>
                <a:cs typeface="Microsoft Sans Serif"/>
              </a:rPr>
              <a:t>Contains </a:t>
            </a:r>
            <a:r>
              <a:rPr lang="en-US" spc="-15" dirty="0" smtClean="0">
                <a:solidFill>
                  <a:srgbClr val="7030A0"/>
                </a:solidFill>
                <a:latin typeface="Microsoft Sans Serif"/>
                <a:cs typeface="Microsoft Sans Serif"/>
              </a:rPr>
              <a:t>splenic </a:t>
            </a:r>
            <a:r>
              <a:rPr lang="sr-Latn-RS" spc="-15" dirty="0" smtClean="0">
                <a:solidFill>
                  <a:srgbClr val="7030A0"/>
                </a:solidFill>
                <a:latin typeface="Microsoft Sans Serif"/>
                <a:cs typeface="Microsoft Sans Serif"/>
              </a:rPr>
              <a:t>nodules </a:t>
            </a:r>
            <a:r>
              <a:rPr lang="sr-Latn-RS" spc="-15" dirty="0" smtClean="0">
                <a:latin typeface="Microsoft Sans Serif"/>
                <a:cs typeface="Microsoft Sans Serif"/>
              </a:rPr>
              <a:t>and </a:t>
            </a:r>
            <a:r>
              <a:rPr lang="en-US" spc="-15" dirty="0" smtClean="0">
                <a:solidFill>
                  <a:srgbClr val="7030A0"/>
                </a:solidFill>
                <a:latin typeface="Microsoft Sans Serif"/>
                <a:cs typeface="Microsoft Sans Serif"/>
              </a:rPr>
              <a:t>PALS</a:t>
            </a:r>
            <a:r>
              <a:rPr lang="en-US" spc="-15" dirty="0" smtClean="0">
                <a:latin typeface="Microsoft Sans Serif"/>
                <a:cs typeface="Microsoft Sans Serif"/>
              </a:rPr>
              <a:t> </a:t>
            </a:r>
            <a:r>
              <a:rPr lang="en-US" spc="-15" dirty="0">
                <a:latin typeface="Microsoft Sans Serif"/>
                <a:cs typeface="Microsoft Sans Serif"/>
              </a:rPr>
              <a:t>(</a:t>
            </a:r>
            <a:r>
              <a:rPr lang="en-US" spc="-15" dirty="0" err="1">
                <a:latin typeface="Microsoft Sans Serif"/>
                <a:cs typeface="Microsoft Sans Serif"/>
              </a:rPr>
              <a:t>Periarterial</a:t>
            </a:r>
            <a:r>
              <a:rPr lang="en-US" spc="-15" dirty="0">
                <a:latin typeface="Microsoft Sans Serif"/>
                <a:cs typeface="Microsoft Sans Serif"/>
              </a:rPr>
              <a:t> Lymphatic Sheath</a:t>
            </a:r>
            <a:r>
              <a:rPr lang="en-US" spc="-15" dirty="0" smtClean="0">
                <a:latin typeface="Microsoft Sans Serif"/>
                <a:cs typeface="Microsoft Sans Serif"/>
              </a:rPr>
              <a:t>)</a:t>
            </a:r>
            <a:r>
              <a:rPr lang="sr-Latn-RS" spc="-15" dirty="0" smtClean="0">
                <a:latin typeface="Microsoft Sans Serif"/>
                <a:cs typeface="Microsoft Sans Serif"/>
              </a:rPr>
              <a:t>. </a:t>
            </a:r>
            <a:r>
              <a:rPr lang="sr-Latn-RS" spc="-15" dirty="0">
                <a:latin typeface="Microsoft Sans Serif"/>
                <a:cs typeface="Microsoft Sans Serif"/>
              </a:rPr>
              <a:t>S</a:t>
            </a:r>
            <a:r>
              <a:rPr lang="en-US" spc="-15" dirty="0" err="1" smtClean="0">
                <a:latin typeface="Microsoft Sans Serif"/>
                <a:cs typeface="Microsoft Sans Serif"/>
              </a:rPr>
              <a:t>plenic</a:t>
            </a:r>
            <a:r>
              <a:rPr lang="en-US" spc="-15" dirty="0" smtClean="0">
                <a:latin typeface="Microsoft Sans Serif"/>
                <a:cs typeface="Microsoft Sans Serif"/>
              </a:rPr>
              <a:t> </a:t>
            </a:r>
            <a:r>
              <a:rPr lang="sr-Latn-RS" spc="-15" dirty="0" smtClean="0">
                <a:latin typeface="Microsoft Sans Serif"/>
                <a:cs typeface="Microsoft Sans Serif"/>
              </a:rPr>
              <a:t>nodules</a:t>
            </a:r>
            <a:r>
              <a:rPr lang="sr-Latn-RS" spc="-15" dirty="0">
                <a:latin typeface="Microsoft Sans Serif"/>
                <a:cs typeface="Microsoft Sans Serif"/>
              </a:rPr>
              <a:t> </a:t>
            </a:r>
            <a:r>
              <a:rPr lang="sr-Latn-RS" spc="-15" dirty="0" smtClean="0">
                <a:latin typeface="Microsoft Sans Serif"/>
                <a:cs typeface="Microsoft Sans Serif"/>
              </a:rPr>
              <a:t>contain </a:t>
            </a:r>
            <a:r>
              <a:rPr lang="en-US" spc="-15" dirty="0" smtClean="0">
                <a:latin typeface="Microsoft Sans Serif"/>
                <a:cs typeface="Microsoft Sans Serif"/>
              </a:rPr>
              <a:t>central artery</a:t>
            </a:r>
            <a:r>
              <a:rPr lang="sr-Latn-RS" spc="-15" dirty="0" smtClean="0">
                <a:latin typeface="Microsoft Sans Serif"/>
                <a:cs typeface="Microsoft Sans Serif"/>
              </a:rPr>
              <a:t> and</a:t>
            </a:r>
            <a:r>
              <a:rPr lang="en-US" spc="-15" dirty="0" smtClean="0">
                <a:latin typeface="Microsoft Sans Serif"/>
                <a:cs typeface="Microsoft Sans Serif"/>
              </a:rPr>
              <a:t> </a:t>
            </a:r>
            <a:r>
              <a:rPr lang="en-US" spc="-15" dirty="0">
                <a:latin typeface="Microsoft Sans Serif"/>
                <a:cs typeface="Microsoft Sans Serif"/>
              </a:rPr>
              <a:t>are dominated by B-lymphocytes</a:t>
            </a:r>
            <a:r>
              <a:rPr lang="sr-Latn-RS" spc="-15" dirty="0" smtClean="0">
                <a:latin typeface="Microsoft Sans Serif"/>
                <a:cs typeface="Microsoft Sans Serif"/>
              </a:rPr>
              <a:t>. </a:t>
            </a:r>
            <a:r>
              <a:rPr lang="en-US" spc="-15" dirty="0">
                <a:latin typeface="Microsoft Sans Serif"/>
                <a:cs typeface="Microsoft Sans Serif"/>
              </a:rPr>
              <a:t>T </a:t>
            </a:r>
            <a:r>
              <a:rPr lang="sr-Latn-RS" spc="-15" dirty="0" smtClean="0">
                <a:latin typeface="Microsoft Sans Serif"/>
                <a:cs typeface="Microsoft Sans Serif"/>
              </a:rPr>
              <a:t>lymphocytes</a:t>
            </a:r>
            <a:r>
              <a:rPr lang="en-US" spc="-15" dirty="0" smtClean="0">
                <a:latin typeface="Microsoft Sans Serif"/>
                <a:cs typeface="Microsoft Sans Serif"/>
              </a:rPr>
              <a:t> that </a:t>
            </a:r>
            <a:r>
              <a:rPr lang="en-US" spc="-15" dirty="0">
                <a:latin typeface="Microsoft Sans Serif"/>
                <a:cs typeface="Microsoft Sans Serif"/>
              </a:rPr>
              <a:t>surround the central </a:t>
            </a:r>
            <a:r>
              <a:rPr lang="en-US" spc="-15" dirty="0" smtClean="0">
                <a:latin typeface="Microsoft Sans Serif"/>
                <a:cs typeface="Microsoft Sans Serif"/>
              </a:rPr>
              <a:t>artery</a:t>
            </a:r>
            <a:r>
              <a:rPr lang="sr-Latn-RS" spc="-15" dirty="0" smtClean="0">
                <a:latin typeface="Microsoft Sans Serif"/>
                <a:cs typeface="Microsoft Sans Serif"/>
              </a:rPr>
              <a:t> constitute </a:t>
            </a:r>
            <a:r>
              <a:rPr lang="en-US" spc="-15" dirty="0" smtClean="0">
                <a:latin typeface="Microsoft Sans Serif"/>
                <a:cs typeface="Microsoft Sans Serif"/>
              </a:rPr>
              <a:t>PALS</a:t>
            </a:r>
            <a:r>
              <a:rPr lang="sr-Latn-RS" spc="-15" dirty="0" smtClean="0">
                <a:latin typeface="Microsoft Sans Serif"/>
                <a:cs typeface="Microsoft Sans Serif"/>
              </a:rPr>
              <a:t>. </a:t>
            </a:r>
            <a:r>
              <a:rPr lang="en-US" spc="-15" dirty="0" smtClean="0">
                <a:latin typeface="Microsoft Sans Serif"/>
                <a:cs typeface="Microsoft Sans Serif"/>
              </a:rPr>
              <a:t> </a:t>
            </a:r>
            <a:endParaRPr lang="sr-Latn-RS" spc="-15" dirty="0" smtClean="0">
              <a:latin typeface="Microsoft Sans Serif"/>
              <a:cs typeface="Microsoft Sans Serif"/>
            </a:endParaRPr>
          </a:p>
          <a:p>
            <a:pPr marL="12700" marR="8255">
              <a:lnSpc>
                <a:spcPts val="2010"/>
              </a:lnSpc>
              <a:spcBef>
                <a:spcPts val="290"/>
              </a:spcBef>
            </a:pPr>
            <a:endParaRPr lang="sr-Latn-RS" b="1" u="sng" spc="-15" dirty="0">
              <a:solidFill>
                <a:srgbClr val="FF0000"/>
              </a:solidFill>
              <a:latin typeface="Microsoft Sans Serif"/>
              <a:cs typeface="Microsoft Sans Serif"/>
            </a:endParaRPr>
          </a:p>
          <a:p>
            <a:pPr marL="12700" marR="8255">
              <a:lnSpc>
                <a:spcPts val="2010"/>
              </a:lnSpc>
              <a:spcBef>
                <a:spcPts val="290"/>
              </a:spcBef>
            </a:pPr>
            <a:r>
              <a:rPr lang="en-US" b="1" u="sng" spc="-15" dirty="0" smtClean="0">
                <a:solidFill>
                  <a:srgbClr val="FF0000"/>
                </a:solidFill>
                <a:latin typeface="Microsoft Sans Serif"/>
                <a:cs typeface="Microsoft Sans Serif"/>
              </a:rPr>
              <a:t>Red </a:t>
            </a:r>
            <a:r>
              <a:rPr lang="en-US" b="1" u="sng" spc="-15" dirty="0">
                <a:solidFill>
                  <a:srgbClr val="FF0000"/>
                </a:solidFill>
                <a:latin typeface="Microsoft Sans Serif"/>
                <a:cs typeface="Microsoft Sans Serif"/>
              </a:rPr>
              <a:t>pulp </a:t>
            </a:r>
            <a:r>
              <a:rPr lang="en-US" spc="-15" dirty="0">
                <a:latin typeface="Microsoft Sans Serif"/>
                <a:cs typeface="Microsoft Sans Serif"/>
              </a:rPr>
              <a:t>(70-80% of volume) </a:t>
            </a:r>
            <a:r>
              <a:rPr lang="sr-Latn-RS" spc="-15" dirty="0" smtClean="0">
                <a:latin typeface="Microsoft Sans Serif"/>
                <a:cs typeface="Microsoft Sans Serif"/>
              </a:rPr>
              <a:t>contains</a:t>
            </a:r>
            <a:r>
              <a:rPr lang="en-US" spc="-15" dirty="0" smtClean="0">
                <a:latin typeface="Microsoft Sans Serif"/>
                <a:cs typeface="Microsoft Sans Serif"/>
              </a:rPr>
              <a:t> </a:t>
            </a:r>
            <a:r>
              <a:rPr lang="en-US" spc="-15" dirty="0">
                <a:latin typeface="Microsoft Sans Serif"/>
                <a:cs typeface="Microsoft Sans Serif"/>
              </a:rPr>
              <a:t>venous sinuses </a:t>
            </a:r>
            <a:r>
              <a:rPr lang="sr-Latn-RS" spc="-15" dirty="0">
                <a:latin typeface="Microsoft Sans Serif"/>
                <a:cs typeface="Microsoft Sans Serif"/>
              </a:rPr>
              <a:t> </a:t>
            </a:r>
            <a:r>
              <a:rPr lang="sr-Latn-RS" spc="-15" dirty="0" smtClean="0">
                <a:latin typeface="Microsoft Sans Serif"/>
                <a:cs typeface="Microsoft Sans Serif"/>
              </a:rPr>
              <a:t>and splenic cords. </a:t>
            </a:r>
          </a:p>
          <a:p>
            <a:pPr marL="12700" marR="8255">
              <a:lnSpc>
                <a:spcPts val="2010"/>
              </a:lnSpc>
              <a:spcBef>
                <a:spcPts val="290"/>
              </a:spcBef>
            </a:pPr>
            <a:endParaRPr lang="sr-Latn-RS" spc="-15" dirty="0">
              <a:latin typeface="Microsoft Sans Serif"/>
              <a:cs typeface="Microsoft Sans Serif"/>
            </a:endParaRPr>
          </a:p>
          <a:p>
            <a:pPr marL="12700" marR="8255">
              <a:lnSpc>
                <a:spcPts val="2010"/>
              </a:lnSpc>
              <a:spcBef>
                <a:spcPts val="290"/>
              </a:spcBef>
            </a:pPr>
            <a:r>
              <a:rPr lang="sr-Latn-RS" spc="-15" dirty="0" smtClean="0">
                <a:latin typeface="Microsoft Sans Serif"/>
                <a:cs typeface="Microsoft Sans Serif"/>
              </a:rPr>
              <a:t>B</a:t>
            </a:r>
            <a:r>
              <a:rPr lang="en-US" spc="-15" dirty="0" err="1" smtClean="0">
                <a:latin typeface="Microsoft Sans Serif"/>
                <a:cs typeface="Microsoft Sans Serif"/>
              </a:rPr>
              <a:t>etween</a:t>
            </a:r>
            <a:r>
              <a:rPr lang="en-US" spc="-15" dirty="0" smtClean="0">
                <a:latin typeface="Microsoft Sans Serif"/>
                <a:cs typeface="Microsoft Sans Serif"/>
              </a:rPr>
              <a:t> </a:t>
            </a:r>
            <a:r>
              <a:rPr lang="en-US" spc="-15" dirty="0">
                <a:latin typeface="Microsoft Sans Serif"/>
                <a:cs typeface="Microsoft Sans Serif"/>
              </a:rPr>
              <a:t>red and white </a:t>
            </a:r>
            <a:r>
              <a:rPr lang="en-US" spc="-15" dirty="0" smtClean="0">
                <a:latin typeface="Microsoft Sans Serif"/>
                <a:cs typeface="Microsoft Sans Serif"/>
              </a:rPr>
              <a:t>pulp</a:t>
            </a:r>
            <a:r>
              <a:rPr lang="sr-Latn-RS" spc="-15" dirty="0" smtClean="0">
                <a:latin typeface="Microsoft Sans Serif"/>
                <a:cs typeface="Microsoft Sans Serif"/>
              </a:rPr>
              <a:t> </a:t>
            </a:r>
            <a:r>
              <a:rPr lang="en-US" spc="-15" dirty="0" smtClean="0">
                <a:latin typeface="Microsoft Sans Serif"/>
                <a:cs typeface="Microsoft Sans Serif"/>
              </a:rPr>
              <a:t>there </a:t>
            </a:r>
            <a:r>
              <a:rPr lang="en-US" spc="-15" dirty="0">
                <a:latin typeface="Microsoft Sans Serif"/>
                <a:cs typeface="Microsoft Sans Serif"/>
              </a:rPr>
              <a:t>is a marginal zone, and the marginal sinuses are located in it</a:t>
            </a:r>
            <a:r>
              <a:rPr lang="en-US" spc="-15" dirty="0" smtClean="0">
                <a:latin typeface="Microsoft Sans Serif"/>
                <a:cs typeface="Microsoft Sans Serif"/>
              </a:rPr>
              <a:t>.</a:t>
            </a:r>
            <a:endParaRPr sz="1800" dirty="0">
              <a:latin typeface="Microsoft Sans Serif"/>
              <a:cs typeface="Microsoft Sans Serif"/>
            </a:endParaRPr>
          </a:p>
        </p:txBody>
      </p:sp>
      <p:pic>
        <p:nvPicPr>
          <p:cNvPr id="5" name="Picture 4"/>
          <p:cNvPicPr>
            <a:picLocks noChangeAspect="1"/>
          </p:cNvPicPr>
          <p:nvPr/>
        </p:nvPicPr>
        <p:blipFill>
          <a:blip r:embed="rId2"/>
          <a:stretch>
            <a:fillRect/>
          </a:stretch>
        </p:blipFill>
        <p:spPr>
          <a:xfrm rot="5400000">
            <a:off x="4891088" y="2004931"/>
            <a:ext cx="4800600" cy="3152775"/>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95773" y="1844421"/>
            <a:ext cx="4222750" cy="2885405"/>
          </a:xfrm>
          <a:prstGeom prst="rect">
            <a:avLst/>
          </a:prstGeom>
        </p:spPr>
        <p:txBody>
          <a:bodyPr vert="horz" wrap="square" lIns="0" tIns="12700" rIns="0" bIns="0" rtlCol="0">
            <a:spAutoFit/>
          </a:bodyPr>
          <a:lstStyle/>
          <a:p>
            <a:pPr marL="355600" indent="-342900">
              <a:lnSpc>
                <a:spcPts val="2055"/>
              </a:lnSpc>
              <a:spcBef>
                <a:spcPts val="100"/>
              </a:spcBef>
              <a:buFont typeface="Microsoft Sans Serif"/>
              <a:buChar char="•"/>
              <a:tabLst>
                <a:tab pos="354965" algn="l"/>
                <a:tab pos="355600" algn="l"/>
              </a:tabLst>
            </a:pPr>
            <a:r>
              <a:rPr sz="1800" b="1" spc="-10" dirty="0" smtClean="0">
                <a:latin typeface="Arial"/>
                <a:cs typeface="Arial"/>
              </a:rPr>
              <a:t>МА</a:t>
            </a:r>
            <a:r>
              <a:rPr lang="sr-Latn-RS" sz="1800" b="1" spc="-10" dirty="0" smtClean="0">
                <a:latin typeface="Arial"/>
                <a:cs typeface="Arial"/>
              </a:rPr>
              <a:t>LT </a:t>
            </a:r>
            <a:r>
              <a:rPr sz="1800" spc="-5" dirty="0" smtClean="0">
                <a:latin typeface="Microsoft Sans Serif"/>
                <a:cs typeface="Microsoft Sans Serif"/>
              </a:rPr>
              <a:t>(</a:t>
            </a:r>
            <a:r>
              <a:rPr sz="1800" b="1" spc="-5" dirty="0" smtClean="0">
                <a:latin typeface="Arial"/>
                <a:cs typeface="Arial"/>
              </a:rPr>
              <a:t>M</a:t>
            </a:r>
            <a:r>
              <a:rPr sz="1800" spc="-5" dirty="0" smtClean="0">
                <a:latin typeface="Microsoft Sans Serif"/>
                <a:cs typeface="Microsoft Sans Serif"/>
              </a:rPr>
              <a:t>ucosa</a:t>
            </a:r>
            <a:r>
              <a:rPr sz="1800" spc="25" dirty="0" smtClean="0">
                <a:latin typeface="Microsoft Sans Serif"/>
                <a:cs typeface="Microsoft Sans Serif"/>
              </a:rPr>
              <a:t> </a:t>
            </a:r>
            <a:r>
              <a:rPr sz="1800" b="1" spc="-10" dirty="0">
                <a:latin typeface="Arial"/>
                <a:cs typeface="Arial"/>
              </a:rPr>
              <a:t>A</a:t>
            </a:r>
            <a:r>
              <a:rPr sz="1800" spc="-10" dirty="0">
                <a:latin typeface="Microsoft Sans Serif"/>
                <a:cs typeface="Microsoft Sans Serif"/>
              </a:rPr>
              <a:t>ssociated</a:t>
            </a:r>
            <a:r>
              <a:rPr sz="1800" spc="65" dirty="0">
                <a:latin typeface="Microsoft Sans Serif"/>
                <a:cs typeface="Microsoft Sans Serif"/>
              </a:rPr>
              <a:t> </a:t>
            </a:r>
            <a:r>
              <a:rPr sz="1800" b="1" spc="-10" dirty="0">
                <a:latin typeface="Arial"/>
                <a:cs typeface="Arial"/>
              </a:rPr>
              <a:t>L</a:t>
            </a:r>
            <a:r>
              <a:rPr sz="1800" spc="-10" dirty="0">
                <a:latin typeface="Microsoft Sans Serif"/>
                <a:cs typeface="Microsoft Sans Serif"/>
              </a:rPr>
              <a:t>ymphoid</a:t>
            </a:r>
            <a:endParaRPr sz="1800" dirty="0">
              <a:latin typeface="Microsoft Sans Serif"/>
              <a:cs typeface="Microsoft Sans Serif"/>
            </a:endParaRPr>
          </a:p>
          <a:p>
            <a:pPr marL="355600">
              <a:lnSpc>
                <a:spcPts val="2055"/>
              </a:lnSpc>
            </a:pPr>
            <a:r>
              <a:rPr sz="1800" b="1" spc="-5" dirty="0">
                <a:latin typeface="Arial"/>
                <a:cs typeface="Arial"/>
              </a:rPr>
              <a:t>T</a:t>
            </a:r>
            <a:r>
              <a:rPr sz="1800" spc="-5" dirty="0">
                <a:latin typeface="Microsoft Sans Serif"/>
                <a:cs typeface="Microsoft Sans Serif"/>
              </a:rPr>
              <a:t>issue).</a:t>
            </a:r>
            <a:endParaRPr sz="1800" dirty="0">
              <a:latin typeface="Microsoft Sans Serif"/>
              <a:cs typeface="Microsoft Sans Serif"/>
            </a:endParaRPr>
          </a:p>
          <a:p>
            <a:pPr>
              <a:lnSpc>
                <a:spcPct val="100000"/>
              </a:lnSpc>
              <a:spcBef>
                <a:spcPts val="10"/>
              </a:spcBef>
            </a:pPr>
            <a:endParaRPr sz="2500" dirty="0">
              <a:latin typeface="Microsoft Sans Serif"/>
              <a:cs typeface="Microsoft Sans Serif"/>
            </a:endParaRPr>
          </a:p>
          <a:p>
            <a:pPr marL="355600" marR="142240" indent="-342900">
              <a:lnSpc>
                <a:spcPts val="1939"/>
              </a:lnSpc>
              <a:buChar char="•"/>
              <a:tabLst>
                <a:tab pos="354965" algn="l"/>
                <a:tab pos="355600" algn="l"/>
              </a:tabLst>
            </a:pPr>
            <a:r>
              <a:rPr lang="en-US" spc="-5" dirty="0">
                <a:latin typeface="Microsoft Sans Serif"/>
                <a:cs typeface="Microsoft Sans Serif"/>
              </a:rPr>
              <a:t>Present in the mucous membranes of the digestive, respiratory and urogenital tracts.</a:t>
            </a:r>
          </a:p>
          <a:p>
            <a:pPr marL="355600" marR="142240" indent="-342900">
              <a:lnSpc>
                <a:spcPts val="1939"/>
              </a:lnSpc>
              <a:buChar char="•"/>
              <a:tabLst>
                <a:tab pos="354965" algn="l"/>
                <a:tab pos="355600" algn="l"/>
              </a:tabLst>
            </a:pPr>
            <a:endParaRPr lang="en-US" spc="-5" dirty="0">
              <a:latin typeface="Microsoft Sans Serif"/>
              <a:cs typeface="Microsoft Sans Serif"/>
            </a:endParaRPr>
          </a:p>
          <a:p>
            <a:pPr marL="355600" marR="142240" indent="-342900">
              <a:lnSpc>
                <a:spcPts val="1939"/>
              </a:lnSpc>
              <a:buChar char="•"/>
              <a:tabLst>
                <a:tab pos="354965" algn="l"/>
                <a:tab pos="355600" algn="l"/>
              </a:tabLst>
            </a:pPr>
            <a:r>
              <a:rPr lang="en-US" spc="-5" dirty="0">
                <a:latin typeface="Microsoft Sans Serif"/>
                <a:cs typeface="Microsoft Sans Serif"/>
              </a:rPr>
              <a:t>Lymphocytes distributed diffusely or in the form of </a:t>
            </a:r>
            <a:r>
              <a:rPr lang="sr-Latn-RS" spc="-5" dirty="0" smtClean="0">
                <a:latin typeface="Microsoft Sans Serif"/>
                <a:cs typeface="Microsoft Sans Serif"/>
              </a:rPr>
              <a:t>nodules</a:t>
            </a:r>
            <a:r>
              <a:rPr lang="en-US" spc="-5" dirty="0" smtClean="0">
                <a:latin typeface="Microsoft Sans Serif"/>
                <a:cs typeface="Microsoft Sans Serif"/>
              </a:rPr>
              <a:t>.</a:t>
            </a:r>
            <a:endParaRPr lang="en-US" spc="-5" dirty="0">
              <a:latin typeface="Microsoft Sans Serif"/>
              <a:cs typeface="Microsoft Sans Serif"/>
            </a:endParaRPr>
          </a:p>
          <a:p>
            <a:pPr marL="355600" marR="142240" indent="-342900">
              <a:lnSpc>
                <a:spcPts val="1939"/>
              </a:lnSpc>
              <a:buChar char="•"/>
              <a:tabLst>
                <a:tab pos="354965" algn="l"/>
                <a:tab pos="355600" algn="l"/>
              </a:tabLst>
            </a:pPr>
            <a:endParaRPr lang="en-US" spc="-5" dirty="0">
              <a:latin typeface="Microsoft Sans Serif"/>
              <a:cs typeface="Microsoft Sans Serif"/>
            </a:endParaRPr>
          </a:p>
          <a:p>
            <a:pPr marL="355600" marR="142240" indent="-342900">
              <a:lnSpc>
                <a:spcPts val="1939"/>
              </a:lnSpc>
              <a:buChar char="•"/>
              <a:tabLst>
                <a:tab pos="354965" algn="l"/>
                <a:tab pos="355600" algn="l"/>
              </a:tabLst>
            </a:pPr>
            <a:endParaRPr lang="en-US" spc="-5" dirty="0">
              <a:latin typeface="Microsoft Sans Serif"/>
              <a:cs typeface="Microsoft Sans Serif"/>
            </a:endParaRPr>
          </a:p>
        </p:txBody>
      </p:sp>
      <p:pic>
        <p:nvPicPr>
          <p:cNvPr id="3" name="object 3"/>
          <p:cNvPicPr/>
          <p:nvPr/>
        </p:nvPicPr>
        <p:blipFill>
          <a:blip r:embed="rId2" cstate="print"/>
          <a:stretch>
            <a:fillRect/>
          </a:stretch>
        </p:blipFill>
        <p:spPr>
          <a:xfrm>
            <a:off x="0" y="476249"/>
            <a:ext cx="4705350" cy="6381746"/>
          </a:xfrm>
          <a:prstGeom prst="rect">
            <a:avLst/>
          </a:prstGeom>
        </p:spPr>
      </p:pic>
      <p:sp>
        <p:nvSpPr>
          <p:cNvPr id="4" name="object 4"/>
          <p:cNvSpPr txBox="1">
            <a:spLocks noGrp="1"/>
          </p:cNvSpPr>
          <p:nvPr>
            <p:ph type="title"/>
          </p:nvPr>
        </p:nvSpPr>
        <p:spPr>
          <a:xfrm>
            <a:off x="4522470" y="252730"/>
            <a:ext cx="4460240" cy="997709"/>
          </a:xfrm>
          <a:prstGeom prst="rect">
            <a:avLst/>
          </a:prstGeom>
        </p:spPr>
        <p:txBody>
          <a:bodyPr vert="horz" wrap="square" lIns="0" tIns="12700" rIns="0" bIns="0" rtlCol="0">
            <a:spAutoFit/>
          </a:bodyPr>
          <a:lstStyle/>
          <a:p>
            <a:pPr algn="ctr">
              <a:lnSpc>
                <a:spcPct val="100000"/>
              </a:lnSpc>
              <a:spcBef>
                <a:spcPts val="100"/>
              </a:spcBef>
            </a:pPr>
            <a:r>
              <a:rPr lang="sr-Latn-RS" spc="-5" dirty="0" smtClean="0"/>
              <a:t>Mucosa associated lymph tissue</a:t>
            </a:r>
            <a:endParaRPr spc="-5"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30804" y="577418"/>
            <a:ext cx="3883025" cy="514350"/>
          </a:xfrm>
          <a:prstGeom prst="rect">
            <a:avLst/>
          </a:prstGeom>
        </p:spPr>
        <p:txBody>
          <a:bodyPr vert="horz" wrap="square" lIns="0" tIns="13335" rIns="0" bIns="0" rtlCol="0">
            <a:spAutoFit/>
          </a:bodyPr>
          <a:lstStyle/>
          <a:p>
            <a:pPr marL="12700" algn="ctr">
              <a:lnSpc>
                <a:spcPct val="100000"/>
              </a:lnSpc>
              <a:spcBef>
                <a:spcPts val="105"/>
              </a:spcBef>
            </a:pPr>
            <a:r>
              <a:rPr lang="sr-Latn-RS" spc="-5" dirty="0" smtClean="0"/>
              <a:t>Tonsils</a:t>
            </a:r>
            <a:endParaRPr spc="-5" dirty="0"/>
          </a:p>
        </p:txBody>
      </p:sp>
      <p:sp>
        <p:nvSpPr>
          <p:cNvPr id="3" name="object 3"/>
          <p:cNvSpPr txBox="1"/>
          <p:nvPr/>
        </p:nvSpPr>
        <p:spPr>
          <a:xfrm>
            <a:off x="535940" y="1599946"/>
            <a:ext cx="7501890" cy="2955296"/>
          </a:xfrm>
          <a:prstGeom prst="rect">
            <a:avLst/>
          </a:prstGeom>
        </p:spPr>
        <p:txBody>
          <a:bodyPr vert="horz" wrap="square" lIns="0" tIns="43815" rIns="0" bIns="0" rtlCol="0">
            <a:spAutoFit/>
          </a:bodyPr>
          <a:lstStyle/>
          <a:p>
            <a:pPr marL="355600" marR="415290" indent="-342900">
              <a:lnSpc>
                <a:spcPts val="1939"/>
              </a:lnSpc>
              <a:spcBef>
                <a:spcPts val="345"/>
              </a:spcBef>
              <a:buChar char="•"/>
              <a:tabLst>
                <a:tab pos="354965" algn="l"/>
                <a:tab pos="355600" algn="l"/>
              </a:tabLst>
            </a:pPr>
            <a:r>
              <a:rPr lang="en-US" spc="-30" dirty="0">
                <a:latin typeface="Microsoft Sans Serif"/>
                <a:cs typeface="Microsoft Sans Serif"/>
              </a:rPr>
              <a:t>Tonsils are partially encapsulated lymph tissue aggregates arranged in the form of a protective ring at the entrance to the </a:t>
            </a:r>
            <a:r>
              <a:rPr lang="en-US" spc="-30" dirty="0" smtClean="0">
                <a:latin typeface="Microsoft Sans Serif"/>
                <a:cs typeface="Microsoft Sans Serif"/>
              </a:rPr>
              <a:t>pharynx</a:t>
            </a:r>
            <a:r>
              <a:rPr lang="en-US" spc="-30" dirty="0">
                <a:latin typeface="Microsoft Sans Serif"/>
                <a:cs typeface="Microsoft Sans Serif"/>
              </a:rPr>
              <a:t>.</a:t>
            </a:r>
          </a:p>
          <a:p>
            <a:pPr marL="355600" marR="415290" indent="-342900">
              <a:lnSpc>
                <a:spcPts val="1939"/>
              </a:lnSpc>
              <a:spcBef>
                <a:spcPts val="345"/>
              </a:spcBef>
              <a:buChar char="•"/>
              <a:tabLst>
                <a:tab pos="354965" algn="l"/>
                <a:tab pos="355600" algn="l"/>
              </a:tabLst>
            </a:pPr>
            <a:endParaRPr lang="en-US" spc="-30" dirty="0">
              <a:latin typeface="Microsoft Sans Serif"/>
              <a:cs typeface="Microsoft Sans Serif"/>
            </a:endParaRPr>
          </a:p>
          <a:p>
            <a:pPr marL="355600" marR="415290" indent="-342900">
              <a:lnSpc>
                <a:spcPts val="1939"/>
              </a:lnSpc>
              <a:spcBef>
                <a:spcPts val="345"/>
              </a:spcBef>
              <a:buChar char="•"/>
              <a:tabLst>
                <a:tab pos="354965" algn="l"/>
                <a:tab pos="355600" algn="l"/>
              </a:tabLst>
            </a:pPr>
            <a:r>
              <a:rPr lang="en-US" spc="-30" dirty="0">
                <a:latin typeface="Microsoft Sans Serif"/>
                <a:cs typeface="Microsoft Sans Serif"/>
              </a:rPr>
              <a:t>Their superficial side is lined with epithelium and is in contact with antigens that </a:t>
            </a:r>
            <a:r>
              <a:rPr lang="sr-Latn-RS" spc="-30" dirty="0" smtClean="0">
                <a:latin typeface="Microsoft Sans Serif"/>
                <a:cs typeface="Microsoft Sans Serif"/>
              </a:rPr>
              <a:t>can be found </a:t>
            </a:r>
            <a:r>
              <a:rPr lang="en-US" spc="-30" dirty="0" smtClean="0">
                <a:latin typeface="Microsoft Sans Serif"/>
                <a:cs typeface="Microsoft Sans Serif"/>
              </a:rPr>
              <a:t>in </a:t>
            </a:r>
            <a:r>
              <a:rPr lang="en-US" spc="-30" dirty="0">
                <a:latin typeface="Microsoft Sans Serif"/>
                <a:cs typeface="Microsoft Sans Serif"/>
              </a:rPr>
              <a:t>the oral cavity and pharynx through food or air.</a:t>
            </a:r>
          </a:p>
          <a:p>
            <a:pPr marL="355600" marR="415290" indent="-342900">
              <a:lnSpc>
                <a:spcPts val="1939"/>
              </a:lnSpc>
              <a:spcBef>
                <a:spcPts val="345"/>
              </a:spcBef>
              <a:buChar char="•"/>
              <a:tabLst>
                <a:tab pos="354965" algn="l"/>
                <a:tab pos="355600" algn="l"/>
              </a:tabLst>
            </a:pPr>
            <a:endParaRPr lang="en-US" spc="-30" dirty="0">
              <a:latin typeface="Microsoft Sans Serif"/>
              <a:cs typeface="Microsoft Sans Serif"/>
            </a:endParaRPr>
          </a:p>
          <a:p>
            <a:pPr marL="355600" marR="415290" indent="-342900">
              <a:lnSpc>
                <a:spcPts val="1939"/>
              </a:lnSpc>
              <a:spcBef>
                <a:spcPts val="345"/>
              </a:spcBef>
              <a:buChar char="•"/>
              <a:tabLst>
                <a:tab pos="354965" algn="l"/>
                <a:tab pos="355600" algn="l"/>
              </a:tabLst>
            </a:pPr>
            <a:r>
              <a:rPr lang="sr-Latn-RS" spc="-30" dirty="0" smtClean="0">
                <a:latin typeface="Microsoft Sans Serif"/>
                <a:cs typeface="Microsoft Sans Serif"/>
              </a:rPr>
              <a:t>At the bottom they have a </a:t>
            </a:r>
            <a:r>
              <a:rPr lang="en-US" spc="-30" dirty="0" smtClean="0">
                <a:latin typeface="Microsoft Sans Serif"/>
                <a:cs typeface="Microsoft Sans Serif"/>
              </a:rPr>
              <a:t>connective-tissue </a:t>
            </a:r>
            <a:r>
              <a:rPr lang="en-US" spc="-30" dirty="0">
                <a:latin typeface="Microsoft Sans Serif"/>
                <a:cs typeface="Microsoft Sans Serif"/>
              </a:rPr>
              <a:t>semi-capsule.</a:t>
            </a:r>
          </a:p>
          <a:p>
            <a:pPr marL="355600" marR="415290" indent="-342900">
              <a:lnSpc>
                <a:spcPts val="1939"/>
              </a:lnSpc>
              <a:spcBef>
                <a:spcPts val="345"/>
              </a:spcBef>
              <a:buChar char="•"/>
              <a:tabLst>
                <a:tab pos="354965" algn="l"/>
                <a:tab pos="355600" algn="l"/>
              </a:tabLst>
            </a:pPr>
            <a:endParaRPr lang="en-US" spc="-30" dirty="0">
              <a:latin typeface="Microsoft Sans Serif"/>
              <a:cs typeface="Microsoft Sans Serif"/>
            </a:endParaRPr>
          </a:p>
          <a:p>
            <a:pPr marL="355600" marR="415290" indent="-342900">
              <a:lnSpc>
                <a:spcPts val="1939"/>
              </a:lnSpc>
              <a:spcBef>
                <a:spcPts val="345"/>
              </a:spcBef>
              <a:buChar char="•"/>
              <a:tabLst>
                <a:tab pos="354965" algn="l"/>
                <a:tab pos="355600" algn="l"/>
              </a:tabLst>
            </a:pPr>
            <a:r>
              <a:rPr lang="en-US" spc="-30" dirty="0">
                <a:latin typeface="Microsoft Sans Serif"/>
                <a:cs typeface="Microsoft Sans Serif"/>
              </a:rPr>
              <a:t>There are three types of tonsils that form </a:t>
            </a:r>
            <a:r>
              <a:rPr lang="en-US" spc="-30" dirty="0" err="1">
                <a:latin typeface="Microsoft Sans Serif"/>
                <a:cs typeface="Microsoft Sans Serif"/>
              </a:rPr>
              <a:t>Waldeyer's</a:t>
            </a:r>
            <a:r>
              <a:rPr lang="en-US" spc="-30" dirty="0">
                <a:latin typeface="Microsoft Sans Serif"/>
                <a:cs typeface="Microsoft Sans Serif"/>
              </a:rPr>
              <a:t> ring: palatine, lingual, and pharyngeal.</a:t>
            </a:r>
            <a:endParaRPr sz="1800" dirty="0">
              <a:latin typeface="Microsoft Sans Serif"/>
              <a:cs typeface="Microsoft Sans Serif"/>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66309" y="3522700"/>
            <a:ext cx="8020491" cy="3388107"/>
          </a:xfrm>
          <a:prstGeom prst="rect">
            <a:avLst/>
          </a:prstGeom>
        </p:spPr>
        <p:txBody>
          <a:bodyPr vert="horz" wrap="square" lIns="0" tIns="12700" rIns="0" bIns="0" rtlCol="0">
            <a:spAutoFit/>
          </a:bodyPr>
          <a:lstStyle/>
          <a:p>
            <a:pPr marL="12700">
              <a:lnSpc>
                <a:spcPct val="150000"/>
              </a:lnSpc>
              <a:spcBef>
                <a:spcPts val="100"/>
              </a:spcBef>
            </a:pPr>
            <a:r>
              <a:rPr lang="en-US" spc="-15" dirty="0">
                <a:latin typeface="Microsoft Sans Serif"/>
                <a:cs typeface="Microsoft Sans Serif"/>
              </a:rPr>
              <a:t>It contains 10-20 </a:t>
            </a:r>
            <a:r>
              <a:rPr lang="sr-Latn-RS" spc="-15" dirty="0" smtClean="0">
                <a:latin typeface="Microsoft Sans Serif"/>
                <a:cs typeface="Microsoft Sans Serif"/>
              </a:rPr>
              <a:t>in</a:t>
            </a:r>
            <a:r>
              <a:rPr lang="en-US" spc="-15" dirty="0" err="1" smtClean="0">
                <a:latin typeface="Microsoft Sans Serif"/>
                <a:cs typeface="Microsoft Sans Serif"/>
              </a:rPr>
              <a:t>fo</a:t>
            </a:r>
            <a:r>
              <a:rPr lang="sr-Latn-RS" spc="-15" dirty="0" smtClean="0">
                <a:latin typeface="Microsoft Sans Serif"/>
                <a:cs typeface="Microsoft Sans Serif"/>
              </a:rPr>
              <a:t>ldings</a:t>
            </a:r>
            <a:r>
              <a:rPr lang="en-US" spc="-15" dirty="0" smtClean="0">
                <a:latin typeface="Microsoft Sans Serif"/>
                <a:cs typeface="Microsoft Sans Serif"/>
              </a:rPr>
              <a:t> </a:t>
            </a:r>
            <a:r>
              <a:rPr lang="en-US" spc="-15" dirty="0">
                <a:latin typeface="Microsoft Sans Serif"/>
                <a:cs typeface="Microsoft Sans Serif"/>
              </a:rPr>
              <a:t>of mucosa separated by </a:t>
            </a:r>
            <a:r>
              <a:rPr lang="en-US" spc="-15" dirty="0">
                <a:solidFill>
                  <a:srgbClr val="00B0F0"/>
                </a:solidFill>
                <a:latin typeface="Microsoft Sans Serif"/>
                <a:cs typeface="Microsoft Sans Serif"/>
              </a:rPr>
              <a:t>tonsillar </a:t>
            </a:r>
            <a:r>
              <a:rPr lang="en-US" spc="-15" dirty="0" smtClean="0">
                <a:solidFill>
                  <a:srgbClr val="00B0F0"/>
                </a:solidFill>
                <a:latin typeface="Microsoft Sans Serif"/>
                <a:cs typeface="Microsoft Sans Serif"/>
              </a:rPr>
              <a:t>crypts</a:t>
            </a:r>
            <a:r>
              <a:rPr lang="sr-Latn-RS" spc="-15" dirty="0" smtClean="0">
                <a:solidFill>
                  <a:srgbClr val="00B0F0"/>
                </a:solidFill>
                <a:latin typeface="Microsoft Sans Serif"/>
                <a:cs typeface="Microsoft Sans Serif"/>
              </a:rPr>
              <a:t> </a:t>
            </a:r>
            <a:r>
              <a:rPr lang="en-US" spc="-15" dirty="0" smtClean="0">
                <a:latin typeface="Microsoft Sans Serif"/>
                <a:cs typeface="Microsoft Sans Serif"/>
              </a:rPr>
              <a:t>lined </a:t>
            </a:r>
            <a:r>
              <a:rPr lang="en-US" spc="-15" dirty="0">
                <a:latin typeface="Microsoft Sans Serif"/>
                <a:cs typeface="Microsoft Sans Serif"/>
              </a:rPr>
              <a:t>with squamous stratified epithelium without </a:t>
            </a:r>
            <a:r>
              <a:rPr lang="sr-Latn-RS" spc="-15" dirty="0" smtClean="0">
                <a:latin typeface="Microsoft Sans Serif"/>
                <a:cs typeface="Microsoft Sans Serif"/>
              </a:rPr>
              <a:t>keratinization.</a:t>
            </a:r>
            <a:endParaRPr lang="en-US" spc="-15" dirty="0">
              <a:latin typeface="Microsoft Sans Serif"/>
              <a:cs typeface="Microsoft Sans Serif"/>
            </a:endParaRPr>
          </a:p>
          <a:p>
            <a:pPr marL="12700">
              <a:lnSpc>
                <a:spcPct val="150000"/>
              </a:lnSpc>
              <a:spcBef>
                <a:spcPts val="100"/>
              </a:spcBef>
            </a:pPr>
            <a:r>
              <a:rPr lang="en-US" spc="-15" dirty="0">
                <a:latin typeface="Microsoft Sans Serif"/>
                <a:cs typeface="Microsoft Sans Serif"/>
              </a:rPr>
              <a:t>Cryptic epithelium shows a number of </a:t>
            </a:r>
            <a:r>
              <a:rPr lang="en-US" spc="-15" dirty="0" smtClean="0">
                <a:latin typeface="Microsoft Sans Serif"/>
                <a:cs typeface="Microsoft Sans Serif"/>
              </a:rPr>
              <a:t>specificities:</a:t>
            </a:r>
            <a:r>
              <a:rPr lang="sr-Latn-RS" spc="-15" dirty="0" smtClean="0">
                <a:latin typeface="Microsoft Sans Serif"/>
                <a:cs typeface="Microsoft Sans Serif"/>
              </a:rPr>
              <a:t> </a:t>
            </a:r>
            <a:r>
              <a:rPr lang="en-US" spc="-15" dirty="0" err="1" smtClean="0">
                <a:solidFill>
                  <a:srgbClr val="00B0F0"/>
                </a:solidFill>
                <a:latin typeface="Microsoft Sans Serif"/>
                <a:cs typeface="Microsoft Sans Serif"/>
              </a:rPr>
              <a:t>microcrypts</a:t>
            </a:r>
            <a:r>
              <a:rPr lang="en-US" spc="-15" dirty="0">
                <a:solidFill>
                  <a:srgbClr val="00B0F0"/>
                </a:solidFill>
                <a:latin typeface="Microsoft Sans Serif"/>
                <a:cs typeface="Microsoft Sans Serif"/>
              </a:rPr>
              <a:t>, leukocyte infiltration, presence of capillaries. </a:t>
            </a:r>
            <a:endParaRPr lang="sr-Latn-RS" spc="-15" dirty="0" smtClean="0">
              <a:solidFill>
                <a:srgbClr val="00B0F0"/>
              </a:solidFill>
              <a:latin typeface="Microsoft Sans Serif"/>
              <a:cs typeface="Microsoft Sans Serif"/>
            </a:endParaRPr>
          </a:p>
          <a:p>
            <a:pPr marL="12700">
              <a:lnSpc>
                <a:spcPct val="150000"/>
              </a:lnSpc>
              <a:spcBef>
                <a:spcPts val="100"/>
              </a:spcBef>
            </a:pPr>
            <a:r>
              <a:rPr lang="en-US" spc="-15" dirty="0" smtClean="0">
                <a:latin typeface="Microsoft Sans Serif"/>
                <a:cs typeface="Microsoft Sans Serif"/>
              </a:rPr>
              <a:t>Underneath </a:t>
            </a:r>
            <a:r>
              <a:rPr lang="en-US" spc="-15" dirty="0">
                <a:latin typeface="Microsoft Sans Serif"/>
                <a:cs typeface="Microsoft Sans Serif"/>
              </a:rPr>
              <a:t>the epithelium is a lamina </a:t>
            </a:r>
            <a:r>
              <a:rPr lang="en-US" spc="-15" dirty="0" err="1">
                <a:latin typeface="Microsoft Sans Serif"/>
                <a:cs typeface="Microsoft Sans Serif"/>
              </a:rPr>
              <a:t>propria</a:t>
            </a:r>
            <a:r>
              <a:rPr lang="en-US" spc="-15" dirty="0">
                <a:latin typeface="Microsoft Sans Serif"/>
                <a:cs typeface="Microsoft Sans Serif"/>
              </a:rPr>
              <a:t> made of </a:t>
            </a:r>
            <a:r>
              <a:rPr lang="en-US" spc="-15" dirty="0" smtClean="0">
                <a:latin typeface="Microsoft Sans Serif"/>
                <a:cs typeface="Microsoft Sans Serif"/>
              </a:rPr>
              <a:t>lymph</a:t>
            </a:r>
            <a:r>
              <a:rPr lang="sr-Latn-RS" spc="-15" dirty="0" smtClean="0">
                <a:latin typeface="Microsoft Sans Serif"/>
                <a:cs typeface="Microsoft Sans Serif"/>
              </a:rPr>
              <a:t>atic</a:t>
            </a:r>
            <a:r>
              <a:rPr lang="en-US" spc="-15" dirty="0" smtClean="0">
                <a:latin typeface="Microsoft Sans Serif"/>
                <a:cs typeface="Microsoft Sans Serif"/>
              </a:rPr>
              <a:t> </a:t>
            </a:r>
            <a:r>
              <a:rPr lang="en-US" spc="-15" dirty="0">
                <a:latin typeface="Microsoft Sans Serif"/>
                <a:cs typeface="Microsoft Sans Serif"/>
              </a:rPr>
              <a:t>tissue.</a:t>
            </a:r>
          </a:p>
          <a:p>
            <a:pPr marL="12700">
              <a:lnSpc>
                <a:spcPct val="150000"/>
              </a:lnSpc>
              <a:spcBef>
                <a:spcPts val="100"/>
              </a:spcBef>
            </a:pPr>
            <a:r>
              <a:rPr lang="en-US" spc="-15" dirty="0" smtClean="0">
                <a:latin typeface="Microsoft Sans Serif"/>
                <a:cs typeface="Microsoft Sans Serif"/>
              </a:rPr>
              <a:t>Lymphatic </a:t>
            </a:r>
            <a:r>
              <a:rPr lang="en-US" spc="-15" dirty="0">
                <a:latin typeface="Microsoft Sans Serif"/>
                <a:cs typeface="Microsoft Sans Serif"/>
              </a:rPr>
              <a:t>follicles are the B-dependent zone of the tonsils. The </a:t>
            </a:r>
            <a:r>
              <a:rPr lang="en-US" spc="-15" dirty="0" err="1">
                <a:latin typeface="Microsoft Sans Serif"/>
                <a:cs typeface="Microsoft Sans Serif"/>
              </a:rPr>
              <a:t>interfollicular</a:t>
            </a:r>
            <a:r>
              <a:rPr lang="en-US" spc="-15" dirty="0">
                <a:latin typeface="Microsoft Sans Serif"/>
                <a:cs typeface="Microsoft Sans Serif"/>
              </a:rPr>
              <a:t> spaces are a T-dependent zone</a:t>
            </a:r>
            <a:r>
              <a:rPr lang="en-US" spc="-15" dirty="0" smtClean="0">
                <a:latin typeface="Microsoft Sans Serif"/>
                <a:cs typeface="Microsoft Sans Serif"/>
              </a:rPr>
              <a:t>.</a:t>
            </a:r>
            <a:r>
              <a:rPr lang="sr-Latn-RS" spc="-15" dirty="0" smtClean="0">
                <a:latin typeface="Microsoft Sans Serif"/>
                <a:cs typeface="Microsoft Sans Serif"/>
              </a:rPr>
              <a:t> </a:t>
            </a:r>
            <a:r>
              <a:rPr lang="en-US" spc="-15" dirty="0" smtClean="0">
                <a:latin typeface="Microsoft Sans Serif"/>
                <a:cs typeface="Microsoft Sans Serif"/>
              </a:rPr>
              <a:t>In </a:t>
            </a:r>
            <a:r>
              <a:rPr lang="en-US" spc="-15" dirty="0">
                <a:latin typeface="Microsoft Sans Serif"/>
                <a:cs typeface="Microsoft Sans Serif"/>
              </a:rPr>
              <a:t>the germinal center of the follicle, plasma cells and memory B cells differentiate</a:t>
            </a:r>
            <a:r>
              <a:rPr sz="1800" spc="-30" dirty="0" smtClean="0">
                <a:latin typeface="Microsoft Sans Serif"/>
                <a:cs typeface="Microsoft Sans Serif"/>
              </a:rPr>
              <a:t>.</a:t>
            </a:r>
            <a:endParaRPr sz="1800" dirty="0">
              <a:latin typeface="Microsoft Sans Serif"/>
              <a:cs typeface="Microsoft Sans Serif"/>
            </a:endParaRPr>
          </a:p>
        </p:txBody>
      </p:sp>
      <p:grpSp>
        <p:nvGrpSpPr>
          <p:cNvPr id="9" name="object 9"/>
          <p:cNvGrpSpPr/>
          <p:nvPr/>
        </p:nvGrpSpPr>
        <p:grpSpPr>
          <a:xfrm>
            <a:off x="935523" y="1025372"/>
            <a:ext cx="3409950" cy="2501900"/>
            <a:chOff x="935523" y="1025372"/>
            <a:chExt cx="3409950" cy="2501900"/>
          </a:xfrm>
        </p:grpSpPr>
        <p:pic>
          <p:nvPicPr>
            <p:cNvPr id="10" name="object 10"/>
            <p:cNvPicPr/>
            <p:nvPr/>
          </p:nvPicPr>
          <p:blipFill>
            <a:blip r:embed="rId2" cstate="print"/>
            <a:stretch>
              <a:fillRect/>
            </a:stretch>
          </p:blipFill>
          <p:spPr>
            <a:xfrm>
              <a:off x="935523" y="1025372"/>
              <a:ext cx="3409632" cy="2501595"/>
            </a:xfrm>
            <a:prstGeom prst="rect">
              <a:avLst/>
            </a:prstGeom>
          </p:spPr>
        </p:pic>
        <p:sp>
          <p:nvSpPr>
            <p:cNvPr id="11" name="object 11"/>
            <p:cNvSpPr/>
            <p:nvPr/>
          </p:nvSpPr>
          <p:spPr>
            <a:xfrm>
              <a:off x="1979675" y="2565400"/>
              <a:ext cx="576580" cy="358775"/>
            </a:xfrm>
            <a:custGeom>
              <a:avLst/>
              <a:gdLst/>
              <a:ahLst/>
              <a:cxnLst/>
              <a:rect l="l" t="t" r="r" b="b"/>
              <a:pathLst>
                <a:path w="576580" h="358775">
                  <a:moveTo>
                    <a:pt x="576262" y="0"/>
                  </a:moveTo>
                  <a:lnTo>
                    <a:pt x="0" y="0"/>
                  </a:lnTo>
                  <a:lnTo>
                    <a:pt x="0" y="358775"/>
                  </a:lnTo>
                  <a:lnTo>
                    <a:pt x="576262" y="358775"/>
                  </a:lnTo>
                  <a:lnTo>
                    <a:pt x="576262" y="0"/>
                  </a:lnTo>
                  <a:close/>
                </a:path>
              </a:pathLst>
            </a:custGeom>
            <a:solidFill>
              <a:srgbClr val="FFFFFF"/>
            </a:solidFill>
          </p:spPr>
          <p:txBody>
            <a:bodyPr wrap="square" lIns="0" tIns="0" rIns="0" bIns="0" rtlCol="0"/>
            <a:lstStyle/>
            <a:p>
              <a:endParaRPr/>
            </a:p>
          </p:txBody>
        </p:sp>
      </p:grpSp>
      <p:sp>
        <p:nvSpPr>
          <p:cNvPr id="12" name="object 12"/>
          <p:cNvSpPr txBox="1">
            <a:spLocks noGrp="1"/>
          </p:cNvSpPr>
          <p:nvPr>
            <p:ph type="title"/>
          </p:nvPr>
        </p:nvSpPr>
        <p:spPr>
          <a:xfrm>
            <a:off x="2825242" y="279907"/>
            <a:ext cx="3348354" cy="513715"/>
          </a:xfrm>
          <a:prstGeom prst="rect">
            <a:avLst/>
          </a:prstGeom>
        </p:spPr>
        <p:txBody>
          <a:bodyPr vert="horz" wrap="square" lIns="0" tIns="12700" rIns="0" bIns="0" rtlCol="0">
            <a:spAutoFit/>
          </a:bodyPr>
          <a:lstStyle/>
          <a:p>
            <a:pPr marL="12700">
              <a:lnSpc>
                <a:spcPct val="100000"/>
              </a:lnSpc>
              <a:spcBef>
                <a:spcPts val="100"/>
              </a:spcBef>
            </a:pPr>
            <a:r>
              <a:rPr lang="sr-Latn-RS" spc="-5" dirty="0" smtClean="0"/>
              <a:t>Palatine tonsil</a:t>
            </a:r>
            <a:endParaRPr spc="-5" dirty="0"/>
          </a:p>
        </p:txBody>
      </p:sp>
      <p:pic>
        <p:nvPicPr>
          <p:cNvPr id="14" name="object 14"/>
          <p:cNvPicPr/>
          <p:nvPr/>
        </p:nvPicPr>
        <p:blipFill>
          <a:blip r:embed="rId3" cstate="print"/>
          <a:stretch>
            <a:fillRect/>
          </a:stretch>
        </p:blipFill>
        <p:spPr>
          <a:xfrm>
            <a:off x="4572000" y="1054950"/>
            <a:ext cx="3339655" cy="1793760"/>
          </a:xfrm>
          <a:prstGeom prst="rect">
            <a:avLst/>
          </a:prstGeom>
        </p:spPr>
      </p:pic>
      <p:sp>
        <p:nvSpPr>
          <p:cNvPr id="16" name="object 16"/>
          <p:cNvSpPr txBox="1"/>
          <p:nvPr/>
        </p:nvSpPr>
        <p:spPr>
          <a:xfrm>
            <a:off x="4743770" y="2794333"/>
            <a:ext cx="680592" cy="228909"/>
          </a:xfrm>
          <a:prstGeom prst="rect">
            <a:avLst/>
          </a:prstGeom>
        </p:spPr>
        <p:txBody>
          <a:bodyPr vert="horz" wrap="square" lIns="0" tIns="13335" rIns="0" bIns="0" rtlCol="0">
            <a:spAutoFit/>
          </a:bodyPr>
          <a:lstStyle/>
          <a:p>
            <a:pPr marL="12700">
              <a:lnSpc>
                <a:spcPct val="100000"/>
              </a:lnSpc>
              <a:spcBef>
                <a:spcPts val="105"/>
              </a:spcBef>
            </a:pPr>
            <a:r>
              <a:rPr lang="sr-Latn-RS" sz="1400" spc="-20" dirty="0" smtClean="0">
                <a:solidFill>
                  <a:srgbClr val="0033CC"/>
                </a:solidFill>
                <a:latin typeface="Times New Roman"/>
                <a:cs typeface="Times New Roman"/>
              </a:rPr>
              <a:t>Nodules</a:t>
            </a:r>
            <a:endParaRPr sz="1400" dirty="0">
              <a:latin typeface="Times New Roman"/>
              <a:cs typeface="Times New Roman"/>
            </a:endParaRPr>
          </a:p>
        </p:txBody>
      </p:sp>
      <p:sp>
        <p:nvSpPr>
          <p:cNvPr id="17" name="object 17"/>
          <p:cNvSpPr/>
          <p:nvPr/>
        </p:nvSpPr>
        <p:spPr>
          <a:xfrm>
            <a:off x="7812151" y="1268412"/>
            <a:ext cx="576580" cy="287655"/>
          </a:xfrm>
          <a:custGeom>
            <a:avLst/>
            <a:gdLst/>
            <a:ahLst/>
            <a:cxnLst/>
            <a:rect l="l" t="t" r="r" b="b"/>
            <a:pathLst>
              <a:path w="576579" h="287655">
                <a:moveTo>
                  <a:pt x="576262" y="0"/>
                </a:moveTo>
                <a:lnTo>
                  <a:pt x="0" y="0"/>
                </a:lnTo>
                <a:lnTo>
                  <a:pt x="0" y="287337"/>
                </a:lnTo>
                <a:lnTo>
                  <a:pt x="576262" y="287337"/>
                </a:lnTo>
                <a:lnTo>
                  <a:pt x="576262" y="0"/>
                </a:lnTo>
                <a:close/>
              </a:path>
            </a:pathLst>
          </a:custGeom>
          <a:solidFill>
            <a:srgbClr val="FFFFFF"/>
          </a:solidFill>
        </p:spPr>
        <p:txBody>
          <a:bodyPr wrap="square" lIns="0" tIns="0" rIns="0" bIns="0" rtlCol="0"/>
          <a:lstStyle/>
          <a:p>
            <a:endParaRPr/>
          </a:p>
        </p:txBody>
      </p:sp>
      <p:sp>
        <p:nvSpPr>
          <p:cNvPr id="18" name="object 18"/>
          <p:cNvSpPr txBox="1"/>
          <p:nvPr/>
        </p:nvSpPr>
        <p:spPr>
          <a:xfrm>
            <a:off x="7319847" y="979425"/>
            <a:ext cx="582930" cy="228909"/>
          </a:xfrm>
          <a:prstGeom prst="rect">
            <a:avLst/>
          </a:prstGeom>
        </p:spPr>
        <p:txBody>
          <a:bodyPr vert="horz" wrap="square" lIns="0" tIns="13335" rIns="0" bIns="0" rtlCol="0">
            <a:spAutoFit/>
          </a:bodyPr>
          <a:lstStyle/>
          <a:p>
            <a:pPr marL="12700">
              <a:lnSpc>
                <a:spcPct val="100000"/>
              </a:lnSpc>
              <a:spcBef>
                <a:spcPts val="105"/>
              </a:spcBef>
            </a:pPr>
            <a:r>
              <a:rPr lang="sr-Latn-RS" sz="1400" dirty="0" smtClean="0">
                <a:solidFill>
                  <a:srgbClr val="00B0F0"/>
                </a:solidFill>
                <a:latin typeface="Times New Roman"/>
                <a:cs typeface="Times New Roman"/>
              </a:rPr>
              <a:t>Crypt</a:t>
            </a:r>
            <a:endParaRPr sz="1400" dirty="0">
              <a:solidFill>
                <a:srgbClr val="00B0F0"/>
              </a:solidFill>
              <a:latin typeface="Times New Roman"/>
              <a:cs typeface="Times New Roman"/>
            </a:endParaRPr>
          </a:p>
        </p:txBody>
      </p:sp>
      <p:sp>
        <p:nvSpPr>
          <p:cNvPr id="19" name="object 19"/>
          <p:cNvSpPr txBox="1"/>
          <p:nvPr/>
        </p:nvSpPr>
        <p:spPr>
          <a:xfrm>
            <a:off x="1923414" y="2513202"/>
            <a:ext cx="689610" cy="444352"/>
          </a:xfrm>
          <a:prstGeom prst="rect">
            <a:avLst/>
          </a:prstGeom>
        </p:spPr>
        <p:txBody>
          <a:bodyPr vert="horz" wrap="square" lIns="0" tIns="13335" rIns="0" bIns="0" rtlCol="0">
            <a:spAutoFit/>
          </a:bodyPr>
          <a:lstStyle/>
          <a:p>
            <a:pPr marL="53340" marR="5080" indent="-41275">
              <a:lnSpc>
                <a:spcPct val="100000"/>
              </a:lnSpc>
              <a:spcBef>
                <a:spcPts val="105"/>
              </a:spcBef>
            </a:pPr>
            <a:r>
              <a:rPr lang="sr-Latn-RS" sz="1400" spc="-10" dirty="0" smtClean="0">
                <a:solidFill>
                  <a:srgbClr val="0033CC"/>
                </a:solidFill>
                <a:latin typeface="Times New Roman"/>
                <a:cs typeface="Times New Roman"/>
              </a:rPr>
              <a:t>Palatine tonsil</a:t>
            </a:r>
            <a:endParaRPr sz="1400" dirty="0">
              <a:latin typeface="Times New Roman"/>
              <a:cs typeface="Times New Roman"/>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 cy="0"/>
          </a:xfrm>
          <a:custGeom>
            <a:avLst/>
            <a:gdLst/>
            <a:ahLst/>
            <a:cxnLst/>
            <a:rect l="l" t="t" r="r" b="b"/>
            <a:pathLst>
              <a:path w="914400">
                <a:moveTo>
                  <a:pt x="0" y="0"/>
                </a:moveTo>
                <a:lnTo>
                  <a:pt x="914400" y="0"/>
                </a:lnTo>
              </a:path>
            </a:pathLst>
          </a:custGeom>
          <a:ln w="3175">
            <a:solidFill>
              <a:srgbClr val="FBFFFF"/>
            </a:solidFill>
          </a:ln>
        </p:spPr>
        <p:txBody>
          <a:bodyPr wrap="square" lIns="0" tIns="0" rIns="0" bIns="0" rtlCol="0"/>
          <a:lstStyle/>
          <a:p>
            <a:endParaRPr/>
          </a:p>
        </p:txBody>
      </p:sp>
      <p:grpSp>
        <p:nvGrpSpPr>
          <p:cNvPr id="3" name="object 3"/>
          <p:cNvGrpSpPr/>
          <p:nvPr/>
        </p:nvGrpSpPr>
        <p:grpSpPr>
          <a:xfrm>
            <a:off x="1639823" y="3689348"/>
            <a:ext cx="5907023" cy="1876299"/>
            <a:chOff x="1639823" y="3689348"/>
            <a:chExt cx="5907023" cy="1876299"/>
          </a:xfrm>
        </p:grpSpPr>
        <p:pic>
          <p:nvPicPr>
            <p:cNvPr id="4" name="object 4"/>
            <p:cNvPicPr/>
            <p:nvPr/>
          </p:nvPicPr>
          <p:blipFill>
            <a:blip r:embed="rId2" cstate="print"/>
            <a:stretch>
              <a:fillRect/>
            </a:stretch>
          </p:blipFill>
          <p:spPr>
            <a:xfrm>
              <a:off x="1639823" y="3689603"/>
              <a:ext cx="5907023" cy="1876044"/>
            </a:xfrm>
            <a:prstGeom prst="rect">
              <a:avLst/>
            </a:prstGeom>
          </p:spPr>
        </p:pic>
        <p:sp>
          <p:nvSpPr>
            <p:cNvPr id="5" name="object 5"/>
            <p:cNvSpPr/>
            <p:nvPr/>
          </p:nvSpPr>
          <p:spPr>
            <a:xfrm>
              <a:off x="1639887" y="3689348"/>
              <a:ext cx="5904230" cy="1873250"/>
            </a:xfrm>
            <a:custGeom>
              <a:avLst/>
              <a:gdLst/>
              <a:ahLst/>
              <a:cxnLst/>
              <a:rect l="l" t="t" r="r" b="b"/>
              <a:pathLst>
                <a:path w="5904230" h="1873250">
                  <a:moveTo>
                    <a:pt x="0" y="131991"/>
                  </a:moveTo>
                  <a:lnTo>
                    <a:pt x="6728" y="90271"/>
                  </a:lnTo>
                  <a:lnTo>
                    <a:pt x="25466" y="54038"/>
                  </a:lnTo>
                  <a:lnTo>
                    <a:pt x="54038" y="25466"/>
                  </a:lnTo>
                  <a:lnTo>
                    <a:pt x="90271" y="6728"/>
                  </a:lnTo>
                  <a:lnTo>
                    <a:pt x="131991" y="0"/>
                  </a:lnTo>
                  <a:lnTo>
                    <a:pt x="5771921" y="0"/>
                  </a:lnTo>
                  <a:lnTo>
                    <a:pt x="5813641" y="6728"/>
                  </a:lnTo>
                  <a:lnTo>
                    <a:pt x="5849874" y="25466"/>
                  </a:lnTo>
                  <a:lnTo>
                    <a:pt x="5878446" y="54038"/>
                  </a:lnTo>
                  <a:lnTo>
                    <a:pt x="5897183" y="90271"/>
                  </a:lnTo>
                  <a:lnTo>
                    <a:pt x="5903912" y="131991"/>
                  </a:lnTo>
                  <a:lnTo>
                    <a:pt x="5903912" y="1741258"/>
                  </a:lnTo>
                  <a:lnTo>
                    <a:pt x="5897183" y="1782978"/>
                  </a:lnTo>
                  <a:lnTo>
                    <a:pt x="5878446" y="1819211"/>
                  </a:lnTo>
                  <a:lnTo>
                    <a:pt x="5849874" y="1847783"/>
                  </a:lnTo>
                  <a:lnTo>
                    <a:pt x="5813641" y="1866521"/>
                  </a:lnTo>
                  <a:lnTo>
                    <a:pt x="5771921" y="1873249"/>
                  </a:lnTo>
                  <a:lnTo>
                    <a:pt x="131991" y="1873249"/>
                  </a:lnTo>
                  <a:lnTo>
                    <a:pt x="90271" y="1866521"/>
                  </a:lnTo>
                  <a:lnTo>
                    <a:pt x="54038" y="1847783"/>
                  </a:lnTo>
                  <a:lnTo>
                    <a:pt x="25466" y="1819211"/>
                  </a:lnTo>
                  <a:lnTo>
                    <a:pt x="6728" y="1782978"/>
                  </a:lnTo>
                  <a:lnTo>
                    <a:pt x="0" y="1741258"/>
                  </a:lnTo>
                  <a:lnTo>
                    <a:pt x="0" y="131991"/>
                  </a:lnTo>
                  <a:close/>
                </a:path>
              </a:pathLst>
            </a:custGeom>
            <a:ln w="9525">
              <a:solidFill>
                <a:srgbClr val="000000"/>
              </a:solidFill>
              <a:prstDash val="sysDot"/>
            </a:ln>
          </p:spPr>
          <p:txBody>
            <a:bodyPr wrap="square" lIns="0" tIns="0" rIns="0" bIns="0" rtlCol="0"/>
            <a:lstStyle/>
            <a:p>
              <a:endParaRPr/>
            </a:p>
          </p:txBody>
        </p:sp>
      </p:grpSp>
      <p:sp>
        <p:nvSpPr>
          <p:cNvPr id="7" name="object 7"/>
          <p:cNvSpPr txBox="1"/>
          <p:nvPr/>
        </p:nvSpPr>
        <p:spPr>
          <a:xfrm>
            <a:off x="2094547" y="4338953"/>
            <a:ext cx="4994910" cy="574040"/>
          </a:xfrm>
          <a:prstGeom prst="rect">
            <a:avLst/>
          </a:prstGeom>
        </p:spPr>
        <p:txBody>
          <a:bodyPr vert="horz" wrap="square" lIns="0" tIns="12700" rIns="0" bIns="0" rtlCol="0">
            <a:spAutoFit/>
          </a:bodyPr>
          <a:lstStyle/>
          <a:p>
            <a:pPr marL="12700">
              <a:lnSpc>
                <a:spcPct val="100000"/>
              </a:lnSpc>
              <a:spcBef>
                <a:spcPts val="100"/>
              </a:spcBef>
            </a:pPr>
            <a:r>
              <a:rPr lang="sr-Latn-RS" sz="3600" b="1" dirty="0" smtClean="0">
                <a:solidFill>
                  <a:srgbClr val="212121"/>
                </a:solidFill>
                <a:latin typeface="Arial"/>
                <a:cs typeface="Arial"/>
              </a:rPr>
              <a:t>ENDOCRINE SYSTEM</a:t>
            </a:r>
            <a:endParaRPr sz="36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400" y="533400"/>
            <a:ext cx="8229600" cy="5293757"/>
          </a:xfrm>
        </p:spPr>
        <p:txBody>
          <a:bodyPr/>
          <a:lstStyle/>
          <a:p>
            <a:pPr marL="342900" indent="-342900">
              <a:buFont typeface="Wingdings" panose="05000000000000000000" pitchFamily="2" charset="2"/>
              <a:buChar char="v"/>
            </a:pPr>
            <a:r>
              <a:rPr lang="en-US" dirty="0"/>
              <a:t>The endocrine system produces various secretions </a:t>
            </a:r>
            <a:r>
              <a:rPr lang="en-US" dirty="0" smtClean="0"/>
              <a:t>called</a:t>
            </a:r>
            <a:r>
              <a:rPr lang="sr-Latn-RS" dirty="0" smtClean="0"/>
              <a:t> </a:t>
            </a:r>
            <a:r>
              <a:rPr lang="en-US" dirty="0" smtClean="0">
                <a:solidFill>
                  <a:srgbClr val="FF0000"/>
                </a:solidFill>
              </a:rPr>
              <a:t>hormones</a:t>
            </a:r>
            <a:r>
              <a:rPr lang="en-US" dirty="0" smtClean="0"/>
              <a:t> that</a:t>
            </a:r>
            <a:r>
              <a:rPr lang="sr-Latn-RS" dirty="0" smtClean="0"/>
              <a:t> </a:t>
            </a:r>
            <a:r>
              <a:rPr lang="en-US" dirty="0" smtClean="0"/>
              <a:t>serve </a:t>
            </a:r>
            <a:r>
              <a:rPr lang="en-US" dirty="0"/>
              <a:t>as effectors to </a:t>
            </a:r>
            <a:r>
              <a:rPr lang="en-US" dirty="0">
                <a:solidFill>
                  <a:srgbClr val="FF0000"/>
                </a:solidFill>
              </a:rPr>
              <a:t>regulate the activities </a:t>
            </a:r>
            <a:r>
              <a:rPr lang="en-US" dirty="0"/>
              <a:t>of various cells</a:t>
            </a:r>
            <a:r>
              <a:rPr lang="en-US" dirty="0" smtClean="0"/>
              <a:t>,</a:t>
            </a:r>
            <a:r>
              <a:rPr lang="sr-Latn-RS" dirty="0" smtClean="0"/>
              <a:t> </a:t>
            </a:r>
            <a:r>
              <a:rPr lang="en-US" dirty="0" smtClean="0"/>
              <a:t>tissues</a:t>
            </a:r>
            <a:r>
              <a:rPr lang="en-US" dirty="0"/>
              <a:t>, and organs in the body. Its functions are </a:t>
            </a:r>
            <a:r>
              <a:rPr lang="en-US" dirty="0" smtClean="0"/>
              <a:t>essential</a:t>
            </a:r>
            <a:r>
              <a:rPr lang="sr-Latn-RS" dirty="0" smtClean="0"/>
              <a:t> </a:t>
            </a:r>
            <a:r>
              <a:rPr lang="en-US" dirty="0" smtClean="0"/>
              <a:t>in </a:t>
            </a:r>
            <a:r>
              <a:rPr lang="en-US" dirty="0"/>
              <a:t>maintaining homeostasis and coordinating body </a:t>
            </a:r>
            <a:r>
              <a:rPr lang="en-US" dirty="0" smtClean="0"/>
              <a:t>growth</a:t>
            </a:r>
            <a:r>
              <a:rPr lang="sr-Latn-RS" dirty="0" smtClean="0"/>
              <a:t> </a:t>
            </a:r>
            <a:r>
              <a:rPr lang="en-US" dirty="0" smtClean="0"/>
              <a:t>and development</a:t>
            </a:r>
            <a:r>
              <a:rPr lang="sr-Latn-RS" dirty="0" smtClean="0"/>
              <a:t>.</a:t>
            </a:r>
          </a:p>
          <a:p>
            <a:endParaRPr lang="sr-Latn-RS" dirty="0"/>
          </a:p>
          <a:p>
            <a:pPr marL="342900" indent="-342900">
              <a:buFont typeface="Wingdings" panose="05000000000000000000" pitchFamily="2" charset="2"/>
              <a:buChar char="v"/>
            </a:pPr>
            <a:r>
              <a:rPr lang="en-US" dirty="0"/>
              <a:t>Endocrine glands possess </a:t>
            </a:r>
            <a:r>
              <a:rPr lang="en-US" dirty="0">
                <a:solidFill>
                  <a:srgbClr val="FF0000"/>
                </a:solidFill>
              </a:rPr>
              <a:t>no excretory ducts </a:t>
            </a:r>
            <a:r>
              <a:rPr lang="en-US" dirty="0"/>
              <a:t>and </a:t>
            </a:r>
            <a:r>
              <a:rPr lang="en-US" dirty="0" smtClean="0"/>
              <a:t>their</a:t>
            </a:r>
            <a:r>
              <a:rPr lang="sr-Latn-RS" dirty="0" smtClean="0"/>
              <a:t> </a:t>
            </a:r>
            <a:r>
              <a:rPr lang="en-US" dirty="0" smtClean="0"/>
              <a:t>secretions </a:t>
            </a:r>
            <a:r>
              <a:rPr lang="en-US" dirty="0"/>
              <a:t>are carried to specific destinations via the </a:t>
            </a:r>
            <a:r>
              <a:rPr lang="en-US" dirty="0" smtClean="0"/>
              <a:t>extracellular</a:t>
            </a:r>
            <a:r>
              <a:rPr lang="sr-Latn-RS" dirty="0" smtClean="0"/>
              <a:t> </a:t>
            </a:r>
            <a:r>
              <a:rPr lang="en-US" dirty="0" smtClean="0"/>
              <a:t>matrix </a:t>
            </a:r>
            <a:r>
              <a:rPr lang="en-US" dirty="0"/>
              <a:t>of connective tissue </a:t>
            </a:r>
            <a:r>
              <a:rPr lang="sr-Latn-RS" dirty="0" smtClean="0"/>
              <a:t>into</a:t>
            </a:r>
            <a:r>
              <a:rPr lang="en-US" dirty="0" smtClean="0"/>
              <a:t> </a:t>
            </a:r>
            <a:r>
              <a:rPr lang="en-US" dirty="0"/>
              <a:t>the </a:t>
            </a:r>
            <a:r>
              <a:rPr lang="en-US" dirty="0">
                <a:solidFill>
                  <a:srgbClr val="FF0000"/>
                </a:solidFill>
              </a:rPr>
              <a:t>vascular system</a:t>
            </a:r>
            <a:r>
              <a:rPr lang="en-US" dirty="0" smtClean="0"/>
              <a:t>.</a:t>
            </a:r>
            <a:r>
              <a:rPr lang="sr-Latn-RS" dirty="0" smtClean="0"/>
              <a:t> </a:t>
            </a:r>
            <a:r>
              <a:rPr lang="en-US" dirty="0" smtClean="0"/>
              <a:t>In </a:t>
            </a:r>
            <a:r>
              <a:rPr lang="en-US" dirty="0"/>
              <a:t>general, endocrine glands are aggregates of </a:t>
            </a:r>
            <a:r>
              <a:rPr lang="en-US" dirty="0" smtClean="0"/>
              <a:t>epithelioid</a:t>
            </a:r>
            <a:r>
              <a:rPr lang="sr-Latn-RS" dirty="0" smtClean="0"/>
              <a:t> </a:t>
            </a:r>
            <a:r>
              <a:rPr lang="en-US" dirty="0" smtClean="0"/>
              <a:t>cells </a:t>
            </a:r>
            <a:r>
              <a:rPr lang="en-US" dirty="0"/>
              <a:t>(epithelial cells that lack free surface) that are </a:t>
            </a:r>
            <a:r>
              <a:rPr lang="en-US" dirty="0" smtClean="0"/>
              <a:t>embedded</a:t>
            </a:r>
            <a:r>
              <a:rPr lang="sr-Latn-RS" dirty="0" smtClean="0"/>
              <a:t> </a:t>
            </a:r>
            <a:r>
              <a:rPr lang="en-US" dirty="0" smtClean="0"/>
              <a:t>within </a:t>
            </a:r>
            <a:r>
              <a:rPr lang="en-US" dirty="0"/>
              <a:t>connective </a:t>
            </a:r>
            <a:r>
              <a:rPr lang="en-US" dirty="0" smtClean="0"/>
              <a:t>tissue</a:t>
            </a:r>
            <a:r>
              <a:rPr lang="sr-Latn-RS" dirty="0" smtClean="0"/>
              <a:t>.</a:t>
            </a:r>
          </a:p>
          <a:p>
            <a:pPr marL="342900" indent="-342900">
              <a:buFont typeface="Wingdings" panose="05000000000000000000" pitchFamily="2" charset="2"/>
              <a:buChar char="v"/>
            </a:pPr>
            <a:endParaRPr lang="sr-Latn-RS" dirty="0"/>
          </a:p>
          <a:p>
            <a:pPr marL="342900" indent="-342900">
              <a:buFont typeface="Wingdings" panose="05000000000000000000" pitchFamily="2" charset="2"/>
              <a:buChar char="v"/>
            </a:pPr>
            <a:endParaRPr lang="sr-Latn-RS" dirty="0" smtClean="0">
              <a:solidFill>
                <a:srgbClr val="FF0000"/>
              </a:solidFill>
            </a:endParaRPr>
          </a:p>
          <a:p>
            <a:pPr marL="342900" indent="-342900">
              <a:buFont typeface="Wingdings" panose="05000000000000000000" pitchFamily="2" charset="2"/>
              <a:buChar char="v"/>
            </a:pPr>
            <a:endParaRPr lang="sr-Latn-RS" dirty="0">
              <a:solidFill>
                <a:srgbClr val="FF0000"/>
              </a:solidFill>
            </a:endParaRPr>
          </a:p>
          <a:p>
            <a:pPr marL="342900" indent="-342900" algn="ctr">
              <a:buFont typeface="Wingdings" panose="05000000000000000000" pitchFamily="2" charset="2"/>
              <a:buChar char="v"/>
            </a:pPr>
            <a:r>
              <a:rPr lang="sr-Latn-RS" sz="1600" dirty="0" smtClean="0">
                <a:solidFill>
                  <a:srgbClr val="FF0000"/>
                </a:solidFill>
              </a:rPr>
              <a:t>H</a:t>
            </a:r>
            <a:r>
              <a:rPr lang="en-US" sz="1600" dirty="0" smtClean="0">
                <a:solidFill>
                  <a:srgbClr val="FF0000"/>
                </a:solidFill>
              </a:rPr>
              <a:t> </a:t>
            </a:r>
            <a:r>
              <a:rPr lang="en-US" sz="1600" dirty="0">
                <a:solidFill>
                  <a:srgbClr val="FF0000"/>
                </a:solidFill>
              </a:rPr>
              <a:t>o </a:t>
            </a:r>
            <a:r>
              <a:rPr lang="en-US" sz="1600" dirty="0" smtClean="0">
                <a:solidFill>
                  <a:srgbClr val="FF0000"/>
                </a:solidFill>
              </a:rPr>
              <a:t>r</a:t>
            </a:r>
            <a:r>
              <a:rPr lang="sr-Latn-RS" sz="1600" dirty="0" smtClean="0">
                <a:solidFill>
                  <a:srgbClr val="FF0000"/>
                </a:solidFill>
              </a:rPr>
              <a:t> </a:t>
            </a:r>
            <a:r>
              <a:rPr lang="en-US" sz="1600" dirty="0" smtClean="0">
                <a:solidFill>
                  <a:srgbClr val="FF0000"/>
                </a:solidFill>
              </a:rPr>
              <a:t>m </a:t>
            </a:r>
            <a:r>
              <a:rPr lang="en-US" sz="1600" dirty="0">
                <a:solidFill>
                  <a:srgbClr val="FF0000"/>
                </a:solidFill>
              </a:rPr>
              <a:t>o n e </a:t>
            </a:r>
            <a:r>
              <a:rPr lang="en-US" sz="1600" dirty="0">
                <a:solidFill>
                  <a:srgbClr val="0070C0"/>
                </a:solidFill>
              </a:rPr>
              <a:t>is a secretory </a:t>
            </a:r>
            <a:r>
              <a:rPr lang="en-US" sz="1600" dirty="0" smtClean="0">
                <a:solidFill>
                  <a:srgbClr val="0070C0"/>
                </a:solidFill>
              </a:rPr>
              <a:t>product</a:t>
            </a:r>
            <a:r>
              <a:rPr lang="sr-Latn-RS" sz="1600" dirty="0" smtClean="0">
                <a:solidFill>
                  <a:srgbClr val="0070C0"/>
                </a:solidFill>
              </a:rPr>
              <a:t> </a:t>
            </a:r>
            <a:r>
              <a:rPr lang="en-US" sz="1600" dirty="0" smtClean="0">
                <a:solidFill>
                  <a:srgbClr val="0070C0"/>
                </a:solidFill>
              </a:rPr>
              <a:t>of </a:t>
            </a:r>
            <a:r>
              <a:rPr lang="en-US" sz="1600" dirty="0">
                <a:solidFill>
                  <a:srgbClr val="0070C0"/>
                </a:solidFill>
              </a:rPr>
              <a:t>endocrine cells and organs that passes into the </a:t>
            </a:r>
            <a:r>
              <a:rPr lang="en-US" sz="1600" dirty="0" smtClean="0">
                <a:solidFill>
                  <a:srgbClr val="0070C0"/>
                </a:solidFill>
              </a:rPr>
              <a:t>circulatory</a:t>
            </a:r>
            <a:r>
              <a:rPr lang="sr-Latn-RS" sz="1600" dirty="0" smtClean="0">
                <a:solidFill>
                  <a:srgbClr val="0070C0"/>
                </a:solidFill>
              </a:rPr>
              <a:t> </a:t>
            </a:r>
            <a:r>
              <a:rPr lang="en-US" sz="1600" dirty="0" smtClean="0">
                <a:solidFill>
                  <a:srgbClr val="0070C0"/>
                </a:solidFill>
              </a:rPr>
              <a:t>system </a:t>
            </a:r>
            <a:r>
              <a:rPr lang="en-US" sz="1600" dirty="0">
                <a:solidFill>
                  <a:srgbClr val="0070C0"/>
                </a:solidFill>
              </a:rPr>
              <a:t>(bloodstream) for transport to target cells. </a:t>
            </a:r>
            <a:endParaRPr lang="sr-Latn-RS" sz="1600" dirty="0" smtClean="0">
              <a:solidFill>
                <a:srgbClr val="0070C0"/>
              </a:solidFill>
            </a:endParaRPr>
          </a:p>
          <a:p>
            <a:pPr marL="342900" indent="-342900" algn="ctr">
              <a:buFont typeface="Wingdings" panose="05000000000000000000" pitchFamily="2" charset="2"/>
              <a:buChar char="v"/>
            </a:pPr>
            <a:endParaRPr lang="sr-Latn-RS" sz="1600" dirty="0">
              <a:solidFill>
                <a:srgbClr val="0070C0"/>
              </a:solidFill>
            </a:endParaRPr>
          </a:p>
          <a:p>
            <a:pPr marL="342900" indent="-342900" algn="ctr">
              <a:buFont typeface="Wingdings" panose="05000000000000000000" pitchFamily="2" charset="2"/>
              <a:buChar char="v"/>
            </a:pPr>
            <a:endParaRPr lang="en-US" sz="1600" dirty="0">
              <a:solidFill>
                <a:srgbClr val="0070C0"/>
              </a:solidFill>
            </a:endParaRPr>
          </a:p>
        </p:txBody>
      </p:sp>
    </p:spTree>
    <p:extLst>
      <p:ext uri="{BB962C8B-B14F-4D97-AF65-F5344CB8AC3E}">
        <p14:creationId xmlns:p14="http://schemas.microsoft.com/office/powerpoint/2010/main" val="13148473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25422" y="546925"/>
            <a:ext cx="6692265" cy="574040"/>
          </a:xfrm>
          <a:prstGeom prst="rect">
            <a:avLst/>
          </a:prstGeom>
        </p:spPr>
        <p:txBody>
          <a:bodyPr vert="horz" wrap="square" lIns="0" tIns="12700" rIns="0" bIns="0" rtlCol="0">
            <a:spAutoFit/>
          </a:bodyPr>
          <a:lstStyle/>
          <a:p>
            <a:pPr marL="12700" algn="ctr">
              <a:lnSpc>
                <a:spcPct val="100000"/>
              </a:lnSpc>
              <a:spcBef>
                <a:spcPts val="100"/>
              </a:spcBef>
            </a:pPr>
            <a:r>
              <a:rPr lang="sr-Latn-RS" sz="3600" spc="-10" dirty="0" smtClean="0"/>
              <a:t>Pituitary gland</a:t>
            </a:r>
            <a:endParaRPr sz="3600" dirty="0"/>
          </a:p>
        </p:txBody>
      </p:sp>
      <p:grpSp>
        <p:nvGrpSpPr>
          <p:cNvPr id="3" name="object 3"/>
          <p:cNvGrpSpPr/>
          <p:nvPr/>
        </p:nvGrpSpPr>
        <p:grpSpPr>
          <a:xfrm>
            <a:off x="822325" y="1552571"/>
            <a:ext cx="7426325" cy="4762500"/>
            <a:chOff x="822325" y="1552571"/>
            <a:chExt cx="7426325" cy="4762500"/>
          </a:xfrm>
        </p:grpSpPr>
        <p:pic>
          <p:nvPicPr>
            <p:cNvPr id="4" name="object 4"/>
            <p:cNvPicPr/>
            <p:nvPr/>
          </p:nvPicPr>
          <p:blipFill>
            <a:blip r:embed="rId2" cstate="print"/>
            <a:stretch>
              <a:fillRect/>
            </a:stretch>
          </p:blipFill>
          <p:spPr>
            <a:xfrm>
              <a:off x="827087" y="1557333"/>
              <a:ext cx="7416800" cy="4752975"/>
            </a:xfrm>
            <a:prstGeom prst="rect">
              <a:avLst/>
            </a:prstGeom>
          </p:spPr>
        </p:pic>
        <p:sp>
          <p:nvSpPr>
            <p:cNvPr id="5" name="object 5"/>
            <p:cNvSpPr/>
            <p:nvPr/>
          </p:nvSpPr>
          <p:spPr>
            <a:xfrm>
              <a:off x="827087" y="1557333"/>
              <a:ext cx="7416800" cy="4752975"/>
            </a:xfrm>
            <a:custGeom>
              <a:avLst/>
              <a:gdLst/>
              <a:ahLst/>
              <a:cxnLst/>
              <a:rect l="l" t="t" r="r" b="b"/>
              <a:pathLst>
                <a:path w="7416800" h="4752975">
                  <a:moveTo>
                    <a:pt x="0" y="334899"/>
                  </a:moveTo>
                  <a:lnTo>
                    <a:pt x="3631" y="285409"/>
                  </a:lnTo>
                  <a:lnTo>
                    <a:pt x="14179" y="238174"/>
                  </a:lnTo>
                  <a:lnTo>
                    <a:pt x="31125" y="193712"/>
                  </a:lnTo>
                  <a:lnTo>
                    <a:pt x="53953" y="152541"/>
                  </a:lnTo>
                  <a:lnTo>
                    <a:pt x="82144" y="115179"/>
                  </a:lnTo>
                  <a:lnTo>
                    <a:pt x="115179" y="82144"/>
                  </a:lnTo>
                  <a:lnTo>
                    <a:pt x="152541" y="53953"/>
                  </a:lnTo>
                  <a:lnTo>
                    <a:pt x="193712" y="31125"/>
                  </a:lnTo>
                  <a:lnTo>
                    <a:pt x="238174" y="14179"/>
                  </a:lnTo>
                  <a:lnTo>
                    <a:pt x="285409" y="3631"/>
                  </a:lnTo>
                  <a:lnTo>
                    <a:pt x="334899" y="0"/>
                  </a:lnTo>
                  <a:lnTo>
                    <a:pt x="7081901" y="0"/>
                  </a:lnTo>
                  <a:lnTo>
                    <a:pt x="7131390" y="3631"/>
                  </a:lnTo>
                  <a:lnTo>
                    <a:pt x="7178625" y="14179"/>
                  </a:lnTo>
                  <a:lnTo>
                    <a:pt x="7223087" y="31125"/>
                  </a:lnTo>
                  <a:lnTo>
                    <a:pt x="7264258" y="53953"/>
                  </a:lnTo>
                  <a:lnTo>
                    <a:pt x="7301620" y="82144"/>
                  </a:lnTo>
                  <a:lnTo>
                    <a:pt x="7334655" y="115179"/>
                  </a:lnTo>
                  <a:lnTo>
                    <a:pt x="7362846" y="152541"/>
                  </a:lnTo>
                  <a:lnTo>
                    <a:pt x="7385674" y="193712"/>
                  </a:lnTo>
                  <a:lnTo>
                    <a:pt x="7402620" y="238174"/>
                  </a:lnTo>
                  <a:lnTo>
                    <a:pt x="7413168" y="285409"/>
                  </a:lnTo>
                  <a:lnTo>
                    <a:pt x="7416800" y="334899"/>
                  </a:lnTo>
                  <a:lnTo>
                    <a:pt x="7416800" y="4418088"/>
                  </a:lnTo>
                  <a:lnTo>
                    <a:pt x="7413168" y="4467575"/>
                  </a:lnTo>
                  <a:lnTo>
                    <a:pt x="7402620" y="4514807"/>
                  </a:lnTo>
                  <a:lnTo>
                    <a:pt x="7385674" y="4559267"/>
                  </a:lnTo>
                  <a:lnTo>
                    <a:pt x="7362846" y="4600436"/>
                  </a:lnTo>
                  <a:lnTo>
                    <a:pt x="7334655" y="4637797"/>
                  </a:lnTo>
                  <a:lnTo>
                    <a:pt x="7301620" y="4670832"/>
                  </a:lnTo>
                  <a:lnTo>
                    <a:pt x="7264258" y="4699022"/>
                  </a:lnTo>
                  <a:lnTo>
                    <a:pt x="7223087" y="4721849"/>
                  </a:lnTo>
                  <a:lnTo>
                    <a:pt x="7178625" y="4738796"/>
                  </a:lnTo>
                  <a:lnTo>
                    <a:pt x="7131390" y="4749343"/>
                  </a:lnTo>
                  <a:lnTo>
                    <a:pt x="7081901" y="4752975"/>
                  </a:lnTo>
                  <a:lnTo>
                    <a:pt x="334899" y="4752975"/>
                  </a:lnTo>
                  <a:lnTo>
                    <a:pt x="285409" y="4749343"/>
                  </a:lnTo>
                  <a:lnTo>
                    <a:pt x="238174" y="4738796"/>
                  </a:lnTo>
                  <a:lnTo>
                    <a:pt x="193712" y="4721849"/>
                  </a:lnTo>
                  <a:lnTo>
                    <a:pt x="152541" y="4699022"/>
                  </a:lnTo>
                  <a:lnTo>
                    <a:pt x="115179" y="4670832"/>
                  </a:lnTo>
                  <a:lnTo>
                    <a:pt x="82144" y="4637797"/>
                  </a:lnTo>
                  <a:lnTo>
                    <a:pt x="53953" y="4600436"/>
                  </a:lnTo>
                  <a:lnTo>
                    <a:pt x="31125" y="4559267"/>
                  </a:lnTo>
                  <a:lnTo>
                    <a:pt x="14179" y="4514807"/>
                  </a:lnTo>
                  <a:lnTo>
                    <a:pt x="3631" y="4467575"/>
                  </a:lnTo>
                  <a:lnTo>
                    <a:pt x="0" y="4418088"/>
                  </a:lnTo>
                  <a:lnTo>
                    <a:pt x="0" y="334899"/>
                  </a:lnTo>
                  <a:close/>
                </a:path>
              </a:pathLst>
            </a:custGeom>
            <a:ln w="9525">
              <a:solidFill>
                <a:srgbClr val="000000"/>
              </a:solidFill>
            </a:ln>
          </p:spPr>
          <p:txBody>
            <a:bodyPr wrap="square" lIns="0" tIns="0" rIns="0" bIns="0" rtlCol="0"/>
            <a:lstStyle/>
            <a:p>
              <a:endParaRPr/>
            </a:p>
          </p:txBody>
        </p:sp>
      </p:grpSp>
      <p:sp>
        <p:nvSpPr>
          <p:cNvPr id="7" name="Left Arrow 6"/>
          <p:cNvSpPr/>
          <p:nvPr/>
        </p:nvSpPr>
        <p:spPr>
          <a:xfrm rot="3375716">
            <a:off x="6525126" y="5507949"/>
            <a:ext cx="1821687" cy="762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029200" y="1387540"/>
            <a:ext cx="3482327" cy="3811473"/>
          </a:xfrm>
          <a:prstGeom prst="rect">
            <a:avLst/>
          </a:prstGeom>
        </p:spPr>
      </p:pic>
      <p:sp>
        <p:nvSpPr>
          <p:cNvPr id="4" name="object 4"/>
          <p:cNvSpPr txBox="1"/>
          <p:nvPr/>
        </p:nvSpPr>
        <p:spPr>
          <a:xfrm>
            <a:off x="4792141" y="5163502"/>
            <a:ext cx="2745740" cy="166071"/>
          </a:xfrm>
          <a:prstGeom prst="rect">
            <a:avLst/>
          </a:prstGeom>
        </p:spPr>
        <p:txBody>
          <a:bodyPr vert="horz" wrap="square" lIns="0" tIns="12065" rIns="0" bIns="0" rtlCol="0">
            <a:spAutoFit/>
          </a:bodyPr>
          <a:lstStyle/>
          <a:p>
            <a:pPr marL="12700">
              <a:lnSpc>
                <a:spcPct val="100000"/>
              </a:lnSpc>
              <a:spcBef>
                <a:spcPts val="95"/>
              </a:spcBef>
            </a:pPr>
            <a:r>
              <a:rPr sz="1000" spc="-105" dirty="0">
                <a:solidFill>
                  <a:srgbClr val="EDEBE1"/>
                </a:solidFill>
                <a:latin typeface="Arial MT"/>
                <a:cs typeface="Arial MT"/>
              </a:rPr>
              <a:t>Anđelković</a:t>
            </a:r>
            <a:r>
              <a:rPr sz="1000" spc="5" dirty="0">
                <a:solidFill>
                  <a:srgbClr val="EDEBE1"/>
                </a:solidFill>
                <a:latin typeface="Arial MT"/>
                <a:cs typeface="Arial MT"/>
              </a:rPr>
              <a:t> </a:t>
            </a:r>
            <a:r>
              <a:rPr sz="1000" spc="-5" dirty="0">
                <a:solidFill>
                  <a:srgbClr val="EDEBE1"/>
                </a:solidFill>
                <a:latin typeface="Arial MT"/>
                <a:cs typeface="Arial MT"/>
              </a:rPr>
              <a:t>Z.</a:t>
            </a:r>
            <a:r>
              <a:rPr sz="1000" spc="5" dirty="0">
                <a:solidFill>
                  <a:srgbClr val="EDEBE1"/>
                </a:solidFill>
                <a:latin typeface="Arial MT"/>
                <a:cs typeface="Arial MT"/>
              </a:rPr>
              <a:t> </a:t>
            </a:r>
            <a:r>
              <a:rPr sz="1000" spc="-5" dirty="0">
                <a:solidFill>
                  <a:srgbClr val="EDEBE1"/>
                </a:solidFill>
                <a:latin typeface="Arial MT"/>
                <a:cs typeface="Arial MT"/>
              </a:rPr>
              <a:t>Endokrini</a:t>
            </a:r>
            <a:r>
              <a:rPr sz="1000" dirty="0">
                <a:solidFill>
                  <a:srgbClr val="EDEBE1"/>
                </a:solidFill>
                <a:latin typeface="Arial MT"/>
                <a:cs typeface="Arial MT"/>
              </a:rPr>
              <a:t> </a:t>
            </a:r>
            <a:r>
              <a:rPr sz="1000" spc="-5" dirty="0">
                <a:solidFill>
                  <a:srgbClr val="EDEBE1"/>
                </a:solidFill>
                <a:latin typeface="Arial MT"/>
                <a:cs typeface="Arial MT"/>
              </a:rPr>
              <a:t>sistem.</a:t>
            </a:r>
            <a:r>
              <a:rPr sz="1000" spc="-20" dirty="0">
                <a:solidFill>
                  <a:srgbClr val="EDEBE1"/>
                </a:solidFill>
                <a:latin typeface="Arial MT"/>
                <a:cs typeface="Arial MT"/>
              </a:rPr>
              <a:t> </a:t>
            </a:r>
            <a:r>
              <a:rPr sz="1000" spc="-5" dirty="0">
                <a:solidFill>
                  <a:srgbClr val="EDEBE1"/>
                </a:solidFill>
                <a:latin typeface="Arial MT"/>
                <a:cs typeface="Arial MT"/>
              </a:rPr>
              <a:t>U:</a:t>
            </a:r>
            <a:r>
              <a:rPr sz="1000" dirty="0">
                <a:solidFill>
                  <a:srgbClr val="EDEBE1"/>
                </a:solidFill>
                <a:latin typeface="Arial MT"/>
                <a:cs typeface="Arial MT"/>
              </a:rPr>
              <a:t> </a:t>
            </a:r>
            <a:r>
              <a:rPr sz="1000" spc="-10" dirty="0">
                <a:solidFill>
                  <a:srgbClr val="EDEBE1"/>
                </a:solidFill>
                <a:latin typeface="Arial MT"/>
                <a:cs typeface="Arial MT"/>
              </a:rPr>
              <a:t>Histologija,</a:t>
            </a:r>
            <a:r>
              <a:rPr sz="1000" spc="15" dirty="0">
                <a:solidFill>
                  <a:srgbClr val="EDEBE1"/>
                </a:solidFill>
                <a:latin typeface="Arial MT"/>
                <a:cs typeface="Arial MT"/>
              </a:rPr>
              <a:t> </a:t>
            </a:r>
            <a:r>
              <a:rPr sz="1000" spc="-5" dirty="0" smtClean="0">
                <a:solidFill>
                  <a:srgbClr val="EDEBE1"/>
                </a:solidFill>
                <a:latin typeface="Arial MT"/>
                <a:cs typeface="Arial MT"/>
              </a:rPr>
              <a:t>.</a:t>
            </a:r>
            <a:endParaRPr sz="1000" dirty="0">
              <a:latin typeface="Arial MT"/>
              <a:cs typeface="Arial MT"/>
            </a:endParaRPr>
          </a:p>
        </p:txBody>
      </p:sp>
      <p:sp>
        <p:nvSpPr>
          <p:cNvPr id="9" name="Text Placeholder 8"/>
          <p:cNvSpPr>
            <a:spLocks noGrp="1"/>
          </p:cNvSpPr>
          <p:nvPr>
            <p:ph type="body" idx="1"/>
          </p:nvPr>
        </p:nvSpPr>
        <p:spPr>
          <a:xfrm>
            <a:off x="152400" y="1034986"/>
            <a:ext cx="4267199" cy="4616648"/>
          </a:xfrm>
        </p:spPr>
        <p:txBody>
          <a:bodyPr/>
          <a:lstStyle/>
          <a:p>
            <a:pPr algn="ctr"/>
            <a:r>
              <a:rPr lang="en-US" dirty="0"/>
              <a:t>The </a:t>
            </a:r>
            <a:r>
              <a:rPr lang="en-US" dirty="0" smtClean="0">
                <a:solidFill>
                  <a:srgbClr val="FF0000"/>
                </a:solidFill>
              </a:rPr>
              <a:t>pituitary </a:t>
            </a:r>
            <a:r>
              <a:rPr lang="en-US" dirty="0">
                <a:solidFill>
                  <a:srgbClr val="FF0000"/>
                </a:solidFill>
              </a:rPr>
              <a:t>gland </a:t>
            </a:r>
            <a:r>
              <a:rPr lang="en-US" dirty="0"/>
              <a:t>and the </a:t>
            </a:r>
            <a:r>
              <a:rPr lang="en-US" dirty="0" smtClean="0">
                <a:solidFill>
                  <a:srgbClr val="FF0000"/>
                </a:solidFill>
              </a:rPr>
              <a:t>hypothalamu</a:t>
            </a:r>
            <a:r>
              <a:rPr lang="en-US" dirty="0" smtClean="0"/>
              <a:t>s</a:t>
            </a:r>
            <a:r>
              <a:rPr lang="en-US" dirty="0"/>
              <a:t>, the portion</a:t>
            </a:r>
          </a:p>
          <a:p>
            <a:pPr algn="ctr"/>
            <a:r>
              <a:rPr lang="en-US" dirty="0"/>
              <a:t>of the brain to which the pituitary gland is attached</a:t>
            </a:r>
            <a:r>
              <a:rPr lang="en-US" dirty="0" smtClean="0"/>
              <a:t>,</a:t>
            </a:r>
            <a:r>
              <a:rPr lang="sr-Latn-RS" dirty="0" smtClean="0"/>
              <a:t> </a:t>
            </a:r>
            <a:r>
              <a:rPr lang="en-US" dirty="0" smtClean="0"/>
              <a:t>are </a:t>
            </a:r>
            <a:r>
              <a:rPr lang="en-US" dirty="0"/>
              <a:t>morphologically and functionally linked in the </a:t>
            </a:r>
            <a:r>
              <a:rPr lang="en-US" dirty="0" smtClean="0"/>
              <a:t>endocrine</a:t>
            </a:r>
            <a:r>
              <a:rPr lang="sr-Latn-RS" dirty="0" smtClean="0"/>
              <a:t> </a:t>
            </a:r>
            <a:r>
              <a:rPr lang="en-US" dirty="0" smtClean="0"/>
              <a:t>and </a:t>
            </a:r>
            <a:r>
              <a:rPr lang="sr-Latn-RS" dirty="0" smtClean="0"/>
              <a:t>n</a:t>
            </a:r>
            <a:r>
              <a:rPr lang="en-US" dirty="0" err="1" smtClean="0"/>
              <a:t>euroendocrine</a:t>
            </a:r>
            <a:r>
              <a:rPr lang="en-US" dirty="0" smtClean="0"/>
              <a:t> </a:t>
            </a:r>
            <a:r>
              <a:rPr lang="en-US" dirty="0">
                <a:solidFill>
                  <a:srgbClr val="FF0000"/>
                </a:solidFill>
              </a:rPr>
              <a:t>control of other endocrine </a:t>
            </a:r>
            <a:r>
              <a:rPr lang="en-US" dirty="0" smtClean="0">
                <a:solidFill>
                  <a:srgbClr val="FF0000"/>
                </a:solidFill>
              </a:rPr>
              <a:t>glands</a:t>
            </a:r>
            <a:endParaRPr lang="sr-Latn-RS" dirty="0" smtClean="0">
              <a:solidFill>
                <a:srgbClr val="FF0000"/>
              </a:solidFill>
            </a:endParaRPr>
          </a:p>
          <a:p>
            <a:pPr algn="ctr"/>
            <a:endParaRPr lang="sr-Latn-RS" dirty="0" smtClean="0">
              <a:solidFill>
                <a:srgbClr val="FF0000"/>
              </a:solidFill>
            </a:endParaRPr>
          </a:p>
          <a:p>
            <a:pPr algn="ctr"/>
            <a:endParaRPr lang="sr-Latn-RS" dirty="0">
              <a:solidFill>
                <a:srgbClr val="FF0000"/>
              </a:solidFill>
            </a:endParaRPr>
          </a:p>
          <a:p>
            <a:pPr algn="l"/>
            <a:r>
              <a:rPr lang="en-US" dirty="0"/>
              <a:t>The pituitary gland has two functional </a:t>
            </a:r>
            <a:r>
              <a:rPr lang="en-US" dirty="0" smtClean="0"/>
              <a:t>components:</a:t>
            </a:r>
            <a:endParaRPr lang="en-US" dirty="0"/>
          </a:p>
          <a:p>
            <a:pPr marL="342900" indent="-342900" algn="l">
              <a:buFont typeface="Wingdings" panose="05000000000000000000" pitchFamily="2" charset="2"/>
              <a:buChar char="v"/>
            </a:pPr>
            <a:r>
              <a:rPr lang="en-US" dirty="0" smtClean="0">
                <a:solidFill>
                  <a:srgbClr val="7030A0"/>
                </a:solidFill>
              </a:rPr>
              <a:t>Anterior </a:t>
            </a:r>
            <a:r>
              <a:rPr lang="en-US" dirty="0">
                <a:solidFill>
                  <a:srgbClr val="7030A0"/>
                </a:solidFill>
              </a:rPr>
              <a:t>lobe </a:t>
            </a:r>
            <a:r>
              <a:rPr lang="en-US" dirty="0"/>
              <a:t>(</a:t>
            </a:r>
            <a:r>
              <a:rPr lang="en-US" dirty="0" smtClean="0"/>
              <a:t>adenohypophysis</a:t>
            </a:r>
            <a:r>
              <a:rPr lang="en-US" dirty="0"/>
              <a:t>), the </a:t>
            </a:r>
            <a:r>
              <a:rPr lang="en-US" dirty="0" smtClean="0"/>
              <a:t>glandular</a:t>
            </a:r>
            <a:r>
              <a:rPr lang="sr-Latn-RS" dirty="0" smtClean="0"/>
              <a:t> </a:t>
            </a:r>
            <a:r>
              <a:rPr lang="en-US" dirty="0" smtClean="0"/>
              <a:t>epithelial </a:t>
            </a:r>
            <a:r>
              <a:rPr lang="en-US" dirty="0"/>
              <a:t>tissue</a:t>
            </a:r>
          </a:p>
          <a:p>
            <a:pPr marL="342900" indent="-342900" algn="l">
              <a:buFont typeface="Wingdings" panose="05000000000000000000" pitchFamily="2" charset="2"/>
              <a:buChar char="v"/>
            </a:pPr>
            <a:r>
              <a:rPr lang="en-US" dirty="0" smtClean="0">
                <a:solidFill>
                  <a:srgbClr val="7030A0"/>
                </a:solidFill>
              </a:rPr>
              <a:t>Posterior </a:t>
            </a:r>
            <a:r>
              <a:rPr lang="en-US" dirty="0">
                <a:solidFill>
                  <a:srgbClr val="7030A0"/>
                </a:solidFill>
              </a:rPr>
              <a:t>lobe </a:t>
            </a:r>
            <a:r>
              <a:rPr lang="en-US" dirty="0"/>
              <a:t>(</a:t>
            </a:r>
            <a:r>
              <a:rPr lang="en-US" dirty="0" smtClean="0"/>
              <a:t>neurohypophysis</a:t>
            </a:r>
            <a:r>
              <a:rPr lang="en-US" dirty="0"/>
              <a:t>), the neural </a:t>
            </a:r>
            <a:r>
              <a:rPr lang="en-US" dirty="0" smtClean="0"/>
              <a:t>secretory</a:t>
            </a:r>
            <a:r>
              <a:rPr lang="sr-Latn-RS" dirty="0" smtClean="0"/>
              <a:t> </a:t>
            </a:r>
            <a:r>
              <a:rPr lang="en-US" dirty="0" smtClean="0"/>
              <a:t>tissue</a:t>
            </a:r>
            <a:endParaRPr lang="en-US" dirty="0"/>
          </a:p>
        </p:txBody>
      </p:sp>
      <p:sp>
        <p:nvSpPr>
          <p:cNvPr id="10" name="TextBox 9"/>
          <p:cNvSpPr txBox="1"/>
          <p:nvPr/>
        </p:nvSpPr>
        <p:spPr>
          <a:xfrm>
            <a:off x="5334000" y="4600206"/>
            <a:ext cx="457200" cy="646331"/>
          </a:xfrm>
          <a:prstGeom prst="rect">
            <a:avLst/>
          </a:prstGeom>
          <a:noFill/>
        </p:spPr>
        <p:txBody>
          <a:bodyPr wrap="square" rtlCol="0">
            <a:spAutoFit/>
          </a:bodyPr>
          <a:lstStyle/>
          <a:p>
            <a:r>
              <a:rPr lang="sr-Latn-RS" sz="3600" b="1" dirty="0" smtClean="0">
                <a:solidFill>
                  <a:srgbClr val="FF0000"/>
                </a:solidFill>
              </a:rPr>
              <a:t>A</a:t>
            </a:r>
            <a:endParaRPr lang="en-US" b="1" dirty="0">
              <a:solidFill>
                <a:srgbClr val="FF0000"/>
              </a:solidFill>
            </a:endParaRPr>
          </a:p>
        </p:txBody>
      </p:sp>
      <p:sp>
        <p:nvSpPr>
          <p:cNvPr id="11" name="TextBox 10"/>
          <p:cNvSpPr txBox="1"/>
          <p:nvPr/>
        </p:nvSpPr>
        <p:spPr>
          <a:xfrm>
            <a:off x="7338904" y="4683242"/>
            <a:ext cx="457200" cy="646331"/>
          </a:xfrm>
          <a:prstGeom prst="rect">
            <a:avLst/>
          </a:prstGeom>
          <a:solidFill>
            <a:schemeClr val="bg1"/>
          </a:solidFill>
        </p:spPr>
        <p:txBody>
          <a:bodyPr wrap="square" rtlCol="0">
            <a:spAutoFit/>
          </a:bodyPr>
          <a:lstStyle/>
          <a:p>
            <a:r>
              <a:rPr lang="sr-Latn-RS" sz="3600" b="1" dirty="0" smtClean="0">
                <a:solidFill>
                  <a:srgbClr val="FF0000"/>
                </a:solidFill>
              </a:rPr>
              <a:t>P</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222811" y="1344498"/>
            <a:ext cx="3590862" cy="5048238"/>
          </a:xfrm>
          <a:prstGeom prst="rect">
            <a:avLst/>
          </a:prstGeom>
        </p:spPr>
      </p:pic>
      <p:sp>
        <p:nvSpPr>
          <p:cNvPr id="3" name="object 3"/>
          <p:cNvSpPr txBox="1">
            <a:spLocks noGrp="1"/>
          </p:cNvSpPr>
          <p:nvPr>
            <p:ph type="title"/>
          </p:nvPr>
        </p:nvSpPr>
        <p:spPr>
          <a:xfrm>
            <a:off x="672242" y="577405"/>
            <a:ext cx="7799070" cy="513715"/>
          </a:xfrm>
          <a:prstGeom prst="rect">
            <a:avLst/>
          </a:prstGeom>
        </p:spPr>
        <p:txBody>
          <a:bodyPr vert="horz" wrap="square" lIns="0" tIns="13335" rIns="0" bIns="0" rtlCol="0">
            <a:spAutoFit/>
          </a:bodyPr>
          <a:lstStyle/>
          <a:p>
            <a:pPr marL="12700" algn="ctr">
              <a:lnSpc>
                <a:spcPct val="100000"/>
              </a:lnSpc>
              <a:spcBef>
                <a:spcPts val="105"/>
              </a:spcBef>
            </a:pPr>
            <a:r>
              <a:rPr lang="en-US" dirty="0">
                <a:solidFill>
                  <a:srgbClr val="7030A0"/>
                </a:solidFill>
              </a:rPr>
              <a:t>Anterior lobe</a:t>
            </a:r>
            <a:endParaRPr spc="-10" dirty="0"/>
          </a:p>
        </p:txBody>
      </p:sp>
      <p:sp>
        <p:nvSpPr>
          <p:cNvPr id="8" name="Rectangle 7"/>
          <p:cNvSpPr/>
          <p:nvPr/>
        </p:nvSpPr>
        <p:spPr>
          <a:xfrm>
            <a:off x="228600" y="1828800"/>
            <a:ext cx="4918011" cy="3693319"/>
          </a:xfrm>
          <a:prstGeom prst="rect">
            <a:avLst/>
          </a:prstGeom>
        </p:spPr>
        <p:txBody>
          <a:bodyPr wrap="square">
            <a:spAutoFit/>
          </a:bodyPr>
          <a:lstStyle/>
          <a:p>
            <a:pPr marL="285750" indent="-285750">
              <a:buFont typeface="Wingdings" panose="05000000000000000000" pitchFamily="2" charset="2"/>
              <a:buChar char="v"/>
            </a:pPr>
            <a:r>
              <a:rPr lang="sr-Latn-RS" dirty="0" smtClean="0"/>
              <a:t>A</a:t>
            </a:r>
            <a:r>
              <a:rPr lang="en-US" dirty="0" smtClean="0"/>
              <a:t>bout </a:t>
            </a:r>
            <a:r>
              <a:rPr lang="en-US" dirty="0"/>
              <a:t>75% of the </a:t>
            </a:r>
            <a:r>
              <a:rPr lang="en-US" dirty="0" err="1" smtClean="0"/>
              <a:t>hypophysis</a:t>
            </a:r>
            <a:r>
              <a:rPr lang="en-US" dirty="0" smtClean="0"/>
              <a:t> belongs</a:t>
            </a:r>
            <a:r>
              <a:rPr lang="sr-Latn-RS" dirty="0" smtClean="0"/>
              <a:t> </a:t>
            </a:r>
            <a:r>
              <a:rPr lang="en-US" dirty="0" smtClean="0"/>
              <a:t>frontal lobe.</a:t>
            </a:r>
            <a:endParaRPr lang="en-US" dirty="0"/>
          </a:p>
          <a:p>
            <a:pPr marL="285750" indent="-285750">
              <a:buFont typeface="Wingdings" panose="05000000000000000000" pitchFamily="2" charset="2"/>
              <a:buChar char="v"/>
            </a:pPr>
            <a:r>
              <a:rPr lang="en-US" dirty="0" smtClean="0"/>
              <a:t>The </a:t>
            </a:r>
            <a:r>
              <a:rPr lang="en-US" dirty="0"/>
              <a:t>basic division of cells is according to affinity for histological staining:</a:t>
            </a:r>
          </a:p>
          <a:p>
            <a:pPr marL="742950" lvl="1" indent="-285750">
              <a:buFont typeface="Wingdings" panose="05000000000000000000" pitchFamily="2" charset="2"/>
              <a:buChar char="v"/>
            </a:pPr>
            <a:r>
              <a:rPr lang="en-US" dirty="0" err="1" smtClean="0"/>
              <a:t>chromophilic</a:t>
            </a:r>
            <a:r>
              <a:rPr lang="en-US" dirty="0" smtClean="0"/>
              <a:t> </a:t>
            </a:r>
            <a:r>
              <a:rPr lang="en-US" dirty="0"/>
              <a:t>(50%)</a:t>
            </a:r>
          </a:p>
          <a:p>
            <a:pPr marL="742950" lvl="1" indent="-285750">
              <a:buFont typeface="Wingdings" panose="05000000000000000000" pitchFamily="2" charset="2"/>
              <a:buChar char="v"/>
            </a:pPr>
            <a:r>
              <a:rPr lang="en-US" dirty="0" err="1" smtClean="0"/>
              <a:t>chromophobic</a:t>
            </a:r>
            <a:r>
              <a:rPr lang="en-US" dirty="0" smtClean="0"/>
              <a:t> </a:t>
            </a:r>
            <a:r>
              <a:rPr lang="en-US" dirty="0"/>
              <a:t>(50</a:t>
            </a:r>
            <a:r>
              <a:rPr lang="en-US" dirty="0" smtClean="0"/>
              <a:t>%)</a:t>
            </a:r>
            <a:endParaRPr lang="sr-Latn-RS" dirty="0" smtClean="0"/>
          </a:p>
          <a:p>
            <a:pPr marL="742950" lvl="1" indent="-285750">
              <a:buFont typeface="Wingdings" panose="05000000000000000000" pitchFamily="2" charset="2"/>
              <a:buChar char="v"/>
            </a:pPr>
            <a:endParaRPr lang="sr-Latn-RS" dirty="0"/>
          </a:p>
          <a:p>
            <a:pPr marL="742950" lvl="1" indent="-285750">
              <a:buFont typeface="Wingdings" panose="05000000000000000000" pitchFamily="2" charset="2"/>
              <a:buChar char="v"/>
            </a:pPr>
            <a:endParaRPr lang="en-US" dirty="0"/>
          </a:p>
          <a:p>
            <a:r>
              <a:rPr lang="en-US" dirty="0" err="1" smtClean="0">
                <a:solidFill>
                  <a:srgbClr val="FF0000"/>
                </a:solidFill>
              </a:rPr>
              <a:t>Chromophilic</a:t>
            </a:r>
            <a:r>
              <a:rPr lang="en-US" dirty="0" smtClean="0"/>
              <a:t> </a:t>
            </a:r>
            <a:r>
              <a:rPr lang="en-US" dirty="0"/>
              <a:t>cells include:</a:t>
            </a:r>
          </a:p>
          <a:p>
            <a:pPr marL="285750" indent="-285750">
              <a:buFont typeface="Wingdings" panose="05000000000000000000" pitchFamily="2" charset="2"/>
              <a:buChar char="v"/>
            </a:pPr>
            <a:r>
              <a:rPr lang="en-US" dirty="0" err="1" smtClean="0"/>
              <a:t>acidoph</a:t>
            </a:r>
            <a:r>
              <a:rPr lang="sr-Latn-RS" dirty="0" smtClean="0"/>
              <a:t>ils</a:t>
            </a:r>
            <a:r>
              <a:rPr lang="en-US" dirty="0" smtClean="0"/>
              <a:t> </a:t>
            </a:r>
            <a:r>
              <a:rPr lang="en-US" dirty="0"/>
              <a:t>(about 40% - the cytoplasm is colored red)</a:t>
            </a:r>
          </a:p>
          <a:p>
            <a:pPr marL="285750" indent="-285750">
              <a:buFont typeface="Wingdings" panose="05000000000000000000" pitchFamily="2" charset="2"/>
              <a:buChar char="v"/>
            </a:pPr>
            <a:r>
              <a:rPr lang="en-US" dirty="0" smtClean="0"/>
              <a:t>basophil</a:t>
            </a:r>
            <a:r>
              <a:rPr lang="sr-Latn-RS" dirty="0" smtClean="0"/>
              <a:t>s</a:t>
            </a:r>
            <a:r>
              <a:rPr lang="en-US" dirty="0" smtClean="0"/>
              <a:t> </a:t>
            </a:r>
            <a:r>
              <a:rPr lang="en-US" dirty="0"/>
              <a:t>(about 10% - the cytoplasm is colored purple)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8600" y="457200"/>
            <a:ext cx="5495375" cy="503984"/>
          </a:xfrm>
          <a:prstGeom prst="rect">
            <a:avLst/>
          </a:prstGeom>
        </p:spPr>
        <p:txBody>
          <a:bodyPr vert="horz" wrap="square" lIns="0" tIns="11430" rIns="0" bIns="0" rtlCol="0">
            <a:spAutoFit/>
          </a:bodyPr>
          <a:lstStyle/>
          <a:p>
            <a:pPr marL="88900" marR="5080" indent="624205">
              <a:lnSpc>
                <a:spcPct val="100299"/>
              </a:lnSpc>
              <a:spcBef>
                <a:spcPts val="90"/>
              </a:spcBef>
            </a:pPr>
            <a:r>
              <a:rPr lang="sr-Latn-RS" b="0" spc="-5" dirty="0" smtClean="0"/>
              <a:t>Acidophils -10%</a:t>
            </a:r>
            <a:endParaRPr b="0" spc="-10" dirty="0"/>
          </a:p>
        </p:txBody>
      </p:sp>
      <p:sp>
        <p:nvSpPr>
          <p:cNvPr id="9" name="object 9"/>
          <p:cNvSpPr txBox="1"/>
          <p:nvPr/>
        </p:nvSpPr>
        <p:spPr>
          <a:xfrm>
            <a:off x="152401" y="1341764"/>
            <a:ext cx="4953000" cy="5446619"/>
          </a:xfrm>
          <a:prstGeom prst="rect">
            <a:avLst/>
          </a:prstGeom>
        </p:spPr>
        <p:txBody>
          <a:bodyPr vert="horz" wrap="square" lIns="0" tIns="12700" rIns="0" bIns="0" rtlCol="0">
            <a:spAutoFit/>
          </a:bodyPr>
          <a:lstStyle/>
          <a:p>
            <a:pPr marL="12065" marR="1127760">
              <a:lnSpc>
                <a:spcPct val="120000"/>
              </a:lnSpc>
              <a:spcBef>
                <a:spcPts val="100"/>
              </a:spcBef>
              <a:tabLst>
                <a:tab pos="354965" algn="l"/>
                <a:tab pos="356235" algn="l"/>
              </a:tabLst>
            </a:pPr>
            <a:r>
              <a:rPr lang="en-US" sz="1600" b="1" spc="-20" dirty="0" err="1" smtClean="0">
                <a:solidFill>
                  <a:srgbClr val="FF0000"/>
                </a:solidFill>
                <a:latin typeface="Arial"/>
                <a:cs typeface="Arial"/>
              </a:rPr>
              <a:t>Somatotrop</a:t>
            </a:r>
            <a:r>
              <a:rPr lang="sr-Latn-RS" sz="1600" b="1" spc="-20" dirty="0" smtClean="0">
                <a:solidFill>
                  <a:srgbClr val="FF0000"/>
                </a:solidFill>
                <a:latin typeface="Arial"/>
                <a:cs typeface="Arial"/>
              </a:rPr>
              <a:t>es</a:t>
            </a:r>
            <a:r>
              <a:rPr lang="en-US" sz="1600" b="1" spc="-20" dirty="0" smtClean="0">
                <a:solidFill>
                  <a:srgbClr val="FF0000"/>
                </a:solidFill>
                <a:latin typeface="Arial"/>
                <a:cs typeface="Arial"/>
              </a:rPr>
              <a:t> </a:t>
            </a:r>
            <a:r>
              <a:rPr lang="en-US" sz="1600" b="1" spc="-20" dirty="0">
                <a:solidFill>
                  <a:srgbClr val="FF0000"/>
                </a:solidFill>
                <a:latin typeface="Arial"/>
                <a:cs typeface="Arial"/>
              </a:rPr>
              <a:t>- STH </a:t>
            </a:r>
            <a:r>
              <a:rPr lang="en-US" sz="1600" spc="-20" dirty="0">
                <a:latin typeface="Arial"/>
                <a:cs typeface="Arial"/>
              </a:rPr>
              <a:t>(secretes </a:t>
            </a:r>
            <a:r>
              <a:rPr lang="sr-Latn-RS" sz="1600" spc="-20" dirty="0" smtClean="0">
                <a:latin typeface="Arial"/>
                <a:cs typeface="Arial"/>
              </a:rPr>
              <a:t>s</a:t>
            </a:r>
            <a:r>
              <a:rPr lang="en-US" sz="1600" spc="-20" dirty="0" err="1" smtClean="0">
                <a:latin typeface="Arial"/>
                <a:cs typeface="Arial"/>
              </a:rPr>
              <a:t>omatotropic</a:t>
            </a:r>
            <a:r>
              <a:rPr lang="en-US" sz="1600" spc="-20" dirty="0" smtClean="0">
                <a:latin typeface="Arial"/>
                <a:cs typeface="Arial"/>
              </a:rPr>
              <a:t> </a:t>
            </a:r>
            <a:r>
              <a:rPr lang="en-US" sz="1600" spc="-20" dirty="0">
                <a:latin typeface="Arial"/>
                <a:cs typeface="Arial"/>
              </a:rPr>
              <a:t>hormone)</a:t>
            </a:r>
          </a:p>
          <a:p>
            <a:pPr marL="355600" marR="1127760" indent="-343535">
              <a:lnSpc>
                <a:spcPct val="120000"/>
              </a:lnSpc>
              <a:spcBef>
                <a:spcPts val="100"/>
              </a:spcBef>
              <a:buFont typeface="Wingdings" panose="05000000000000000000" pitchFamily="2" charset="2"/>
              <a:buChar char="v"/>
              <a:tabLst>
                <a:tab pos="354965" algn="l"/>
                <a:tab pos="356235" algn="l"/>
              </a:tabLst>
            </a:pPr>
            <a:r>
              <a:rPr lang="en-US" sz="1600" spc="-20" dirty="0" smtClean="0">
                <a:latin typeface="Arial"/>
                <a:cs typeface="Arial"/>
              </a:rPr>
              <a:t>The </a:t>
            </a:r>
            <a:r>
              <a:rPr lang="en-US" sz="1600" spc="-20" dirty="0">
                <a:latin typeface="Arial"/>
                <a:cs typeface="Arial"/>
              </a:rPr>
              <a:t>most numerous among the secretory cells.</a:t>
            </a:r>
          </a:p>
          <a:p>
            <a:pPr marL="355600" marR="1127760" indent="-343535">
              <a:lnSpc>
                <a:spcPct val="120000"/>
              </a:lnSpc>
              <a:spcBef>
                <a:spcPts val="100"/>
              </a:spcBef>
              <a:buFont typeface="Wingdings" panose="05000000000000000000" pitchFamily="2" charset="2"/>
              <a:buChar char="v"/>
              <a:tabLst>
                <a:tab pos="354965" algn="l"/>
                <a:tab pos="356235" algn="l"/>
              </a:tabLst>
            </a:pPr>
            <a:r>
              <a:rPr lang="en-US" sz="1600" spc="-20" dirty="0" smtClean="0">
                <a:latin typeface="Arial"/>
                <a:cs typeface="Arial"/>
              </a:rPr>
              <a:t>Medium </a:t>
            </a:r>
            <a:r>
              <a:rPr lang="en-US" sz="1600" spc="-20" dirty="0">
                <a:latin typeface="Arial"/>
                <a:cs typeface="Arial"/>
              </a:rPr>
              <a:t>size, oval shape.</a:t>
            </a:r>
          </a:p>
          <a:p>
            <a:pPr marL="355600" marR="1127760" indent="-343535">
              <a:lnSpc>
                <a:spcPct val="120000"/>
              </a:lnSpc>
              <a:spcBef>
                <a:spcPts val="100"/>
              </a:spcBef>
              <a:buFont typeface="Wingdings" panose="05000000000000000000" pitchFamily="2" charset="2"/>
              <a:buChar char="v"/>
              <a:tabLst>
                <a:tab pos="354965" algn="l"/>
                <a:tab pos="356235" algn="l"/>
              </a:tabLst>
            </a:pPr>
            <a:r>
              <a:rPr lang="en-US" sz="1600" spc="-20" dirty="0" smtClean="0">
                <a:latin typeface="Arial"/>
                <a:cs typeface="Arial"/>
              </a:rPr>
              <a:t>Dark </a:t>
            </a:r>
            <a:r>
              <a:rPr lang="en-US" sz="1600" spc="-20" dirty="0">
                <a:latin typeface="Arial"/>
                <a:cs typeface="Arial"/>
              </a:rPr>
              <a:t>granules evenly distributed throughout the cytoplasm.</a:t>
            </a:r>
          </a:p>
          <a:p>
            <a:pPr marL="355600" marR="1127760" indent="-343535">
              <a:lnSpc>
                <a:spcPct val="120000"/>
              </a:lnSpc>
              <a:spcBef>
                <a:spcPts val="100"/>
              </a:spcBef>
              <a:buFont typeface="Arial MT"/>
              <a:buChar char="•"/>
              <a:tabLst>
                <a:tab pos="354965" algn="l"/>
                <a:tab pos="356235" algn="l"/>
              </a:tabLst>
            </a:pPr>
            <a:endParaRPr lang="sr-Latn-RS" sz="1600" b="1" spc="-20" dirty="0" smtClean="0">
              <a:latin typeface="Arial"/>
              <a:cs typeface="Arial"/>
            </a:endParaRPr>
          </a:p>
          <a:p>
            <a:pPr marL="12065" marR="1127760">
              <a:lnSpc>
                <a:spcPct val="120000"/>
              </a:lnSpc>
              <a:spcBef>
                <a:spcPts val="100"/>
              </a:spcBef>
              <a:tabLst>
                <a:tab pos="354965" algn="l"/>
                <a:tab pos="356235" algn="l"/>
              </a:tabLst>
            </a:pPr>
            <a:r>
              <a:rPr lang="sr-Latn-RS" sz="1600" b="1" spc="-20" dirty="0" smtClean="0">
                <a:solidFill>
                  <a:srgbClr val="FF0000"/>
                </a:solidFill>
                <a:latin typeface="Arial"/>
                <a:cs typeface="Arial"/>
              </a:rPr>
              <a:t>Lactotropes</a:t>
            </a:r>
            <a:r>
              <a:rPr lang="en-US" sz="1600" b="1" spc="-20" dirty="0" smtClean="0">
                <a:solidFill>
                  <a:srgbClr val="FF0000"/>
                </a:solidFill>
                <a:latin typeface="Arial"/>
                <a:cs typeface="Arial"/>
              </a:rPr>
              <a:t>- </a:t>
            </a:r>
            <a:r>
              <a:rPr lang="en-US" sz="1600" b="1" spc="-20" dirty="0">
                <a:solidFill>
                  <a:srgbClr val="FF0000"/>
                </a:solidFill>
                <a:latin typeface="Arial"/>
                <a:cs typeface="Arial"/>
              </a:rPr>
              <a:t>LTH </a:t>
            </a:r>
            <a:r>
              <a:rPr lang="en-US" sz="1600" spc="-20" dirty="0">
                <a:latin typeface="Arial"/>
                <a:cs typeface="Arial"/>
              </a:rPr>
              <a:t>(secrete </a:t>
            </a:r>
            <a:r>
              <a:rPr lang="en-US" sz="1600" spc="-20" dirty="0" err="1">
                <a:latin typeface="Arial"/>
                <a:cs typeface="Arial"/>
              </a:rPr>
              <a:t>lactotropic</a:t>
            </a:r>
            <a:r>
              <a:rPr lang="en-US" sz="1600" spc="-20" dirty="0">
                <a:latin typeface="Arial"/>
                <a:cs typeface="Arial"/>
              </a:rPr>
              <a:t> hormone - prolactin)</a:t>
            </a:r>
          </a:p>
          <a:p>
            <a:pPr marL="355600" marR="1127760" indent="-343535">
              <a:lnSpc>
                <a:spcPct val="120000"/>
              </a:lnSpc>
              <a:spcBef>
                <a:spcPts val="100"/>
              </a:spcBef>
              <a:buFont typeface="Wingdings" panose="05000000000000000000" pitchFamily="2" charset="2"/>
              <a:buChar char="v"/>
              <a:tabLst>
                <a:tab pos="354965" algn="l"/>
                <a:tab pos="356235" algn="l"/>
              </a:tabLst>
            </a:pPr>
            <a:r>
              <a:rPr lang="en-US" sz="1600" spc="-20" dirty="0" smtClean="0">
                <a:latin typeface="Arial"/>
                <a:cs typeface="Arial"/>
              </a:rPr>
              <a:t>Oval </a:t>
            </a:r>
            <a:r>
              <a:rPr lang="en-US" sz="1600" spc="-20" dirty="0">
                <a:latin typeface="Arial"/>
                <a:cs typeface="Arial"/>
              </a:rPr>
              <a:t>shape, round </a:t>
            </a:r>
            <a:r>
              <a:rPr lang="sr-Latn-RS" sz="1600" spc="-20" dirty="0" smtClean="0">
                <a:latin typeface="Arial"/>
                <a:cs typeface="Arial"/>
              </a:rPr>
              <a:t>nucleus</a:t>
            </a:r>
            <a:r>
              <a:rPr lang="en-US" sz="1600" spc="-20" dirty="0" smtClean="0">
                <a:latin typeface="Arial"/>
                <a:cs typeface="Arial"/>
              </a:rPr>
              <a:t>.</a:t>
            </a:r>
            <a:endParaRPr lang="en-US" sz="1600" spc="-20" dirty="0">
              <a:latin typeface="Arial"/>
              <a:cs typeface="Arial"/>
            </a:endParaRPr>
          </a:p>
          <a:p>
            <a:pPr marL="355600" marR="1127760" indent="-343535">
              <a:lnSpc>
                <a:spcPct val="120000"/>
              </a:lnSpc>
              <a:spcBef>
                <a:spcPts val="100"/>
              </a:spcBef>
              <a:buFont typeface="Wingdings" panose="05000000000000000000" pitchFamily="2" charset="2"/>
              <a:buChar char="v"/>
              <a:tabLst>
                <a:tab pos="354965" algn="l"/>
                <a:tab pos="356235" algn="l"/>
              </a:tabLst>
            </a:pPr>
            <a:r>
              <a:rPr lang="en-US" sz="1600" spc="-20" dirty="0" smtClean="0">
                <a:latin typeface="Arial"/>
                <a:cs typeface="Arial"/>
              </a:rPr>
              <a:t>More </a:t>
            </a:r>
            <a:r>
              <a:rPr lang="en-US" sz="1600" spc="-20" dirty="0">
                <a:latin typeface="Arial"/>
                <a:cs typeface="Arial"/>
              </a:rPr>
              <a:t>in women.</a:t>
            </a:r>
          </a:p>
          <a:p>
            <a:pPr marL="355600" marR="1127760" indent="-343535">
              <a:lnSpc>
                <a:spcPct val="120000"/>
              </a:lnSpc>
              <a:spcBef>
                <a:spcPts val="100"/>
              </a:spcBef>
              <a:buFont typeface="Wingdings" panose="05000000000000000000" pitchFamily="2" charset="2"/>
              <a:buChar char="v"/>
              <a:tabLst>
                <a:tab pos="354965" algn="l"/>
                <a:tab pos="356235" algn="l"/>
              </a:tabLst>
            </a:pPr>
            <a:r>
              <a:rPr lang="en-US" sz="1600" spc="-20" dirty="0" smtClean="0">
                <a:latin typeface="Arial"/>
                <a:cs typeface="Arial"/>
              </a:rPr>
              <a:t>Active </a:t>
            </a:r>
            <a:r>
              <a:rPr lang="en-US" sz="1600" spc="-20" dirty="0">
                <a:latin typeface="Arial"/>
                <a:cs typeface="Arial"/>
              </a:rPr>
              <a:t>during pregnancy and breastfeeding - the number of secretory granules increases.</a:t>
            </a:r>
          </a:p>
          <a:p>
            <a:pPr marL="355600" marR="1127760" indent="-343535">
              <a:lnSpc>
                <a:spcPct val="120000"/>
              </a:lnSpc>
              <a:spcBef>
                <a:spcPts val="100"/>
              </a:spcBef>
              <a:buFont typeface="Wingdings" panose="05000000000000000000" pitchFamily="2" charset="2"/>
              <a:buChar char="v"/>
              <a:tabLst>
                <a:tab pos="354965" algn="l"/>
                <a:tab pos="356235" algn="l"/>
              </a:tabLst>
            </a:pPr>
            <a:r>
              <a:rPr lang="en-US" sz="1600" spc="-20" dirty="0" smtClean="0">
                <a:latin typeface="Arial"/>
                <a:cs typeface="Arial"/>
              </a:rPr>
              <a:t>With </a:t>
            </a:r>
            <a:r>
              <a:rPr lang="en-US" sz="1600" spc="-20" dirty="0">
                <a:latin typeface="Arial"/>
                <a:cs typeface="Arial"/>
              </a:rPr>
              <a:t>the cessation of breastfeeding, lysosomal enzymes break down the granules - autophagy.</a:t>
            </a:r>
            <a:endParaRPr sz="1600" dirty="0">
              <a:latin typeface="Arial MT"/>
              <a:cs typeface="Arial MT"/>
            </a:endParaRPr>
          </a:p>
        </p:txBody>
      </p:sp>
      <p:grpSp>
        <p:nvGrpSpPr>
          <p:cNvPr id="10" name="object 10"/>
          <p:cNvGrpSpPr/>
          <p:nvPr/>
        </p:nvGrpSpPr>
        <p:grpSpPr>
          <a:xfrm>
            <a:off x="5143501" y="1263650"/>
            <a:ext cx="3754754" cy="5266055"/>
            <a:chOff x="5143501" y="1263650"/>
            <a:chExt cx="3754754" cy="5266055"/>
          </a:xfrm>
        </p:grpSpPr>
        <p:pic>
          <p:nvPicPr>
            <p:cNvPr id="11" name="object 11"/>
            <p:cNvPicPr/>
            <p:nvPr/>
          </p:nvPicPr>
          <p:blipFill>
            <a:blip r:embed="rId2" cstate="print"/>
            <a:stretch>
              <a:fillRect/>
            </a:stretch>
          </p:blipFill>
          <p:spPr>
            <a:xfrm>
              <a:off x="5148263" y="1268412"/>
              <a:ext cx="3744912" cy="5256212"/>
            </a:xfrm>
            <a:prstGeom prst="rect">
              <a:avLst/>
            </a:prstGeom>
          </p:spPr>
        </p:pic>
        <p:sp>
          <p:nvSpPr>
            <p:cNvPr id="12" name="object 12"/>
            <p:cNvSpPr/>
            <p:nvPr/>
          </p:nvSpPr>
          <p:spPr>
            <a:xfrm>
              <a:off x="5148263" y="1268412"/>
              <a:ext cx="3745229" cy="5256530"/>
            </a:xfrm>
            <a:custGeom>
              <a:avLst/>
              <a:gdLst/>
              <a:ahLst/>
              <a:cxnLst/>
              <a:rect l="l" t="t" r="r" b="b"/>
              <a:pathLst>
                <a:path w="3745229" h="5256530">
                  <a:moveTo>
                    <a:pt x="3481044" y="0"/>
                  </a:moveTo>
                  <a:lnTo>
                    <a:pt x="3528475" y="4251"/>
                  </a:lnTo>
                  <a:lnTo>
                    <a:pt x="3573117" y="16507"/>
                  </a:lnTo>
                  <a:lnTo>
                    <a:pt x="3614224" y="36025"/>
                  </a:lnTo>
                  <a:lnTo>
                    <a:pt x="3651052" y="62057"/>
                  </a:lnTo>
                  <a:lnTo>
                    <a:pt x="3682854" y="93860"/>
                  </a:lnTo>
                  <a:lnTo>
                    <a:pt x="3708887" y="130687"/>
                  </a:lnTo>
                  <a:lnTo>
                    <a:pt x="3728404" y="171794"/>
                  </a:lnTo>
                  <a:lnTo>
                    <a:pt x="3740661" y="216436"/>
                  </a:lnTo>
                  <a:lnTo>
                    <a:pt x="3744912" y="263867"/>
                  </a:lnTo>
                  <a:lnTo>
                    <a:pt x="3744912" y="4992344"/>
                  </a:lnTo>
                  <a:lnTo>
                    <a:pt x="3740661" y="5039775"/>
                  </a:lnTo>
                  <a:lnTo>
                    <a:pt x="3728404" y="5084417"/>
                  </a:lnTo>
                  <a:lnTo>
                    <a:pt x="3708887" y="5125524"/>
                  </a:lnTo>
                  <a:lnTo>
                    <a:pt x="3682854" y="5162352"/>
                  </a:lnTo>
                  <a:lnTo>
                    <a:pt x="3651052" y="5194154"/>
                  </a:lnTo>
                  <a:lnTo>
                    <a:pt x="3614224" y="5220187"/>
                  </a:lnTo>
                  <a:lnTo>
                    <a:pt x="3573117" y="5239704"/>
                  </a:lnTo>
                  <a:lnTo>
                    <a:pt x="3528475" y="5251961"/>
                  </a:lnTo>
                  <a:lnTo>
                    <a:pt x="3481044" y="5256212"/>
                  </a:lnTo>
                  <a:lnTo>
                    <a:pt x="263867" y="5256212"/>
                  </a:lnTo>
                  <a:lnTo>
                    <a:pt x="216436" y="5251961"/>
                  </a:lnTo>
                  <a:lnTo>
                    <a:pt x="171794" y="5239704"/>
                  </a:lnTo>
                  <a:lnTo>
                    <a:pt x="130687" y="5220187"/>
                  </a:lnTo>
                  <a:lnTo>
                    <a:pt x="93860" y="5194154"/>
                  </a:lnTo>
                  <a:lnTo>
                    <a:pt x="62057" y="5162352"/>
                  </a:lnTo>
                  <a:lnTo>
                    <a:pt x="36025" y="5125524"/>
                  </a:lnTo>
                  <a:lnTo>
                    <a:pt x="16507" y="5084417"/>
                  </a:lnTo>
                  <a:lnTo>
                    <a:pt x="4251" y="5039775"/>
                  </a:lnTo>
                  <a:lnTo>
                    <a:pt x="0" y="4992344"/>
                  </a:lnTo>
                  <a:lnTo>
                    <a:pt x="0" y="263867"/>
                  </a:lnTo>
                  <a:lnTo>
                    <a:pt x="4251" y="216436"/>
                  </a:lnTo>
                  <a:lnTo>
                    <a:pt x="16507" y="171794"/>
                  </a:lnTo>
                  <a:lnTo>
                    <a:pt x="36025" y="130687"/>
                  </a:lnTo>
                  <a:lnTo>
                    <a:pt x="62057" y="93860"/>
                  </a:lnTo>
                  <a:lnTo>
                    <a:pt x="93860" y="62057"/>
                  </a:lnTo>
                  <a:lnTo>
                    <a:pt x="130687" y="36025"/>
                  </a:lnTo>
                  <a:lnTo>
                    <a:pt x="171794" y="16507"/>
                  </a:lnTo>
                  <a:lnTo>
                    <a:pt x="216436" y="4251"/>
                  </a:lnTo>
                  <a:lnTo>
                    <a:pt x="263867" y="0"/>
                  </a:lnTo>
                  <a:lnTo>
                    <a:pt x="3481044" y="0"/>
                  </a:lnTo>
                  <a:close/>
                </a:path>
              </a:pathLst>
            </a:custGeom>
            <a:ln w="9525">
              <a:solidFill>
                <a:srgbClr val="000000"/>
              </a:solidFill>
            </a:ln>
          </p:spPr>
          <p:txBody>
            <a:bodyPr wrap="square" lIns="0" tIns="0" rIns="0" bIns="0" rtlCol="0"/>
            <a:lstStyle/>
            <a:p>
              <a:endParaRPr/>
            </a:p>
          </p:txBody>
        </p:sp>
      </p:grpSp>
    </p:spTree>
  </p:cSld>
  <p:clrMapOvr>
    <a:masterClrMapping/>
  </p:clrMapOvr>
  <p:transition spd="med">
    <p:blind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00200" y="533400"/>
            <a:ext cx="5943600" cy="505908"/>
          </a:xfrm>
          <a:prstGeom prst="rect">
            <a:avLst/>
          </a:prstGeom>
        </p:spPr>
        <p:txBody>
          <a:bodyPr vert="horz" wrap="square" lIns="0" tIns="13335" rIns="0" bIns="0" rtlCol="0">
            <a:spAutoFit/>
          </a:bodyPr>
          <a:lstStyle/>
          <a:p>
            <a:pPr marL="12700">
              <a:lnSpc>
                <a:spcPct val="100000"/>
              </a:lnSpc>
              <a:spcBef>
                <a:spcPts val="105"/>
              </a:spcBef>
            </a:pPr>
            <a:r>
              <a:rPr lang="sr-Latn-RS" spc="-10" dirty="0" smtClean="0"/>
              <a:t>Cardiovascular system - </a:t>
            </a:r>
            <a:r>
              <a:rPr lang="sr-Latn-RS" spc="-10" dirty="0" smtClean="0">
                <a:solidFill>
                  <a:srgbClr val="FF0000"/>
                </a:solidFill>
              </a:rPr>
              <a:t>CVS</a:t>
            </a:r>
            <a:endParaRPr b="0" spc="-75" dirty="0">
              <a:solidFill>
                <a:srgbClr val="FF0000"/>
              </a:solidFill>
              <a:latin typeface="Microsoft Sans Serif"/>
              <a:cs typeface="Microsoft Sans Serif"/>
            </a:endParaRPr>
          </a:p>
        </p:txBody>
      </p:sp>
      <p:sp>
        <p:nvSpPr>
          <p:cNvPr id="3" name="object 3"/>
          <p:cNvSpPr txBox="1"/>
          <p:nvPr/>
        </p:nvSpPr>
        <p:spPr>
          <a:xfrm>
            <a:off x="979119" y="1724914"/>
            <a:ext cx="7518400" cy="3461717"/>
          </a:xfrm>
          <a:prstGeom prst="rect">
            <a:avLst/>
          </a:prstGeom>
        </p:spPr>
        <p:txBody>
          <a:bodyPr vert="horz" wrap="square" lIns="0" tIns="67310" rIns="0" bIns="0" rtlCol="0">
            <a:spAutoFit/>
          </a:bodyPr>
          <a:lstStyle/>
          <a:p>
            <a:pPr marL="355600" marR="369570" indent="-343535">
              <a:lnSpc>
                <a:spcPct val="80000"/>
              </a:lnSpc>
              <a:spcBef>
                <a:spcPts val="530"/>
              </a:spcBef>
              <a:buFont typeface="Wingdings" panose="05000000000000000000" pitchFamily="2" charset="2"/>
              <a:buChar char="v"/>
              <a:tabLst>
                <a:tab pos="354965" algn="l"/>
                <a:tab pos="356235" algn="l"/>
              </a:tabLst>
            </a:pPr>
            <a:r>
              <a:rPr lang="en-US" spc="-65" dirty="0">
                <a:latin typeface="Microsoft Sans Serif"/>
                <a:cs typeface="Microsoft Sans Serif"/>
              </a:rPr>
              <a:t>The part of CVS that is located between the arterial and venous systems is composed of a network of the smallest blood vessels </a:t>
            </a:r>
            <a:r>
              <a:rPr lang="en-US" spc="-65" dirty="0" smtClean="0">
                <a:latin typeface="Microsoft Sans Serif"/>
                <a:cs typeface="Microsoft Sans Serif"/>
              </a:rPr>
              <a:t>–</a:t>
            </a:r>
            <a:r>
              <a:rPr lang="sr-Latn-RS" spc="-65" dirty="0" smtClean="0">
                <a:latin typeface="Microsoft Sans Serif"/>
                <a:cs typeface="Microsoft Sans Serif"/>
              </a:rPr>
              <a:t> </a:t>
            </a:r>
            <a:r>
              <a:rPr lang="en-US" spc="-65" dirty="0" smtClean="0">
                <a:solidFill>
                  <a:srgbClr val="7030A0"/>
                </a:solidFill>
                <a:latin typeface="Microsoft Sans Serif"/>
                <a:cs typeface="Microsoft Sans Serif"/>
              </a:rPr>
              <a:t>microcirculation</a:t>
            </a:r>
            <a:r>
              <a:rPr lang="sr-Latn-RS" spc="-65" dirty="0">
                <a:solidFill>
                  <a:srgbClr val="7030A0"/>
                </a:solidFill>
                <a:latin typeface="Microsoft Sans Serif"/>
                <a:cs typeface="Microsoft Sans Serif"/>
              </a:rPr>
              <a:t> </a:t>
            </a:r>
            <a:endParaRPr lang="en-US" spc="-65" dirty="0">
              <a:latin typeface="Microsoft Sans Serif"/>
              <a:cs typeface="Microsoft Sans Serif"/>
            </a:endParaRPr>
          </a:p>
          <a:p>
            <a:pPr marL="355600" marR="369570" indent="-343535">
              <a:lnSpc>
                <a:spcPct val="80000"/>
              </a:lnSpc>
              <a:spcBef>
                <a:spcPts val="530"/>
              </a:spcBef>
              <a:buFont typeface="Wingdings" panose="05000000000000000000" pitchFamily="2" charset="2"/>
              <a:buChar char="v"/>
              <a:tabLst>
                <a:tab pos="354965" algn="l"/>
                <a:tab pos="356235" algn="l"/>
              </a:tabLst>
            </a:pPr>
            <a:endParaRPr lang="en-US" spc="-65" dirty="0">
              <a:latin typeface="Microsoft Sans Serif"/>
              <a:cs typeface="Microsoft Sans Serif"/>
            </a:endParaRPr>
          </a:p>
          <a:p>
            <a:pPr marL="355600" marR="369570" indent="-343535">
              <a:lnSpc>
                <a:spcPct val="80000"/>
              </a:lnSpc>
              <a:spcBef>
                <a:spcPts val="530"/>
              </a:spcBef>
              <a:buFont typeface="Wingdings" panose="05000000000000000000" pitchFamily="2" charset="2"/>
              <a:buChar char="v"/>
              <a:tabLst>
                <a:tab pos="354965" algn="l"/>
                <a:tab pos="356235" algn="l"/>
              </a:tabLst>
            </a:pPr>
            <a:r>
              <a:rPr lang="en-US" spc="-65" dirty="0">
                <a:latin typeface="Microsoft Sans Serif"/>
                <a:cs typeface="Microsoft Sans Serif"/>
              </a:rPr>
              <a:t>The </a:t>
            </a:r>
            <a:r>
              <a:rPr lang="en-US" spc="-65" dirty="0" smtClean="0">
                <a:latin typeface="Microsoft Sans Serif"/>
                <a:cs typeface="Microsoft Sans Serif"/>
              </a:rPr>
              <a:t>micro</a:t>
            </a:r>
            <a:r>
              <a:rPr lang="sr-Latn-RS" spc="-65" dirty="0" smtClean="0">
                <a:latin typeface="Microsoft Sans Serif"/>
                <a:cs typeface="Microsoft Sans Serif"/>
              </a:rPr>
              <a:t>circulation </a:t>
            </a:r>
            <a:r>
              <a:rPr lang="en-US" spc="-65" dirty="0" smtClean="0">
                <a:latin typeface="Microsoft Sans Serif"/>
                <a:cs typeface="Microsoft Sans Serif"/>
              </a:rPr>
              <a:t>consists </a:t>
            </a:r>
            <a:r>
              <a:rPr lang="en-US" spc="-65" dirty="0">
                <a:latin typeface="Microsoft Sans Serif"/>
                <a:cs typeface="Microsoft Sans Serif"/>
              </a:rPr>
              <a:t>of </a:t>
            </a:r>
            <a:r>
              <a:rPr lang="en-US" spc="-65" dirty="0">
                <a:solidFill>
                  <a:srgbClr val="7030A0"/>
                </a:solidFill>
                <a:latin typeface="Microsoft Sans Serif"/>
                <a:cs typeface="Microsoft Sans Serif"/>
              </a:rPr>
              <a:t>arterioles, capillaries </a:t>
            </a:r>
            <a:r>
              <a:rPr lang="en-US" spc="-65" dirty="0">
                <a:latin typeface="Microsoft Sans Serif"/>
                <a:cs typeface="Microsoft Sans Serif"/>
              </a:rPr>
              <a:t>and</a:t>
            </a:r>
            <a:r>
              <a:rPr lang="en-US" spc="-65" dirty="0">
                <a:solidFill>
                  <a:srgbClr val="7030A0"/>
                </a:solidFill>
                <a:latin typeface="Microsoft Sans Serif"/>
                <a:cs typeface="Microsoft Sans Serif"/>
              </a:rPr>
              <a:t> </a:t>
            </a:r>
            <a:r>
              <a:rPr lang="en-US" spc="-65" dirty="0" err="1">
                <a:solidFill>
                  <a:srgbClr val="7030A0"/>
                </a:solidFill>
                <a:latin typeface="Microsoft Sans Serif"/>
                <a:cs typeface="Microsoft Sans Serif"/>
              </a:rPr>
              <a:t>venules</a:t>
            </a:r>
            <a:r>
              <a:rPr lang="en-US" spc="-65" dirty="0">
                <a:solidFill>
                  <a:srgbClr val="7030A0"/>
                </a:solidFill>
                <a:latin typeface="Microsoft Sans Serif"/>
                <a:cs typeface="Microsoft Sans Serif"/>
              </a:rPr>
              <a:t>.</a:t>
            </a:r>
          </a:p>
          <a:p>
            <a:pPr marL="355600" marR="369570" indent="-343535">
              <a:lnSpc>
                <a:spcPct val="80000"/>
              </a:lnSpc>
              <a:spcBef>
                <a:spcPts val="530"/>
              </a:spcBef>
              <a:buFont typeface="Wingdings" panose="05000000000000000000" pitchFamily="2" charset="2"/>
              <a:buChar char="v"/>
              <a:tabLst>
                <a:tab pos="354965" algn="l"/>
                <a:tab pos="356235" algn="l"/>
              </a:tabLst>
            </a:pPr>
            <a:endParaRPr lang="en-US" spc="-65" dirty="0">
              <a:latin typeface="Microsoft Sans Serif"/>
              <a:cs typeface="Microsoft Sans Serif"/>
            </a:endParaRPr>
          </a:p>
          <a:p>
            <a:pPr marL="355600" marR="369570" indent="-343535">
              <a:lnSpc>
                <a:spcPct val="80000"/>
              </a:lnSpc>
              <a:spcBef>
                <a:spcPts val="530"/>
              </a:spcBef>
              <a:buFont typeface="Wingdings" panose="05000000000000000000" pitchFamily="2" charset="2"/>
              <a:buChar char="v"/>
              <a:tabLst>
                <a:tab pos="354965" algn="l"/>
                <a:tab pos="356235" algn="l"/>
              </a:tabLst>
            </a:pPr>
            <a:r>
              <a:rPr lang="en-US" spc="-65" dirty="0">
                <a:latin typeface="Microsoft Sans Serif"/>
                <a:cs typeface="Microsoft Sans Serif"/>
              </a:rPr>
              <a:t>In capillaries and the smallest </a:t>
            </a:r>
            <a:r>
              <a:rPr lang="en-US" spc="-65" dirty="0" err="1">
                <a:latin typeface="Microsoft Sans Serif"/>
                <a:cs typeface="Microsoft Sans Serif"/>
              </a:rPr>
              <a:t>venules</a:t>
            </a:r>
            <a:r>
              <a:rPr lang="en-US" spc="-65" dirty="0">
                <a:latin typeface="Microsoft Sans Serif"/>
                <a:cs typeface="Microsoft Sans Serif"/>
              </a:rPr>
              <a:t>, oxygen and nutrients are exchanged between blood and tissues.</a:t>
            </a:r>
          </a:p>
          <a:p>
            <a:pPr marL="355600" marR="369570" indent="-343535">
              <a:lnSpc>
                <a:spcPct val="80000"/>
              </a:lnSpc>
              <a:spcBef>
                <a:spcPts val="530"/>
              </a:spcBef>
              <a:buFont typeface="Wingdings" panose="05000000000000000000" pitchFamily="2" charset="2"/>
              <a:buChar char="v"/>
              <a:tabLst>
                <a:tab pos="354965" algn="l"/>
                <a:tab pos="356235" algn="l"/>
              </a:tabLst>
            </a:pPr>
            <a:endParaRPr lang="en-US" spc="-65" dirty="0">
              <a:latin typeface="Microsoft Sans Serif"/>
              <a:cs typeface="Microsoft Sans Serif"/>
            </a:endParaRPr>
          </a:p>
          <a:p>
            <a:pPr marL="355600" marR="369570" indent="-343535">
              <a:lnSpc>
                <a:spcPct val="80000"/>
              </a:lnSpc>
              <a:spcBef>
                <a:spcPts val="530"/>
              </a:spcBef>
              <a:buFont typeface="Wingdings" panose="05000000000000000000" pitchFamily="2" charset="2"/>
              <a:buChar char="v"/>
              <a:tabLst>
                <a:tab pos="354965" algn="l"/>
                <a:tab pos="356235" algn="l"/>
              </a:tabLst>
            </a:pPr>
            <a:r>
              <a:rPr lang="sr-Latn-RS" spc="-65" dirty="0" smtClean="0">
                <a:latin typeface="Microsoft Sans Serif"/>
                <a:cs typeface="Microsoft Sans Serif"/>
              </a:rPr>
              <a:t>Some b</a:t>
            </a:r>
            <a:r>
              <a:rPr lang="en-US" spc="-65" dirty="0" err="1" smtClean="0">
                <a:latin typeface="Microsoft Sans Serif"/>
                <a:cs typeface="Microsoft Sans Serif"/>
              </a:rPr>
              <a:t>lood</a:t>
            </a:r>
            <a:r>
              <a:rPr lang="en-US" spc="-65" dirty="0" smtClean="0">
                <a:latin typeface="Microsoft Sans Serif"/>
                <a:cs typeface="Microsoft Sans Serif"/>
              </a:rPr>
              <a:t> </a:t>
            </a:r>
            <a:r>
              <a:rPr lang="en-US" spc="-65" dirty="0">
                <a:latin typeface="Microsoft Sans Serif"/>
                <a:cs typeface="Microsoft Sans Serif"/>
              </a:rPr>
              <a:t>cells </a:t>
            </a:r>
            <a:r>
              <a:rPr lang="sr-Latn-RS" spc="-65" dirty="0" smtClean="0">
                <a:latin typeface="Microsoft Sans Serif"/>
                <a:cs typeface="Microsoft Sans Serif"/>
              </a:rPr>
              <a:t>can </a:t>
            </a:r>
            <a:r>
              <a:rPr lang="en-US" spc="-65" dirty="0" smtClean="0">
                <a:latin typeface="Microsoft Sans Serif"/>
                <a:cs typeface="Microsoft Sans Serif"/>
              </a:rPr>
              <a:t>leave </a:t>
            </a:r>
            <a:r>
              <a:rPr lang="en-US" spc="-65" dirty="0">
                <a:latin typeface="Microsoft Sans Serif"/>
                <a:cs typeface="Microsoft Sans Serif"/>
              </a:rPr>
              <a:t>the blood stream through the walls of </a:t>
            </a:r>
            <a:r>
              <a:rPr lang="en-US" spc="-65" dirty="0" err="1">
                <a:latin typeface="Microsoft Sans Serif"/>
                <a:cs typeface="Microsoft Sans Serif"/>
              </a:rPr>
              <a:t>postcapillary</a:t>
            </a:r>
            <a:r>
              <a:rPr lang="en-US" spc="-65" dirty="0">
                <a:latin typeface="Microsoft Sans Serif"/>
                <a:cs typeface="Microsoft Sans Serif"/>
              </a:rPr>
              <a:t> </a:t>
            </a:r>
            <a:r>
              <a:rPr lang="en-US" spc="-65" dirty="0" err="1">
                <a:latin typeface="Microsoft Sans Serif"/>
                <a:cs typeface="Microsoft Sans Serif"/>
              </a:rPr>
              <a:t>venules</a:t>
            </a:r>
            <a:r>
              <a:rPr lang="en-US" spc="-65" dirty="0">
                <a:latin typeface="Microsoft Sans Serif"/>
                <a:cs typeface="Microsoft Sans Serif"/>
              </a:rPr>
              <a:t>.</a:t>
            </a:r>
          </a:p>
          <a:p>
            <a:pPr marL="355600" marR="369570" indent="-343535">
              <a:lnSpc>
                <a:spcPct val="80000"/>
              </a:lnSpc>
              <a:spcBef>
                <a:spcPts val="530"/>
              </a:spcBef>
              <a:buFont typeface="Wingdings" panose="05000000000000000000" pitchFamily="2" charset="2"/>
              <a:buChar char="v"/>
              <a:tabLst>
                <a:tab pos="354965" algn="l"/>
                <a:tab pos="356235" algn="l"/>
              </a:tabLst>
            </a:pPr>
            <a:endParaRPr lang="en-US" spc="-65" dirty="0">
              <a:latin typeface="Microsoft Sans Serif"/>
              <a:cs typeface="Microsoft Sans Serif"/>
            </a:endParaRPr>
          </a:p>
          <a:p>
            <a:pPr marL="355600" marR="369570" indent="-343535">
              <a:lnSpc>
                <a:spcPct val="80000"/>
              </a:lnSpc>
              <a:spcBef>
                <a:spcPts val="530"/>
              </a:spcBef>
              <a:buFont typeface="Wingdings" panose="05000000000000000000" pitchFamily="2" charset="2"/>
              <a:buChar char="v"/>
              <a:tabLst>
                <a:tab pos="354965" algn="l"/>
                <a:tab pos="356235" algn="l"/>
              </a:tabLst>
            </a:pPr>
            <a:r>
              <a:rPr lang="en-US" spc="-65" dirty="0">
                <a:latin typeface="Microsoft Sans Serif"/>
                <a:cs typeface="Microsoft Sans Serif"/>
              </a:rPr>
              <a:t>Other blood vessels are impermeable to blood plasma and blood cells</a:t>
            </a:r>
            <a:r>
              <a:rPr lang="en-US" spc="-65" dirty="0" smtClean="0">
                <a:latin typeface="Microsoft Sans Serif"/>
                <a:cs typeface="Microsoft Sans Serif"/>
              </a:rPr>
              <a:t>,</a:t>
            </a:r>
            <a:r>
              <a:rPr lang="sr-Latn-RS" spc="-65" dirty="0" smtClean="0">
                <a:latin typeface="Microsoft Sans Serif"/>
                <a:cs typeface="Microsoft Sans Serif"/>
              </a:rPr>
              <a:t> </a:t>
            </a:r>
            <a:r>
              <a:rPr lang="en-US" spc="-65" dirty="0" smtClean="0">
                <a:latin typeface="Microsoft Sans Serif"/>
                <a:cs typeface="Microsoft Sans Serif"/>
              </a:rPr>
              <a:t>so </a:t>
            </a:r>
            <a:r>
              <a:rPr lang="en-US" spc="-65" dirty="0">
                <a:latin typeface="Microsoft Sans Serif"/>
                <a:cs typeface="Microsoft Sans Serif"/>
              </a:rPr>
              <a:t>they have the role of conducting channels.</a:t>
            </a:r>
            <a:endParaRPr sz="1800" dirty="0">
              <a:latin typeface="Microsoft Sans Serif"/>
              <a:cs typeface="Microsoft Sans Serif"/>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228600"/>
            <a:ext cx="5495375" cy="505267"/>
          </a:xfrm>
          <a:prstGeom prst="rect">
            <a:avLst/>
          </a:prstGeom>
        </p:spPr>
        <p:txBody>
          <a:bodyPr vert="horz" wrap="square" lIns="0" tIns="12700" rIns="0" bIns="0" rtlCol="0">
            <a:spAutoFit/>
          </a:bodyPr>
          <a:lstStyle/>
          <a:p>
            <a:pPr marL="88265" marR="5080" indent="792480">
              <a:lnSpc>
                <a:spcPct val="100000"/>
              </a:lnSpc>
              <a:spcBef>
                <a:spcPts val="100"/>
              </a:spcBef>
            </a:pPr>
            <a:r>
              <a:rPr lang="sr-Latn-RS" b="0" spc="-10" dirty="0" smtClean="0"/>
              <a:t>Basophils – 40%</a:t>
            </a:r>
            <a:endParaRPr b="0" spc="-10" dirty="0"/>
          </a:p>
        </p:txBody>
      </p:sp>
      <p:grpSp>
        <p:nvGrpSpPr>
          <p:cNvPr id="3" name="object 3"/>
          <p:cNvGrpSpPr/>
          <p:nvPr/>
        </p:nvGrpSpPr>
        <p:grpSpPr>
          <a:xfrm>
            <a:off x="5105400" y="1143000"/>
            <a:ext cx="3754754" cy="5266055"/>
            <a:chOff x="5143501" y="1263650"/>
            <a:chExt cx="3754754" cy="5266055"/>
          </a:xfrm>
        </p:grpSpPr>
        <p:pic>
          <p:nvPicPr>
            <p:cNvPr id="4" name="object 4"/>
            <p:cNvPicPr/>
            <p:nvPr/>
          </p:nvPicPr>
          <p:blipFill>
            <a:blip r:embed="rId2" cstate="print"/>
            <a:stretch>
              <a:fillRect/>
            </a:stretch>
          </p:blipFill>
          <p:spPr>
            <a:xfrm>
              <a:off x="5148263" y="1268412"/>
              <a:ext cx="3744912" cy="5256212"/>
            </a:xfrm>
            <a:prstGeom prst="rect">
              <a:avLst/>
            </a:prstGeom>
          </p:spPr>
        </p:pic>
        <p:sp>
          <p:nvSpPr>
            <p:cNvPr id="5" name="object 5"/>
            <p:cNvSpPr/>
            <p:nvPr/>
          </p:nvSpPr>
          <p:spPr>
            <a:xfrm>
              <a:off x="5148263" y="1268412"/>
              <a:ext cx="3745229" cy="5256530"/>
            </a:xfrm>
            <a:custGeom>
              <a:avLst/>
              <a:gdLst/>
              <a:ahLst/>
              <a:cxnLst/>
              <a:rect l="l" t="t" r="r" b="b"/>
              <a:pathLst>
                <a:path w="3745229" h="5256530">
                  <a:moveTo>
                    <a:pt x="3481044" y="0"/>
                  </a:moveTo>
                  <a:lnTo>
                    <a:pt x="3528475" y="4251"/>
                  </a:lnTo>
                  <a:lnTo>
                    <a:pt x="3573117" y="16507"/>
                  </a:lnTo>
                  <a:lnTo>
                    <a:pt x="3614224" y="36025"/>
                  </a:lnTo>
                  <a:lnTo>
                    <a:pt x="3651052" y="62057"/>
                  </a:lnTo>
                  <a:lnTo>
                    <a:pt x="3682854" y="93860"/>
                  </a:lnTo>
                  <a:lnTo>
                    <a:pt x="3708887" y="130687"/>
                  </a:lnTo>
                  <a:lnTo>
                    <a:pt x="3728404" y="171794"/>
                  </a:lnTo>
                  <a:lnTo>
                    <a:pt x="3740661" y="216436"/>
                  </a:lnTo>
                  <a:lnTo>
                    <a:pt x="3744912" y="263867"/>
                  </a:lnTo>
                  <a:lnTo>
                    <a:pt x="3744912" y="4992344"/>
                  </a:lnTo>
                  <a:lnTo>
                    <a:pt x="3740661" y="5039775"/>
                  </a:lnTo>
                  <a:lnTo>
                    <a:pt x="3728404" y="5084417"/>
                  </a:lnTo>
                  <a:lnTo>
                    <a:pt x="3708887" y="5125524"/>
                  </a:lnTo>
                  <a:lnTo>
                    <a:pt x="3682854" y="5162352"/>
                  </a:lnTo>
                  <a:lnTo>
                    <a:pt x="3651052" y="5194154"/>
                  </a:lnTo>
                  <a:lnTo>
                    <a:pt x="3614224" y="5220187"/>
                  </a:lnTo>
                  <a:lnTo>
                    <a:pt x="3573117" y="5239704"/>
                  </a:lnTo>
                  <a:lnTo>
                    <a:pt x="3528475" y="5251961"/>
                  </a:lnTo>
                  <a:lnTo>
                    <a:pt x="3481044" y="5256212"/>
                  </a:lnTo>
                  <a:lnTo>
                    <a:pt x="263867" y="5256212"/>
                  </a:lnTo>
                  <a:lnTo>
                    <a:pt x="216436" y="5251961"/>
                  </a:lnTo>
                  <a:lnTo>
                    <a:pt x="171794" y="5239704"/>
                  </a:lnTo>
                  <a:lnTo>
                    <a:pt x="130687" y="5220187"/>
                  </a:lnTo>
                  <a:lnTo>
                    <a:pt x="93860" y="5194154"/>
                  </a:lnTo>
                  <a:lnTo>
                    <a:pt x="62057" y="5162352"/>
                  </a:lnTo>
                  <a:lnTo>
                    <a:pt x="36025" y="5125524"/>
                  </a:lnTo>
                  <a:lnTo>
                    <a:pt x="16507" y="5084417"/>
                  </a:lnTo>
                  <a:lnTo>
                    <a:pt x="4251" y="5039775"/>
                  </a:lnTo>
                  <a:lnTo>
                    <a:pt x="0" y="4992344"/>
                  </a:lnTo>
                  <a:lnTo>
                    <a:pt x="0" y="263867"/>
                  </a:lnTo>
                  <a:lnTo>
                    <a:pt x="4251" y="216436"/>
                  </a:lnTo>
                  <a:lnTo>
                    <a:pt x="16507" y="171794"/>
                  </a:lnTo>
                  <a:lnTo>
                    <a:pt x="36025" y="130687"/>
                  </a:lnTo>
                  <a:lnTo>
                    <a:pt x="62057" y="93860"/>
                  </a:lnTo>
                  <a:lnTo>
                    <a:pt x="93860" y="62057"/>
                  </a:lnTo>
                  <a:lnTo>
                    <a:pt x="130687" y="36025"/>
                  </a:lnTo>
                  <a:lnTo>
                    <a:pt x="171794" y="16507"/>
                  </a:lnTo>
                  <a:lnTo>
                    <a:pt x="216436" y="4251"/>
                  </a:lnTo>
                  <a:lnTo>
                    <a:pt x="263867" y="0"/>
                  </a:lnTo>
                  <a:lnTo>
                    <a:pt x="3481044" y="0"/>
                  </a:lnTo>
                  <a:close/>
                </a:path>
              </a:pathLst>
            </a:custGeom>
            <a:ln w="9525">
              <a:solidFill>
                <a:srgbClr val="000000"/>
              </a:solidFill>
            </a:ln>
          </p:spPr>
          <p:txBody>
            <a:bodyPr wrap="square" lIns="0" tIns="0" rIns="0" bIns="0" rtlCol="0"/>
            <a:lstStyle/>
            <a:p>
              <a:endParaRPr/>
            </a:p>
          </p:txBody>
        </p:sp>
      </p:grpSp>
      <p:sp>
        <p:nvSpPr>
          <p:cNvPr id="6" name="object 6"/>
          <p:cNvSpPr txBox="1"/>
          <p:nvPr/>
        </p:nvSpPr>
        <p:spPr>
          <a:xfrm>
            <a:off x="304800" y="890567"/>
            <a:ext cx="4699635" cy="6011902"/>
          </a:xfrm>
          <a:prstGeom prst="rect">
            <a:avLst/>
          </a:prstGeom>
        </p:spPr>
        <p:txBody>
          <a:bodyPr vert="horz" wrap="square" lIns="0" tIns="12700" rIns="0" bIns="0" rtlCol="0">
            <a:spAutoFit/>
          </a:bodyPr>
          <a:lstStyle/>
          <a:p>
            <a:pPr marL="12065" marR="1102360">
              <a:lnSpc>
                <a:spcPct val="120000"/>
              </a:lnSpc>
              <a:spcBef>
                <a:spcPts val="100"/>
              </a:spcBef>
              <a:buSzPct val="118750"/>
              <a:tabLst>
                <a:tab pos="354965" algn="l"/>
                <a:tab pos="355600" algn="l"/>
              </a:tabLst>
            </a:pPr>
            <a:r>
              <a:rPr lang="en-US" sz="1600" b="1" spc="-20" dirty="0" err="1" smtClean="0">
                <a:solidFill>
                  <a:srgbClr val="FF0000"/>
                </a:solidFill>
                <a:latin typeface="Arial"/>
                <a:cs typeface="Arial"/>
              </a:rPr>
              <a:t>Thyrotrop</a:t>
            </a:r>
            <a:r>
              <a:rPr lang="sr-Latn-RS" sz="1600" b="1" spc="-20" dirty="0" smtClean="0">
                <a:solidFill>
                  <a:srgbClr val="FF0000"/>
                </a:solidFill>
                <a:latin typeface="Arial"/>
                <a:cs typeface="Arial"/>
              </a:rPr>
              <a:t>es</a:t>
            </a:r>
            <a:r>
              <a:rPr lang="en-US" sz="1600" b="1" spc="-20" dirty="0" smtClean="0">
                <a:solidFill>
                  <a:srgbClr val="FF0000"/>
                </a:solidFill>
                <a:latin typeface="Arial"/>
                <a:cs typeface="Arial"/>
              </a:rPr>
              <a:t> </a:t>
            </a:r>
            <a:r>
              <a:rPr lang="en-US" sz="1600" b="1" spc="-20" dirty="0">
                <a:solidFill>
                  <a:srgbClr val="FF0000"/>
                </a:solidFill>
                <a:latin typeface="Arial"/>
                <a:cs typeface="Arial"/>
              </a:rPr>
              <a:t>-TSH </a:t>
            </a:r>
            <a:r>
              <a:rPr lang="en-US" sz="1600" spc="-20" dirty="0">
                <a:latin typeface="Arial"/>
                <a:cs typeface="Arial"/>
              </a:rPr>
              <a:t>(secretes </a:t>
            </a:r>
            <a:r>
              <a:rPr lang="en-US" sz="1600" spc="-20" dirty="0" err="1">
                <a:latin typeface="Arial"/>
                <a:cs typeface="Arial"/>
              </a:rPr>
              <a:t>thyrostimulating</a:t>
            </a:r>
            <a:r>
              <a:rPr lang="en-US" sz="1600" spc="-20" dirty="0">
                <a:latin typeface="Arial"/>
                <a:cs typeface="Arial"/>
              </a:rPr>
              <a:t> hormone)</a:t>
            </a:r>
          </a:p>
          <a:p>
            <a:pPr marL="354965" marR="1102360" indent="-342900">
              <a:lnSpc>
                <a:spcPct val="120000"/>
              </a:lnSpc>
              <a:spcBef>
                <a:spcPts val="100"/>
              </a:spcBef>
              <a:buSzPct val="118750"/>
              <a:buFont typeface="Wingdings" panose="05000000000000000000" pitchFamily="2" charset="2"/>
              <a:buChar char="v"/>
              <a:tabLst>
                <a:tab pos="354965" algn="l"/>
                <a:tab pos="355600" algn="l"/>
              </a:tabLst>
            </a:pPr>
            <a:r>
              <a:rPr lang="en-US" sz="1600" spc="-20" dirty="0">
                <a:latin typeface="Arial"/>
                <a:cs typeface="Arial"/>
              </a:rPr>
              <a:t>Represented in smaller numbers than the others. Star-shaped, elliptical core, small granules.</a:t>
            </a:r>
          </a:p>
          <a:p>
            <a:pPr marL="12065" marR="1102360">
              <a:lnSpc>
                <a:spcPct val="120000"/>
              </a:lnSpc>
              <a:spcBef>
                <a:spcPts val="100"/>
              </a:spcBef>
              <a:buSzPct val="118750"/>
              <a:tabLst>
                <a:tab pos="354965" algn="l"/>
                <a:tab pos="355600" algn="l"/>
              </a:tabLst>
            </a:pPr>
            <a:endParaRPr lang="sr-Latn-RS" sz="1600" spc="-20" dirty="0" smtClean="0">
              <a:latin typeface="Arial"/>
              <a:cs typeface="Arial"/>
            </a:endParaRPr>
          </a:p>
          <a:p>
            <a:pPr marL="12065" marR="1102360">
              <a:lnSpc>
                <a:spcPct val="120000"/>
              </a:lnSpc>
              <a:spcBef>
                <a:spcPts val="100"/>
              </a:spcBef>
              <a:buSzPct val="118750"/>
              <a:tabLst>
                <a:tab pos="354965" algn="l"/>
                <a:tab pos="355600" algn="l"/>
              </a:tabLst>
            </a:pPr>
            <a:r>
              <a:rPr lang="en-US" sz="1600" b="1" spc="-20" dirty="0" err="1" smtClean="0">
                <a:solidFill>
                  <a:srgbClr val="FF0000"/>
                </a:solidFill>
                <a:latin typeface="Arial"/>
                <a:cs typeface="Arial"/>
              </a:rPr>
              <a:t>Gonadotrop</a:t>
            </a:r>
            <a:r>
              <a:rPr lang="sr-Latn-RS" sz="1600" b="1" spc="-20" dirty="0" smtClean="0">
                <a:solidFill>
                  <a:srgbClr val="FF0000"/>
                </a:solidFill>
                <a:latin typeface="Arial"/>
                <a:cs typeface="Arial"/>
              </a:rPr>
              <a:t>es</a:t>
            </a:r>
            <a:r>
              <a:rPr lang="en-US" sz="1600" b="1" spc="-20" dirty="0" smtClean="0">
                <a:solidFill>
                  <a:srgbClr val="FF0000"/>
                </a:solidFill>
                <a:latin typeface="Arial"/>
                <a:cs typeface="Arial"/>
              </a:rPr>
              <a:t> </a:t>
            </a:r>
            <a:r>
              <a:rPr lang="en-US" sz="1600" spc="-20" dirty="0">
                <a:latin typeface="Arial"/>
                <a:cs typeface="Arial"/>
              </a:rPr>
              <a:t>- </a:t>
            </a:r>
            <a:r>
              <a:rPr lang="en-US" sz="1600" b="1" spc="-20" dirty="0">
                <a:solidFill>
                  <a:srgbClr val="FF0000"/>
                </a:solidFill>
                <a:latin typeface="Arial"/>
                <a:cs typeface="Arial"/>
              </a:rPr>
              <a:t>FSH/LH</a:t>
            </a:r>
            <a:r>
              <a:rPr lang="en-US" sz="1600" spc="-20" dirty="0">
                <a:latin typeface="Arial"/>
                <a:cs typeface="Arial"/>
              </a:rPr>
              <a:t> (secrete follicle-stimulating and luteinizing hormone)</a:t>
            </a:r>
          </a:p>
          <a:p>
            <a:pPr marL="354965" marR="1102360" indent="-342900">
              <a:lnSpc>
                <a:spcPct val="120000"/>
              </a:lnSpc>
              <a:spcBef>
                <a:spcPts val="100"/>
              </a:spcBef>
              <a:buSzPct val="118750"/>
              <a:buFont typeface="Wingdings" panose="05000000000000000000" pitchFamily="2" charset="2"/>
              <a:buChar char="v"/>
              <a:tabLst>
                <a:tab pos="354965" algn="l"/>
                <a:tab pos="355600" algn="l"/>
              </a:tabLst>
            </a:pPr>
            <a:r>
              <a:rPr lang="en-US" sz="1600" spc="-20" dirty="0">
                <a:latin typeface="Arial"/>
                <a:cs typeface="Arial"/>
              </a:rPr>
              <a:t>The largest cells of the adenohypophysis. Oval shape, round </a:t>
            </a:r>
            <a:r>
              <a:rPr lang="sr-Latn-RS" sz="1600" spc="-20" dirty="0" smtClean="0">
                <a:latin typeface="Arial"/>
                <a:cs typeface="Arial"/>
              </a:rPr>
              <a:t>nucleus</a:t>
            </a:r>
            <a:r>
              <a:rPr lang="en-US" sz="1600" spc="-20" dirty="0" smtClean="0">
                <a:latin typeface="Arial"/>
                <a:cs typeface="Arial"/>
              </a:rPr>
              <a:t>. </a:t>
            </a:r>
            <a:r>
              <a:rPr lang="en-US" sz="1600" spc="-20" dirty="0">
                <a:latin typeface="Arial"/>
                <a:cs typeface="Arial"/>
              </a:rPr>
              <a:t>Both hormones are in the same granules</a:t>
            </a:r>
            <a:r>
              <a:rPr lang="en-US" sz="1600" spc="-20" dirty="0" smtClean="0">
                <a:latin typeface="Arial"/>
                <a:cs typeface="Arial"/>
              </a:rPr>
              <a:t>.</a:t>
            </a:r>
            <a:endParaRPr lang="sr-Latn-RS" sz="1600" spc="-20" dirty="0" smtClean="0">
              <a:latin typeface="Arial"/>
              <a:cs typeface="Arial"/>
            </a:endParaRPr>
          </a:p>
          <a:p>
            <a:pPr marL="354965" marR="1102360" indent="-342900">
              <a:lnSpc>
                <a:spcPct val="120000"/>
              </a:lnSpc>
              <a:spcBef>
                <a:spcPts val="100"/>
              </a:spcBef>
              <a:buSzPct val="118750"/>
              <a:buFont typeface="Wingdings" panose="05000000000000000000" pitchFamily="2" charset="2"/>
              <a:buChar char="v"/>
              <a:tabLst>
                <a:tab pos="354965" algn="l"/>
                <a:tab pos="355600" algn="l"/>
              </a:tabLst>
            </a:pPr>
            <a:endParaRPr lang="en-US" sz="1600" spc="-20" dirty="0">
              <a:latin typeface="Arial"/>
              <a:cs typeface="Arial"/>
            </a:endParaRPr>
          </a:p>
          <a:p>
            <a:pPr marL="12065" marR="1102360">
              <a:lnSpc>
                <a:spcPct val="120000"/>
              </a:lnSpc>
              <a:spcBef>
                <a:spcPts val="100"/>
              </a:spcBef>
              <a:buSzPct val="118750"/>
              <a:tabLst>
                <a:tab pos="354965" algn="l"/>
                <a:tab pos="355600" algn="l"/>
              </a:tabLst>
            </a:pPr>
            <a:r>
              <a:rPr lang="en-US" sz="1600" b="1" spc="-20" dirty="0" err="1" smtClean="0">
                <a:solidFill>
                  <a:srgbClr val="FF0000"/>
                </a:solidFill>
                <a:latin typeface="Arial"/>
                <a:cs typeface="Arial"/>
              </a:rPr>
              <a:t>Corticotrop</a:t>
            </a:r>
            <a:r>
              <a:rPr lang="sr-Latn-RS" sz="1600" b="1" spc="-20" dirty="0" smtClean="0">
                <a:solidFill>
                  <a:srgbClr val="FF0000"/>
                </a:solidFill>
                <a:latin typeface="Arial"/>
                <a:cs typeface="Arial"/>
              </a:rPr>
              <a:t>es</a:t>
            </a:r>
            <a:r>
              <a:rPr lang="en-US" sz="1600" b="1" spc="-20" dirty="0" smtClean="0">
                <a:solidFill>
                  <a:srgbClr val="FF0000"/>
                </a:solidFill>
                <a:latin typeface="Arial"/>
                <a:cs typeface="Arial"/>
              </a:rPr>
              <a:t> </a:t>
            </a:r>
            <a:r>
              <a:rPr lang="en-US" sz="1600" b="1" spc="-20" dirty="0">
                <a:solidFill>
                  <a:srgbClr val="FF0000"/>
                </a:solidFill>
                <a:latin typeface="Arial"/>
                <a:cs typeface="Arial"/>
              </a:rPr>
              <a:t>- ACTH </a:t>
            </a:r>
            <a:r>
              <a:rPr lang="en-US" sz="1600" spc="-20" dirty="0">
                <a:latin typeface="Arial"/>
                <a:cs typeface="Arial"/>
              </a:rPr>
              <a:t>(secreting adrenocorticotropic hormone)</a:t>
            </a:r>
          </a:p>
          <a:p>
            <a:pPr marL="354965" marR="1102360" indent="-342900">
              <a:lnSpc>
                <a:spcPct val="120000"/>
              </a:lnSpc>
              <a:spcBef>
                <a:spcPts val="100"/>
              </a:spcBef>
              <a:buSzPct val="118750"/>
              <a:buFont typeface="Wingdings" panose="05000000000000000000" pitchFamily="2" charset="2"/>
              <a:buChar char="v"/>
              <a:tabLst>
                <a:tab pos="354965" algn="l"/>
                <a:tab pos="355600" algn="l"/>
              </a:tabLst>
            </a:pPr>
            <a:r>
              <a:rPr lang="en-US" sz="1600" spc="-20" dirty="0">
                <a:latin typeface="Arial"/>
                <a:cs typeface="Arial"/>
              </a:rPr>
              <a:t>Polygonal or elongated, with an oval eccentric core. Peripheral - smaller number of granules. Weak affinity to base colors.</a:t>
            </a:r>
            <a:endParaRPr sz="1600" dirty="0">
              <a:latin typeface="Arial MT"/>
              <a:cs typeface="Arial MT"/>
            </a:endParaRPr>
          </a:p>
        </p:txBody>
      </p:sp>
    </p:spTree>
  </p:cSld>
  <p:clrMapOvr>
    <a:masterClrMapping/>
  </p:clrMapOvr>
  <p:transition spd="med">
    <p:blinds/>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304800"/>
            <a:ext cx="5495375" cy="503984"/>
          </a:xfrm>
          <a:prstGeom prst="rect">
            <a:avLst/>
          </a:prstGeom>
        </p:spPr>
        <p:txBody>
          <a:bodyPr vert="horz" wrap="square" lIns="0" tIns="11430" rIns="0" bIns="0" rtlCol="0">
            <a:spAutoFit/>
          </a:bodyPr>
          <a:lstStyle/>
          <a:p>
            <a:pPr marL="12700" marR="5080" indent="629285">
              <a:lnSpc>
                <a:spcPct val="100299"/>
              </a:lnSpc>
              <a:spcBef>
                <a:spcPts val="90"/>
              </a:spcBef>
            </a:pPr>
            <a:r>
              <a:rPr lang="sr-Latn-RS" b="0" spc="-15" dirty="0" smtClean="0"/>
              <a:t>Chromophobes – 50%</a:t>
            </a:r>
            <a:endParaRPr b="0" spc="-10" dirty="0"/>
          </a:p>
        </p:txBody>
      </p:sp>
      <p:sp>
        <p:nvSpPr>
          <p:cNvPr id="3" name="object 3"/>
          <p:cNvSpPr txBox="1"/>
          <p:nvPr/>
        </p:nvSpPr>
        <p:spPr>
          <a:xfrm>
            <a:off x="381000" y="1268412"/>
            <a:ext cx="3935095" cy="4047903"/>
          </a:xfrm>
          <a:prstGeom prst="rect">
            <a:avLst/>
          </a:prstGeom>
        </p:spPr>
        <p:txBody>
          <a:bodyPr vert="horz" wrap="square" lIns="0" tIns="94615" rIns="0" bIns="0" rtlCol="0">
            <a:spAutoFit/>
          </a:bodyPr>
          <a:lstStyle/>
          <a:p>
            <a:pPr marL="12065">
              <a:lnSpc>
                <a:spcPct val="100000"/>
              </a:lnSpc>
              <a:spcBef>
                <a:spcPts val="745"/>
              </a:spcBef>
              <a:tabLst>
                <a:tab pos="355600" algn="l"/>
                <a:tab pos="356235" algn="l"/>
              </a:tabLst>
            </a:pPr>
            <a:r>
              <a:rPr lang="en-US" b="1" spc="-15" dirty="0" err="1" smtClean="0">
                <a:solidFill>
                  <a:srgbClr val="FF0000"/>
                </a:solidFill>
                <a:latin typeface="Arial"/>
                <a:cs typeface="Arial"/>
              </a:rPr>
              <a:t>Folliculo</a:t>
            </a:r>
            <a:r>
              <a:rPr lang="sr-Latn-RS" b="1" spc="-15" dirty="0" smtClean="0">
                <a:solidFill>
                  <a:srgbClr val="FF0000"/>
                </a:solidFill>
                <a:latin typeface="Arial"/>
                <a:cs typeface="Arial"/>
              </a:rPr>
              <a:t>-</a:t>
            </a:r>
            <a:r>
              <a:rPr lang="en-US" b="1" spc="-15" dirty="0" smtClean="0">
                <a:solidFill>
                  <a:srgbClr val="FF0000"/>
                </a:solidFill>
                <a:latin typeface="Arial"/>
                <a:cs typeface="Arial"/>
              </a:rPr>
              <a:t>stellate </a:t>
            </a:r>
            <a:r>
              <a:rPr lang="en-US" b="1" spc="-15" dirty="0">
                <a:solidFill>
                  <a:srgbClr val="FF0000"/>
                </a:solidFill>
                <a:latin typeface="Arial"/>
                <a:cs typeface="Arial"/>
              </a:rPr>
              <a:t>cells</a:t>
            </a:r>
          </a:p>
          <a:p>
            <a:pPr marL="355600" indent="-343535">
              <a:lnSpc>
                <a:spcPct val="100000"/>
              </a:lnSpc>
              <a:spcBef>
                <a:spcPts val="745"/>
              </a:spcBef>
              <a:buFont typeface="Wingdings" panose="05000000000000000000" pitchFamily="2" charset="2"/>
              <a:buChar char="v"/>
              <a:tabLst>
                <a:tab pos="355600" algn="l"/>
                <a:tab pos="356235" algn="l"/>
              </a:tabLst>
            </a:pPr>
            <a:r>
              <a:rPr lang="en-US" spc="-15" dirty="0" smtClean="0">
                <a:latin typeface="Arial"/>
                <a:cs typeface="Arial"/>
              </a:rPr>
              <a:t>Star-shaped </a:t>
            </a:r>
            <a:r>
              <a:rPr lang="en-US" spc="-15" dirty="0">
                <a:latin typeface="Arial"/>
                <a:cs typeface="Arial"/>
              </a:rPr>
              <a:t>with extensions between endocrine cells.</a:t>
            </a:r>
          </a:p>
          <a:p>
            <a:pPr marL="355600" indent="-343535">
              <a:lnSpc>
                <a:spcPct val="100000"/>
              </a:lnSpc>
              <a:spcBef>
                <a:spcPts val="745"/>
              </a:spcBef>
              <a:buFont typeface="Wingdings" panose="05000000000000000000" pitchFamily="2" charset="2"/>
              <a:buChar char="v"/>
              <a:tabLst>
                <a:tab pos="355600" algn="l"/>
                <a:tab pos="356235" algn="l"/>
              </a:tabLst>
            </a:pPr>
            <a:r>
              <a:rPr lang="en-US" spc="-15" dirty="0">
                <a:latin typeface="Arial"/>
                <a:cs typeface="Arial"/>
              </a:rPr>
              <a:t>They have a nutritional and supportive role</a:t>
            </a:r>
            <a:r>
              <a:rPr lang="en-US" spc="-15" dirty="0" smtClean="0">
                <a:latin typeface="Arial"/>
                <a:cs typeface="Arial"/>
              </a:rPr>
              <a:t>.</a:t>
            </a:r>
            <a:endParaRPr lang="sr-Latn-RS" spc="-15" dirty="0" smtClean="0">
              <a:latin typeface="Arial"/>
              <a:cs typeface="Arial"/>
            </a:endParaRPr>
          </a:p>
          <a:p>
            <a:pPr marL="355600" indent="-343535">
              <a:lnSpc>
                <a:spcPct val="100000"/>
              </a:lnSpc>
              <a:spcBef>
                <a:spcPts val="745"/>
              </a:spcBef>
              <a:buFont typeface="Wingdings" panose="05000000000000000000" pitchFamily="2" charset="2"/>
              <a:buChar char="v"/>
              <a:tabLst>
                <a:tab pos="355600" algn="l"/>
                <a:tab pos="356235" algn="l"/>
              </a:tabLst>
            </a:pPr>
            <a:endParaRPr lang="en-US" spc="-15" dirty="0">
              <a:latin typeface="Arial"/>
              <a:cs typeface="Arial"/>
            </a:endParaRPr>
          </a:p>
          <a:p>
            <a:pPr marL="12065">
              <a:lnSpc>
                <a:spcPct val="100000"/>
              </a:lnSpc>
              <a:spcBef>
                <a:spcPts val="745"/>
              </a:spcBef>
              <a:tabLst>
                <a:tab pos="355600" algn="l"/>
                <a:tab pos="356235" algn="l"/>
              </a:tabLst>
            </a:pPr>
            <a:r>
              <a:rPr lang="en-US" b="1" spc="-15" dirty="0">
                <a:solidFill>
                  <a:srgbClr val="FF0000"/>
                </a:solidFill>
                <a:latin typeface="Arial"/>
                <a:cs typeface="Arial"/>
              </a:rPr>
              <a:t>Stem (precursor) cells</a:t>
            </a:r>
          </a:p>
          <a:p>
            <a:pPr marL="355600" indent="-343535">
              <a:lnSpc>
                <a:spcPct val="100000"/>
              </a:lnSpc>
              <a:spcBef>
                <a:spcPts val="745"/>
              </a:spcBef>
              <a:buFont typeface="Wingdings" panose="05000000000000000000" pitchFamily="2" charset="2"/>
              <a:buChar char="v"/>
              <a:tabLst>
                <a:tab pos="355600" algn="l"/>
                <a:tab pos="356235" algn="l"/>
              </a:tabLst>
            </a:pPr>
            <a:r>
              <a:rPr lang="en-US" spc="-15" dirty="0">
                <a:latin typeface="Arial"/>
                <a:cs typeface="Arial"/>
              </a:rPr>
              <a:t>Small oval-shaped cells.</a:t>
            </a:r>
          </a:p>
          <a:p>
            <a:pPr marL="355600" indent="-343535">
              <a:lnSpc>
                <a:spcPct val="100000"/>
              </a:lnSpc>
              <a:spcBef>
                <a:spcPts val="745"/>
              </a:spcBef>
              <a:buFont typeface="Wingdings" panose="05000000000000000000" pitchFamily="2" charset="2"/>
              <a:buChar char="v"/>
              <a:tabLst>
                <a:tab pos="355600" algn="l"/>
                <a:tab pos="356235" algn="l"/>
              </a:tabLst>
            </a:pPr>
            <a:r>
              <a:rPr lang="en-US" spc="-15" dirty="0">
                <a:latin typeface="Arial"/>
                <a:cs typeface="Arial"/>
              </a:rPr>
              <a:t>Round </a:t>
            </a:r>
            <a:r>
              <a:rPr lang="sr-Latn-RS" spc="-15" dirty="0" smtClean="0">
                <a:latin typeface="Arial"/>
                <a:cs typeface="Arial"/>
              </a:rPr>
              <a:t>nucleus</a:t>
            </a:r>
            <a:r>
              <a:rPr lang="en-US" spc="-15" dirty="0" smtClean="0">
                <a:latin typeface="Arial"/>
                <a:cs typeface="Arial"/>
              </a:rPr>
              <a:t> </a:t>
            </a:r>
            <a:r>
              <a:rPr lang="en-US" spc="-15" dirty="0">
                <a:latin typeface="Arial"/>
                <a:cs typeface="Arial"/>
              </a:rPr>
              <a:t>and weakly expressed organelles.</a:t>
            </a:r>
          </a:p>
          <a:p>
            <a:pPr marL="355600" indent="-343535">
              <a:lnSpc>
                <a:spcPct val="100000"/>
              </a:lnSpc>
              <a:spcBef>
                <a:spcPts val="745"/>
              </a:spcBef>
              <a:buFont typeface="Wingdings" panose="05000000000000000000" pitchFamily="2" charset="2"/>
              <a:buChar char="v"/>
              <a:tabLst>
                <a:tab pos="355600" algn="l"/>
                <a:tab pos="356235" algn="l"/>
              </a:tabLst>
            </a:pPr>
            <a:r>
              <a:rPr lang="en-US" spc="-15" dirty="0">
                <a:latin typeface="Arial"/>
                <a:cs typeface="Arial"/>
              </a:rPr>
              <a:t>The other cells of the adenohypophysis arise from them.</a:t>
            </a:r>
            <a:endParaRPr sz="1800" dirty="0">
              <a:latin typeface="Arial MT"/>
              <a:cs typeface="Arial MT"/>
            </a:endParaRPr>
          </a:p>
        </p:txBody>
      </p:sp>
      <p:grpSp>
        <p:nvGrpSpPr>
          <p:cNvPr id="4" name="object 4"/>
          <p:cNvGrpSpPr/>
          <p:nvPr/>
        </p:nvGrpSpPr>
        <p:grpSpPr>
          <a:xfrm>
            <a:off x="5108578" y="1263650"/>
            <a:ext cx="3789679" cy="5194300"/>
            <a:chOff x="5108578" y="1263650"/>
            <a:chExt cx="3789679" cy="5194300"/>
          </a:xfrm>
        </p:grpSpPr>
        <p:pic>
          <p:nvPicPr>
            <p:cNvPr id="5" name="object 5"/>
            <p:cNvPicPr/>
            <p:nvPr/>
          </p:nvPicPr>
          <p:blipFill>
            <a:blip r:embed="rId2" cstate="print"/>
            <a:stretch>
              <a:fillRect/>
            </a:stretch>
          </p:blipFill>
          <p:spPr>
            <a:xfrm>
              <a:off x="5113341" y="1268412"/>
              <a:ext cx="3779837" cy="5184775"/>
            </a:xfrm>
            <a:prstGeom prst="rect">
              <a:avLst/>
            </a:prstGeom>
          </p:spPr>
        </p:pic>
        <p:sp>
          <p:nvSpPr>
            <p:cNvPr id="6" name="object 6"/>
            <p:cNvSpPr/>
            <p:nvPr/>
          </p:nvSpPr>
          <p:spPr>
            <a:xfrm>
              <a:off x="5113341" y="1268412"/>
              <a:ext cx="3780154" cy="5184775"/>
            </a:xfrm>
            <a:custGeom>
              <a:avLst/>
              <a:gdLst/>
              <a:ahLst/>
              <a:cxnLst/>
              <a:rect l="l" t="t" r="r" b="b"/>
              <a:pathLst>
                <a:path w="3780154" h="5184775">
                  <a:moveTo>
                    <a:pt x="3513505" y="0"/>
                  </a:moveTo>
                  <a:lnTo>
                    <a:pt x="3561379" y="4290"/>
                  </a:lnTo>
                  <a:lnTo>
                    <a:pt x="3606437" y="16662"/>
                  </a:lnTo>
                  <a:lnTo>
                    <a:pt x="3647928" y="36361"/>
                  </a:lnTo>
                  <a:lnTo>
                    <a:pt x="3685100" y="62637"/>
                  </a:lnTo>
                  <a:lnTo>
                    <a:pt x="3717199" y="94737"/>
                  </a:lnTo>
                  <a:lnTo>
                    <a:pt x="3743475" y="131908"/>
                  </a:lnTo>
                  <a:lnTo>
                    <a:pt x="3763175" y="173399"/>
                  </a:lnTo>
                  <a:lnTo>
                    <a:pt x="3775546" y="218458"/>
                  </a:lnTo>
                  <a:lnTo>
                    <a:pt x="3779837" y="266331"/>
                  </a:lnTo>
                  <a:lnTo>
                    <a:pt x="3779837" y="4918443"/>
                  </a:lnTo>
                  <a:lnTo>
                    <a:pt x="3775546" y="4966316"/>
                  </a:lnTo>
                  <a:lnTo>
                    <a:pt x="3763175" y="5011375"/>
                  </a:lnTo>
                  <a:lnTo>
                    <a:pt x="3743475" y="5052866"/>
                  </a:lnTo>
                  <a:lnTo>
                    <a:pt x="3717199" y="5090037"/>
                  </a:lnTo>
                  <a:lnTo>
                    <a:pt x="3685100" y="5122137"/>
                  </a:lnTo>
                  <a:lnTo>
                    <a:pt x="3647928" y="5148413"/>
                  </a:lnTo>
                  <a:lnTo>
                    <a:pt x="3606437" y="5168112"/>
                  </a:lnTo>
                  <a:lnTo>
                    <a:pt x="3561379" y="5180484"/>
                  </a:lnTo>
                  <a:lnTo>
                    <a:pt x="3513505" y="5184775"/>
                  </a:lnTo>
                  <a:lnTo>
                    <a:pt x="266319" y="5184775"/>
                  </a:lnTo>
                  <a:lnTo>
                    <a:pt x="218449" y="5180484"/>
                  </a:lnTo>
                  <a:lnTo>
                    <a:pt x="173393" y="5168112"/>
                  </a:lnTo>
                  <a:lnTo>
                    <a:pt x="131905" y="5148413"/>
                  </a:lnTo>
                  <a:lnTo>
                    <a:pt x="94735" y="5122137"/>
                  </a:lnTo>
                  <a:lnTo>
                    <a:pt x="62636" y="5090037"/>
                  </a:lnTo>
                  <a:lnTo>
                    <a:pt x="36361" y="5052866"/>
                  </a:lnTo>
                  <a:lnTo>
                    <a:pt x="16662" y="5011375"/>
                  </a:lnTo>
                  <a:lnTo>
                    <a:pt x="4290" y="4966316"/>
                  </a:lnTo>
                  <a:lnTo>
                    <a:pt x="0" y="4918443"/>
                  </a:lnTo>
                  <a:lnTo>
                    <a:pt x="0" y="266331"/>
                  </a:lnTo>
                  <a:lnTo>
                    <a:pt x="4290" y="218458"/>
                  </a:lnTo>
                  <a:lnTo>
                    <a:pt x="16662" y="173399"/>
                  </a:lnTo>
                  <a:lnTo>
                    <a:pt x="36361" y="131908"/>
                  </a:lnTo>
                  <a:lnTo>
                    <a:pt x="62636" y="94737"/>
                  </a:lnTo>
                  <a:lnTo>
                    <a:pt x="94735" y="62637"/>
                  </a:lnTo>
                  <a:lnTo>
                    <a:pt x="131905" y="36361"/>
                  </a:lnTo>
                  <a:lnTo>
                    <a:pt x="173393" y="16662"/>
                  </a:lnTo>
                  <a:lnTo>
                    <a:pt x="218449" y="4290"/>
                  </a:lnTo>
                  <a:lnTo>
                    <a:pt x="266319" y="0"/>
                  </a:lnTo>
                  <a:lnTo>
                    <a:pt x="3513505" y="0"/>
                  </a:lnTo>
                  <a:close/>
                </a:path>
              </a:pathLst>
            </a:custGeom>
            <a:ln w="9525">
              <a:solidFill>
                <a:srgbClr val="000000"/>
              </a:solidFill>
            </a:ln>
          </p:spPr>
          <p:txBody>
            <a:bodyPr wrap="square" lIns="0" tIns="0" rIns="0" bIns="0" rtlCol="0"/>
            <a:lstStyle/>
            <a:p>
              <a:endParaRPr/>
            </a:p>
          </p:txBody>
        </p:sp>
      </p:grpSp>
    </p:spTree>
  </p:cSld>
  <p:clrMapOvr>
    <a:masterClrMapping/>
  </p:clrMapOvr>
  <p:transition spd="med">
    <p:blinds/>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23671" y="333565"/>
            <a:ext cx="7293609" cy="505267"/>
          </a:xfrm>
          <a:prstGeom prst="rect">
            <a:avLst/>
          </a:prstGeom>
        </p:spPr>
        <p:txBody>
          <a:bodyPr vert="horz" wrap="square" lIns="0" tIns="12700" rIns="0" bIns="0" rtlCol="0">
            <a:spAutoFit/>
          </a:bodyPr>
          <a:lstStyle/>
          <a:p>
            <a:pPr marL="1915795" marR="5080" indent="-1903730" algn="ctr">
              <a:lnSpc>
                <a:spcPct val="100000"/>
              </a:lnSpc>
              <a:spcBef>
                <a:spcPts val="100"/>
              </a:spcBef>
            </a:pPr>
            <a:r>
              <a:rPr lang="sr-Latn-RS" spc="-15" dirty="0" smtClean="0"/>
              <a:t>Pituitary secretion control</a:t>
            </a:r>
            <a:endParaRPr spc="-10" dirty="0"/>
          </a:p>
        </p:txBody>
      </p:sp>
      <p:sp>
        <p:nvSpPr>
          <p:cNvPr id="3" name="object 3"/>
          <p:cNvSpPr txBox="1"/>
          <p:nvPr/>
        </p:nvSpPr>
        <p:spPr>
          <a:xfrm>
            <a:off x="329600" y="1369730"/>
            <a:ext cx="4031033" cy="4186274"/>
          </a:xfrm>
          <a:prstGeom prst="rect">
            <a:avLst/>
          </a:prstGeom>
        </p:spPr>
        <p:txBody>
          <a:bodyPr vert="horz" wrap="square" lIns="0" tIns="12700" rIns="0" bIns="0" rtlCol="0">
            <a:spAutoFit/>
          </a:bodyPr>
          <a:lstStyle/>
          <a:p>
            <a:pPr marL="355600" marR="106045" indent="-343535">
              <a:lnSpc>
                <a:spcPct val="120000"/>
              </a:lnSpc>
              <a:spcBef>
                <a:spcPts val="100"/>
              </a:spcBef>
              <a:buFont typeface="Wingdings" panose="05000000000000000000" pitchFamily="2" charset="2"/>
              <a:buChar char="v"/>
              <a:tabLst>
                <a:tab pos="354965" algn="l"/>
                <a:tab pos="356235" algn="l"/>
              </a:tabLst>
            </a:pPr>
            <a:r>
              <a:rPr lang="en-US" sz="1600" dirty="0">
                <a:latin typeface="Arial MT"/>
                <a:cs typeface="Arial MT"/>
              </a:rPr>
              <a:t>The secretion of all cells of the </a:t>
            </a:r>
            <a:r>
              <a:rPr lang="sr-Latn-RS" sz="1600" dirty="0" smtClean="0">
                <a:latin typeface="Arial MT"/>
                <a:cs typeface="Arial MT"/>
              </a:rPr>
              <a:t>anterior</a:t>
            </a:r>
            <a:r>
              <a:rPr lang="en-US" sz="1600" dirty="0" smtClean="0">
                <a:latin typeface="Arial MT"/>
                <a:cs typeface="Arial MT"/>
              </a:rPr>
              <a:t> </a:t>
            </a:r>
            <a:r>
              <a:rPr lang="en-US" sz="1600" dirty="0">
                <a:latin typeface="Arial MT"/>
                <a:cs typeface="Arial MT"/>
              </a:rPr>
              <a:t>lobe is under the control of </a:t>
            </a:r>
            <a:r>
              <a:rPr lang="en-US" sz="1600" dirty="0">
                <a:solidFill>
                  <a:srgbClr val="FF0000"/>
                </a:solidFill>
                <a:latin typeface="Arial MT"/>
                <a:cs typeface="Arial MT"/>
              </a:rPr>
              <a:t>regulatory hormones</a:t>
            </a:r>
            <a:r>
              <a:rPr lang="en-US" sz="1600" dirty="0">
                <a:latin typeface="Arial MT"/>
                <a:cs typeface="Arial MT"/>
              </a:rPr>
              <a:t> (</a:t>
            </a:r>
            <a:r>
              <a:rPr lang="en-US" sz="1600" dirty="0" err="1">
                <a:latin typeface="Arial MT"/>
                <a:cs typeface="Arial MT"/>
              </a:rPr>
              <a:t>neurohormones</a:t>
            </a:r>
            <a:r>
              <a:rPr lang="en-US" sz="1600" dirty="0">
                <a:latin typeface="Arial MT"/>
                <a:cs typeface="Arial MT"/>
              </a:rPr>
              <a:t>) of the </a:t>
            </a:r>
            <a:r>
              <a:rPr lang="en-US" sz="1600" dirty="0">
                <a:solidFill>
                  <a:srgbClr val="FF0000"/>
                </a:solidFill>
                <a:latin typeface="Arial MT"/>
                <a:cs typeface="Arial MT"/>
              </a:rPr>
              <a:t>hypothalamus.</a:t>
            </a:r>
          </a:p>
          <a:p>
            <a:pPr marL="355600" marR="106045" indent="-343535">
              <a:lnSpc>
                <a:spcPct val="120000"/>
              </a:lnSpc>
              <a:spcBef>
                <a:spcPts val="100"/>
              </a:spcBef>
              <a:buFont typeface="Wingdings" panose="05000000000000000000" pitchFamily="2" charset="2"/>
              <a:buChar char="v"/>
              <a:tabLst>
                <a:tab pos="354965" algn="l"/>
                <a:tab pos="356235" algn="l"/>
              </a:tabLst>
            </a:pPr>
            <a:r>
              <a:rPr lang="en-US" sz="1600" dirty="0">
                <a:latin typeface="Arial MT"/>
                <a:cs typeface="Arial MT"/>
              </a:rPr>
              <a:t>They are released at the </a:t>
            </a:r>
            <a:r>
              <a:rPr lang="en-US" sz="1600" dirty="0" smtClean="0">
                <a:latin typeface="Arial MT"/>
                <a:cs typeface="Arial MT"/>
              </a:rPr>
              <a:t>ends</a:t>
            </a:r>
            <a:r>
              <a:rPr lang="sr-Latn-RS" sz="1600" dirty="0" smtClean="0">
                <a:latin typeface="Arial MT"/>
                <a:cs typeface="Arial MT"/>
              </a:rPr>
              <a:t> </a:t>
            </a:r>
            <a:r>
              <a:rPr lang="en-US" sz="1600" dirty="0" err="1" smtClean="0">
                <a:latin typeface="Arial MT"/>
                <a:cs typeface="Arial MT"/>
              </a:rPr>
              <a:t>tuberoinfundibular</a:t>
            </a:r>
            <a:r>
              <a:rPr lang="en-US" sz="1600" dirty="0" smtClean="0">
                <a:latin typeface="Arial MT"/>
                <a:cs typeface="Arial MT"/>
              </a:rPr>
              <a:t> </a:t>
            </a:r>
            <a:r>
              <a:rPr lang="en-US" sz="1600" dirty="0">
                <a:latin typeface="Arial MT"/>
                <a:cs typeface="Arial MT"/>
              </a:rPr>
              <a:t>tract.</a:t>
            </a:r>
          </a:p>
          <a:p>
            <a:pPr marL="355600" marR="106045" indent="-343535">
              <a:lnSpc>
                <a:spcPct val="120000"/>
              </a:lnSpc>
              <a:spcBef>
                <a:spcPts val="100"/>
              </a:spcBef>
              <a:buFont typeface="Wingdings" panose="05000000000000000000" pitchFamily="2" charset="2"/>
              <a:buChar char="v"/>
              <a:tabLst>
                <a:tab pos="354965" algn="l"/>
                <a:tab pos="356235" algn="l"/>
              </a:tabLst>
            </a:pPr>
            <a:r>
              <a:rPr lang="en-US" sz="1600" dirty="0">
                <a:latin typeface="Arial MT"/>
                <a:cs typeface="Arial MT"/>
              </a:rPr>
              <a:t>They are transported through the bloodstream to the endocrine cells.</a:t>
            </a:r>
          </a:p>
          <a:p>
            <a:pPr marL="355600" marR="106045" indent="-343535">
              <a:lnSpc>
                <a:spcPct val="120000"/>
              </a:lnSpc>
              <a:spcBef>
                <a:spcPts val="100"/>
              </a:spcBef>
              <a:buFont typeface="Wingdings" panose="05000000000000000000" pitchFamily="2" charset="2"/>
              <a:buChar char="v"/>
              <a:tabLst>
                <a:tab pos="354965" algn="l"/>
                <a:tab pos="356235" algn="l"/>
              </a:tabLst>
            </a:pPr>
            <a:r>
              <a:rPr lang="en-US" sz="1600" dirty="0" err="1">
                <a:latin typeface="Arial MT"/>
                <a:cs typeface="Arial MT"/>
              </a:rPr>
              <a:t>Neurohormones</a:t>
            </a:r>
            <a:r>
              <a:rPr lang="en-US" sz="1600" dirty="0">
                <a:latin typeface="Arial MT"/>
                <a:cs typeface="Arial MT"/>
              </a:rPr>
              <a:t> with a </a:t>
            </a:r>
            <a:r>
              <a:rPr lang="en-US" sz="1600" dirty="0">
                <a:solidFill>
                  <a:srgbClr val="FF0000"/>
                </a:solidFill>
                <a:latin typeface="Arial MT"/>
                <a:cs typeface="Arial MT"/>
              </a:rPr>
              <a:t>stimulating</a:t>
            </a:r>
            <a:r>
              <a:rPr lang="en-US" sz="1600" dirty="0">
                <a:latin typeface="Arial MT"/>
                <a:cs typeface="Arial MT"/>
              </a:rPr>
              <a:t> effect (releasing factors) stimulate the secretion of STH, TSH, FSH/LH/ICSH and ACTH cells.</a:t>
            </a:r>
          </a:p>
          <a:p>
            <a:pPr marL="355600" marR="106045" indent="-343535">
              <a:lnSpc>
                <a:spcPct val="120000"/>
              </a:lnSpc>
              <a:spcBef>
                <a:spcPts val="100"/>
              </a:spcBef>
              <a:buFont typeface="Wingdings" panose="05000000000000000000" pitchFamily="2" charset="2"/>
              <a:buChar char="v"/>
              <a:tabLst>
                <a:tab pos="354965" algn="l"/>
                <a:tab pos="356235" algn="l"/>
              </a:tabLst>
            </a:pPr>
            <a:r>
              <a:rPr lang="en-US" sz="1600" dirty="0">
                <a:solidFill>
                  <a:srgbClr val="FF0000"/>
                </a:solidFill>
                <a:latin typeface="Arial MT"/>
                <a:cs typeface="Arial MT"/>
              </a:rPr>
              <a:t>Inhibitory</a:t>
            </a:r>
            <a:r>
              <a:rPr lang="en-US" sz="1600" dirty="0">
                <a:latin typeface="Arial MT"/>
                <a:cs typeface="Arial MT"/>
              </a:rPr>
              <a:t> </a:t>
            </a:r>
            <a:r>
              <a:rPr lang="en-US" sz="1600" dirty="0" err="1">
                <a:latin typeface="Arial MT"/>
                <a:cs typeface="Arial MT"/>
              </a:rPr>
              <a:t>neurohormones</a:t>
            </a:r>
            <a:r>
              <a:rPr lang="en-US" sz="1600" dirty="0">
                <a:latin typeface="Arial MT"/>
                <a:cs typeface="Arial MT"/>
              </a:rPr>
              <a:t> act on STH and LTH cells.</a:t>
            </a:r>
            <a:endParaRPr sz="1600" dirty="0">
              <a:latin typeface="Arial MT"/>
              <a:cs typeface="Arial MT"/>
            </a:endParaRPr>
          </a:p>
        </p:txBody>
      </p:sp>
      <p:pic>
        <p:nvPicPr>
          <p:cNvPr id="4" name="object 4"/>
          <p:cNvPicPr/>
          <p:nvPr/>
        </p:nvPicPr>
        <p:blipFill>
          <a:blip r:embed="rId2" cstate="print"/>
          <a:stretch>
            <a:fillRect/>
          </a:stretch>
        </p:blipFill>
        <p:spPr>
          <a:xfrm>
            <a:off x="4360633" y="1346238"/>
            <a:ext cx="4494475" cy="4784671"/>
          </a:xfrm>
          <a:prstGeom prst="rect">
            <a:avLst/>
          </a:prstGeom>
        </p:spPr>
      </p:pic>
    </p:spTree>
  </p:cSld>
  <p:clrMapOvr>
    <a:masterClrMapping/>
  </p:clrMapOvr>
  <p:transition spd="med">
    <p:blinds/>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55546" y="1273455"/>
            <a:ext cx="8642985" cy="4032885"/>
            <a:chOff x="255546" y="1273455"/>
            <a:chExt cx="8642985" cy="4032885"/>
          </a:xfrm>
        </p:grpSpPr>
        <p:pic>
          <p:nvPicPr>
            <p:cNvPr id="3" name="object 3"/>
            <p:cNvPicPr/>
            <p:nvPr/>
          </p:nvPicPr>
          <p:blipFill>
            <a:blip r:embed="rId2" cstate="print"/>
            <a:stretch>
              <a:fillRect/>
            </a:stretch>
          </p:blipFill>
          <p:spPr>
            <a:xfrm>
              <a:off x="255546" y="1344980"/>
              <a:ext cx="3494051" cy="3960812"/>
            </a:xfrm>
            <a:prstGeom prst="rect">
              <a:avLst/>
            </a:prstGeom>
          </p:spPr>
        </p:pic>
        <p:pic>
          <p:nvPicPr>
            <p:cNvPr id="4" name="object 4"/>
            <p:cNvPicPr/>
            <p:nvPr/>
          </p:nvPicPr>
          <p:blipFill>
            <a:blip r:embed="rId3" cstate="print"/>
            <a:stretch>
              <a:fillRect/>
            </a:stretch>
          </p:blipFill>
          <p:spPr>
            <a:xfrm>
              <a:off x="3785108" y="1273455"/>
              <a:ext cx="5113306" cy="3973510"/>
            </a:xfrm>
            <a:prstGeom prst="rect">
              <a:avLst/>
            </a:prstGeom>
          </p:spPr>
        </p:pic>
      </p:grpSp>
      <p:sp>
        <p:nvSpPr>
          <p:cNvPr id="5" name="object 5"/>
          <p:cNvSpPr txBox="1">
            <a:spLocks noGrp="1"/>
          </p:cNvSpPr>
          <p:nvPr>
            <p:ph type="title"/>
          </p:nvPr>
        </p:nvSpPr>
        <p:spPr>
          <a:xfrm>
            <a:off x="958754" y="348488"/>
            <a:ext cx="7226934" cy="574040"/>
          </a:xfrm>
          <a:prstGeom prst="rect">
            <a:avLst/>
          </a:prstGeom>
        </p:spPr>
        <p:txBody>
          <a:bodyPr vert="horz" wrap="square" lIns="0" tIns="12700" rIns="0" bIns="0" rtlCol="0">
            <a:spAutoFit/>
          </a:bodyPr>
          <a:lstStyle/>
          <a:p>
            <a:pPr marL="12700" algn="ctr">
              <a:lnSpc>
                <a:spcPct val="100000"/>
              </a:lnSpc>
              <a:spcBef>
                <a:spcPts val="100"/>
              </a:spcBef>
            </a:pPr>
            <a:r>
              <a:rPr lang="sr-Latn-RS" sz="3600" spc="-25" dirty="0" smtClean="0">
                <a:solidFill>
                  <a:srgbClr val="7030A0"/>
                </a:solidFill>
              </a:rPr>
              <a:t>Posterior lobe</a:t>
            </a:r>
            <a:endParaRPr sz="3600" dirty="0">
              <a:solidFill>
                <a:srgbClr val="7030A0"/>
              </a:solidFill>
            </a:endParaRPr>
          </a:p>
        </p:txBody>
      </p:sp>
      <p:sp>
        <p:nvSpPr>
          <p:cNvPr id="6" name="object 6"/>
          <p:cNvSpPr txBox="1"/>
          <p:nvPr/>
        </p:nvSpPr>
        <p:spPr>
          <a:xfrm>
            <a:off x="535685" y="5330892"/>
            <a:ext cx="8362729" cy="966290"/>
          </a:xfrm>
          <a:prstGeom prst="rect">
            <a:avLst/>
          </a:prstGeom>
        </p:spPr>
        <p:txBody>
          <a:bodyPr vert="horz" wrap="square" lIns="0" tIns="42545" rIns="0" bIns="0" rtlCol="0">
            <a:spAutoFit/>
          </a:bodyPr>
          <a:lstStyle/>
          <a:p>
            <a:pPr marL="12065" algn="ctr">
              <a:lnSpc>
                <a:spcPct val="100000"/>
              </a:lnSpc>
              <a:spcBef>
                <a:spcPts val="335"/>
              </a:spcBef>
              <a:tabLst>
                <a:tab pos="355600" algn="l"/>
                <a:tab pos="356235" algn="l"/>
              </a:tabLst>
            </a:pPr>
            <a:r>
              <a:rPr lang="en-US" sz="2000" dirty="0">
                <a:latin typeface="Arial"/>
                <a:cs typeface="Arial"/>
              </a:rPr>
              <a:t>The posterior lobe of the pituitary gland is an extension </a:t>
            </a:r>
            <a:r>
              <a:rPr lang="en-US" sz="2000" dirty="0" smtClean="0">
                <a:latin typeface="Arial"/>
                <a:cs typeface="Arial"/>
              </a:rPr>
              <a:t>of</a:t>
            </a:r>
            <a:r>
              <a:rPr lang="sr-Latn-RS" sz="2000" dirty="0" smtClean="0">
                <a:latin typeface="Arial"/>
                <a:cs typeface="Arial"/>
              </a:rPr>
              <a:t> </a:t>
            </a:r>
            <a:r>
              <a:rPr lang="en-US" sz="2000" dirty="0" smtClean="0">
                <a:latin typeface="Arial"/>
                <a:cs typeface="Arial"/>
              </a:rPr>
              <a:t>the </a:t>
            </a:r>
            <a:r>
              <a:rPr lang="en-US" sz="2000" dirty="0">
                <a:latin typeface="Arial"/>
                <a:cs typeface="Arial"/>
              </a:rPr>
              <a:t>central nervous system (CNS) that </a:t>
            </a:r>
            <a:r>
              <a:rPr lang="en-US" sz="2000" dirty="0">
                <a:solidFill>
                  <a:srgbClr val="FF0000"/>
                </a:solidFill>
                <a:latin typeface="Arial"/>
                <a:cs typeface="Arial"/>
              </a:rPr>
              <a:t>stores and </a:t>
            </a:r>
            <a:r>
              <a:rPr lang="en-US" sz="2000" dirty="0" smtClean="0">
                <a:solidFill>
                  <a:srgbClr val="FF0000"/>
                </a:solidFill>
                <a:latin typeface="Arial"/>
                <a:cs typeface="Arial"/>
              </a:rPr>
              <a:t>releases</a:t>
            </a:r>
            <a:r>
              <a:rPr lang="sr-Latn-RS" sz="2000" dirty="0" smtClean="0">
                <a:solidFill>
                  <a:srgbClr val="FF0000"/>
                </a:solidFill>
                <a:latin typeface="Arial"/>
                <a:cs typeface="Arial"/>
              </a:rPr>
              <a:t> </a:t>
            </a:r>
            <a:r>
              <a:rPr lang="en-US" sz="2000" dirty="0" smtClean="0">
                <a:solidFill>
                  <a:srgbClr val="FF0000"/>
                </a:solidFill>
                <a:latin typeface="Arial"/>
                <a:cs typeface="Arial"/>
              </a:rPr>
              <a:t>secretory </a:t>
            </a:r>
            <a:r>
              <a:rPr lang="en-US" sz="2000" dirty="0">
                <a:solidFill>
                  <a:srgbClr val="FF0000"/>
                </a:solidFill>
                <a:latin typeface="Arial"/>
                <a:cs typeface="Arial"/>
              </a:rPr>
              <a:t>products from the hypothalamus.</a:t>
            </a:r>
            <a:endParaRPr sz="2000" dirty="0">
              <a:solidFill>
                <a:srgbClr val="FF0000"/>
              </a:solidFill>
              <a:latin typeface="Arial"/>
              <a:cs typeface="Arial"/>
            </a:endParaRPr>
          </a:p>
        </p:txBody>
      </p:sp>
    </p:spTree>
  </p:cSld>
  <p:clrMapOvr>
    <a:masterClrMapping/>
  </p:clrMapOvr>
  <p:transition spd="med">
    <p:blinds/>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82358" y="685800"/>
            <a:ext cx="3978275" cy="5815951"/>
          </a:xfrm>
          <a:prstGeom prst="rect">
            <a:avLst/>
          </a:prstGeom>
        </p:spPr>
        <p:txBody>
          <a:bodyPr vert="horz" wrap="square" lIns="0" tIns="12700" rIns="0" bIns="0" rtlCol="0">
            <a:spAutoFit/>
          </a:bodyPr>
          <a:lstStyle/>
          <a:p>
            <a:pPr marL="355600" marR="5080" indent="-342900">
              <a:lnSpc>
                <a:spcPct val="120000"/>
              </a:lnSpc>
              <a:spcBef>
                <a:spcPts val="100"/>
              </a:spcBef>
              <a:buFont typeface="Wingdings" panose="05000000000000000000" pitchFamily="2" charset="2"/>
              <a:buChar char="v"/>
              <a:tabLst>
                <a:tab pos="355600" algn="l"/>
                <a:tab pos="356235" algn="l"/>
              </a:tabLst>
            </a:pPr>
            <a:r>
              <a:rPr lang="sr-Latn-RS" sz="1600" dirty="0" smtClean="0">
                <a:latin typeface="Arial"/>
                <a:cs typeface="Arial"/>
              </a:rPr>
              <a:t>C</a:t>
            </a:r>
            <a:r>
              <a:rPr lang="en-US" sz="1600" dirty="0" err="1" smtClean="0">
                <a:latin typeface="Arial"/>
                <a:cs typeface="Arial"/>
              </a:rPr>
              <a:t>ontains</a:t>
            </a:r>
            <a:r>
              <a:rPr lang="en-US" sz="1600" dirty="0" smtClean="0">
                <a:latin typeface="Arial"/>
                <a:cs typeface="Arial"/>
              </a:rPr>
              <a:t> the</a:t>
            </a:r>
            <a:r>
              <a:rPr lang="sr-Latn-RS" sz="1600" dirty="0" smtClean="0">
                <a:latin typeface="Arial"/>
                <a:cs typeface="Arial"/>
              </a:rPr>
              <a:t> </a:t>
            </a:r>
            <a:r>
              <a:rPr lang="en-US" sz="1600" dirty="0" err="1" smtClean="0">
                <a:solidFill>
                  <a:srgbClr val="FF0000"/>
                </a:solidFill>
                <a:latin typeface="Arial"/>
                <a:cs typeface="Arial"/>
              </a:rPr>
              <a:t>nonmyelinated</a:t>
            </a:r>
            <a:r>
              <a:rPr lang="en-US" sz="1600" dirty="0" smtClean="0">
                <a:solidFill>
                  <a:srgbClr val="FF0000"/>
                </a:solidFill>
                <a:latin typeface="Arial"/>
                <a:cs typeface="Arial"/>
              </a:rPr>
              <a:t> </a:t>
            </a:r>
            <a:r>
              <a:rPr lang="en-US" sz="1600" dirty="0">
                <a:solidFill>
                  <a:srgbClr val="FF0000"/>
                </a:solidFill>
                <a:latin typeface="Arial"/>
                <a:cs typeface="Arial"/>
              </a:rPr>
              <a:t>axons </a:t>
            </a:r>
            <a:r>
              <a:rPr lang="en-US" sz="1600" dirty="0">
                <a:latin typeface="Arial"/>
                <a:cs typeface="Arial"/>
              </a:rPr>
              <a:t>and their nerve endings of </a:t>
            </a:r>
            <a:r>
              <a:rPr lang="en-US" sz="1600" dirty="0" smtClean="0">
                <a:latin typeface="Arial"/>
                <a:cs typeface="Arial"/>
              </a:rPr>
              <a:t>approximately</a:t>
            </a:r>
            <a:r>
              <a:rPr lang="sr-Latn-RS" sz="1600" dirty="0" smtClean="0">
                <a:latin typeface="Arial"/>
                <a:cs typeface="Arial"/>
              </a:rPr>
              <a:t> </a:t>
            </a:r>
            <a:r>
              <a:rPr lang="en-US" sz="1600" dirty="0" smtClean="0">
                <a:latin typeface="Arial"/>
                <a:cs typeface="Arial"/>
              </a:rPr>
              <a:t>100,000 neurosecretory </a:t>
            </a:r>
            <a:r>
              <a:rPr lang="en-US" sz="1600" dirty="0">
                <a:latin typeface="Arial"/>
                <a:cs typeface="Arial"/>
              </a:rPr>
              <a:t>neurons whose </a:t>
            </a:r>
            <a:r>
              <a:rPr lang="en-US" sz="1600" dirty="0" smtClean="0">
                <a:latin typeface="Arial"/>
                <a:cs typeface="Arial"/>
              </a:rPr>
              <a:t>cell</a:t>
            </a:r>
            <a:r>
              <a:rPr lang="sr-Latn-RS" sz="1600" dirty="0" smtClean="0">
                <a:latin typeface="Arial"/>
                <a:cs typeface="Arial"/>
              </a:rPr>
              <a:t> </a:t>
            </a:r>
            <a:r>
              <a:rPr lang="en-US" sz="1600" dirty="0" smtClean="0">
                <a:latin typeface="Arial"/>
                <a:cs typeface="Arial"/>
              </a:rPr>
              <a:t>bodies </a:t>
            </a:r>
            <a:r>
              <a:rPr lang="en-US" sz="1600" dirty="0">
                <a:latin typeface="Arial"/>
                <a:cs typeface="Arial"/>
              </a:rPr>
              <a:t>lie in the </a:t>
            </a:r>
            <a:r>
              <a:rPr lang="en-US" sz="1600" dirty="0" err="1" smtClean="0">
                <a:solidFill>
                  <a:srgbClr val="FF0000"/>
                </a:solidFill>
                <a:latin typeface="Arial"/>
                <a:cs typeface="Arial"/>
              </a:rPr>
              <a:t>supraoptic</a:t>
            </a:r>
            <a:r>
              <a:rPr lang="en-US" sz="1600" dirty="0" smtClean="0">
                <a:solidFill>
                  <a:srgbClr val="FF0000"/>
                </a:solidFill>
                <a:latin typeface="Arial"/>
                <a:cs typeface="Arial"/>
              </a:rPr>
              <a:t> </a:t>
            </a:r>
            <a:r>
              <a:rPr lang="en-US" sz="1600" dirty="0">
                <a:solidFill>
                  <a:srgbClr val="FF0000"/>
                </a:solidFill>
                <a:latin typeface="Arial"/>
                <a:cs typeface="Arial"/>
              </a:rPr>
              <a:t>nuclei and </a:t>
            </a:r>
            <a:r>
              <a:rPr lang="en-US" sz="1600" dirty="0" smtClean="0">
                <a:solidFill>
                  <a:srgbClr val="FF0000"/>
                </a:solidFill>
                <a:latin typeface="Arial"/>
                <a:cs typeface="Arial"/>
              </a:rPr>
              <a:t>paraventricular</a:t>
            </a:r>
            <a:r>
              <a:rPr lang="sr-Latn-RS" sz="1600" dirty="0" smtClean="0">
                <a:solidFill>
                  <a:srgbClr val="FF0000"/>
                </a:solidFill>
                <a:latin typeface="Arial"/>
                <a:cs typeface="Arial"/>
              </a:rPr>
              <a:t> </a:t>
            </a:r>
            <a:r>
              <a:rPr lang="en-US" sz="1600" dirty="0" smtClean="0">
                <a:solidFill>
                  <a:srgbClr val="FF0000"/>
                </a:solidFill>
                <a:latin typeface="Arial"/>
                <a:cs typeface="Arial"/>
              </a:rPr>
              <a:t>nuclei </a:t>
            </a:r>
            <a:r>
              <a:rPr lang="en-US" sz="1600" dirty="0">
                <a:latin typeface="Arial"/>
                <a:cs typeface="Arial"/>
              </a:rPr>
              <a:t>of the hypothalamus. The axons form the </a:t>
            </a:r>
            <a:r>
              <a:rPr lang="en-US" sz="1600" dirty="0" err="1" smtClean="0">
                <a:latin typeface="Arial"/>
                <a:cs typeface="Arial"/>
              </a:rPr>
              <a:t>hypothalamo</a:t>
            </a:r>
            <a:r>
              <a:rPr lang="sr-Latn-RS" sz="1600" dirty="0" smtClean="0">
                <a:latin typeface="Arial"/>
                <a:cs typeface="Arial"/>
              </a:rPr>
              <a:t>-</a:t>
            </a:r>
            <a:r>
              <a:rPr lang="en-US" sz="1600" dirty="0" err="1" smtClean="0">
                <a:latin typeface="Arial"/>
                <a:cs typeface="Arial"/>
              </a:rPr>
              <a:t>hypophyseal</a:t>
            </a:r>
            <a:r>
              <a:rPr lang="en-US" sz="1600" dirty="0" smtClean="0">
                <a:latin typeface="Arial"/>
                <a:cs typeface="Arial"/>
              </a:rPr>
              <a:t> tract</a:t>
            </a:r>
            <a:r>
              <a:rPr lang="sr-Latn-RS" sz="1600" dirty="0" smtClean="0">
                <a:latin typeface="Arial"/>
                <a:cs typeface="Arial"/>
              </a:rPr>
              <a:t>.</a:t>
            </a:r>
          </a:p>
          <a:p>
            <a:pPr marL="355600" marR="5080" indent="-342900">
              <a:lnSpc>
                <a:spcPct val="120000"/>
              </a:lnSpc>
              <a:spcBef>
                <a:spcPts val="100"/>
              </a:spcBef>
              <a:buFont typeface="Wingdings" panose="05000000000000000000" pitchFamily="2" charset="2"/>
              <a:buChar char="v"/>
              <a:tabLst>
                <a:tab pos="355600" algn="l"/>
                <a:tab pos="356235" algn="l"/>
              </a:tabLst>
            </a:pPr>
            <a:r>
              <a:rPr lang="sr-Latn-RS" sz="1600" dirty="0" smtClean="0">
                <a:latin typeface="Arial"/>
                <a:cs typeface="Arial"/>
              </a:rPr>
              <a:t>T</a:t>
            </a:r>
            <a:r>
              <a:rPr lang="en-US" sz="1600" dirty="0" smtClean="0">
                <a:latin typeface="Arial"/>
                <a:cs typeface="Arial"/>
              </a:rPr>
              <a:t>hey </a:t>
            </a:r>
            <a:r>
              <a:rPr lang="en-US" sz="1600" dirty="0">
                <a:latin typeface="Arial"/>
                <a:cs typeface="Arial"/>
              </a:rPr>
              <a:t>do not terminate on other neurons or target </a:t>
            </a:r>
            <a:r>
              <a:rPr lang="en-US" sz="1600" dirty="0" smtClean="0">
                <a:latin typeface="Arial"/>
                <a:cs typeface="Arial"/>
              </a:rPr>
              <a:t>cells</a:t>
            </a:r>
            <a:r>
              <a:rPr lang="sr-Latn-RS" sz="1600" dirty="0" smtClean="0">
                <a:latin typeface="Arial"/>
                <a:cs typeface="Arial"/>
              </a:rPr>
              <a:t> </a:t>
            </a:r>
            <a:r>
              <a:rPr lang="en-US" sz="1600" dirty="0" smtClean="0">
                <a:latin typeface="Arial"/>
                <a:cs typeface="Arial"/>
              </a:rPr>
              <a:t>but </a:t>
            </a:r>
            <a:r>
              <a:rPr lang="en-US" sz="1600" dirty="0">
                <a:latin typeface="Arial"/>
                <a:cs typeface="Arial"/>
              </a:rPr>
              <a:t>end in close proximity to the fenestrated capillary </a:t>
            </a:r>
            <a:r>
              <a:rPr lang="en-US" sz="1600" dirty="0" smtClean="0">
                <a:latin typeface="Arial"/>
                <a:cs typeface="Arial"/>
              </a:rPr>
              <a:t>network</a:t>
            </a:r>
            <a:r>
              <a:rPr lang="sr-Latn-RS" sz="1600" dirty="0" smtClean="0">
                <a:latin typeface="Arial"/>
                <a:cs typeface="Arial"/>
              </a:rPr>
              <a:t>.</a:t>
            </a:r>
          </a:p>
          <a:p>
            <a:pPr marL="355600" marR="5080" indent="-342900">
              <a:lnSpc>
                <a:spcPct val="120000"/>
              </a:lnSpc>
              <a:spcBef>
                <a:spcPts val="100"/>
              </a:spcBef>
              <a:buFont typeface="Wingdings" panose="05000000000000000000" pitchFamily="2" charset="2"/>
              <a:buChar char="v"/>
              <a:tabLst>
                <a:tab pos="355600" algn="l"/>
                <a:tab pos="356235" algn="l"/>
              </a:tabLst>
            </a:pPr>
            <a:endParaRPr lang="sr-Latn-RS" sz="1600" dirty="0">
              <a:latin typeface="Arial"/>
              <a:cs typeface="Arial"/>
            </a:endParaRPr>
          </a:p>
          <a:p>
            <a:pPr marL="355600" marR="5080" indent="-342900">
              <a:lnSpc>
                <a:spcPct val="120000"/>
              </a:lnSpc>
              <a:spcBef>
                <a:spcPts val="100"/>
              </a:spcBef>
              <a:buFont typeface="Wingdings" panose="05000000000000000000" pitchFamily="2" charset="2"/>
              <a:buChar char="v"/>
              <a:tabLst>
                <a:tab pos="355600" algn="l"/>
                <a:tab pos="356235" algn="l"/>
              </a:tabLst>
            </a:pPr>
            <a:endParaRPr lang="sr-Latn-RS" sz="1600" dirty="0" smtClean="0">
              <a:latin typeface="Arial"/>
              <a:cs typeface="Arial"/>
            </a:endParaRPr>
          </a:p>
          <a:p>
            <a:pPr marL="355600" marR="5080" indent="-342900">
              <a:lnSpc>
                <a:spcPct val="120000"/>
              </a:lnSpc>
              <a:spcBef>
                <a:spcPts val="100"/>
              </a:spcBef>
              <a:buFont typeface="Wingdings" panose="05000000000000000000" pitchFamily="2" charset="2"/>
              <a:buChar char="v"/>
              <a:tabLst>
                <a:tab pos="355600" algn="l"/>
                <a:tab pos="356235" algn="l"/>
              </a:tabLst>
            </a:pPr>
            <a:endParaRPr lang="sr-Latn-RS" sz="1600" dirty="0" smtClean="0">
              <a:latin typeface="Arial"/>
              <a:cs typeface="Arial"/>
            </a:endParaRPr>
          </a:p>
          <a:p>
            <a:pPr marL="355600" marR="5080" indent="-342900">
              <a:lnSpc>
                <a:spcPct val="120000"/>
              </a:lnSpc>
              <a:spcBef>
                <a:spcPts val="100"/>
              </a:spcBef>
              <a:buFont typeface="Wingdings" panose="05000000000000000000" pitchFamily="2" charset="2"/>
              <a:buChar char="v"/>
              <a:tabLst>
                <a:tab pos="355600" algn="l"/>
                <a:tab pos="356235" algn="l"/>
              </a:tabLst>
            </a:pPr>
            <a:endParaRPr lang="sr-Latn-RS" sz="1600" dirty="0">
              <a:latin typeface="Arial"/>
              <a:cs typeface="Arial"/>
            </a:endParaRPr>
          </a:p>
          <a:p>
            <a:pPr marL="355600" marR="5080" indent="-342900">
              <a:lnSpc>
                <a:spcPct val="120000"/>
              </a:lnSpc>
              <a:spcBef>
                <a:spcPts val="100"/>
              </a:spcBef>
              <a:buFont typeface="Wingdings" panose="05000000000000000000" pitchFamily="2" charset="2"/>
              <a:buChar char="v"/>
              <a:tabLst>
                <a:tab pos="355600" algn="l"/>
                <a:tab pos="356235" algn="l"/>
              </a:tabLst>
            </a:pPr>
            <a:endParaRPr lang="sr-Latn-RS" sz="1600" dirty="0" smtClean="0">
              <a:latin typeface="Arial"/>
              <a:cs typeface="Arial"/>
            </a:endParaRPr>
          </a:p>
          <a:p>
            <a:pPr marL="355600" marR="5080" indent="-342900">
              <a:lnSpc>
                <a:spcPct val="120000"/>
              </a:lnSpc>
              <a:spcBef>
                <a:spcPts val="100"/>
              </a:spcBef>
              <a:buFont typeface="Wingdings" panose="05000000000000000000" pitchFamily="2" charset="2"/>
              <a:buChar char="v"/>
              <a:tabLst>
                <a:tab pos="355600" algn="l"/>
                <a:tab pos="356235" algn="l"/>
              </a:tabLst>
            </a:pPr>
            <a:endParaRPr lang="sr-Latn-RS" sz="1600" dirty="0">
              <a:latin typeface="Arial"/>
              <a:cs typeface="Arial"/>
            </a:endParaRPr>
          </a:p>
          <a:p>
            <a:pPr marL="355600" marR="5080" indent="-342900">
              <a:lnSpc>
                <a:spcPct val="120000"/>
              </a:lnSpc>
              <a:spcBef>
                <a:spcPts val="100"/>
              </a:spcBef>
              <a:buFont typeface="Wingdings" panose="05000000000000000000" pitchFamily="2" charset="2"/>
              <a:buChar char="v"/>
              <a:tabLst>
                <a:tab pos="355600" algn="l"/>
                <a:tab pos="356235" algn="l"/>
              </a:tabLst>
            </a:pPr>
            <a:endParaRPr lang="sr-Latn-RS" sz="1600" dirty="0" smtClean="0">
              <a:latin typeface="Arial"/>
              <a:cs typeface="Arial"/>
            </a:endParaRPr>
          </a:p>
          <a:p>
            <a:pPr marL="12700" marR="5080" algn="ctr">
              <a:lnSpc>
                <a:spcPct val="120000"/>
              </a:lnSpc>
              <a:spcBef>
                <a:spcPts val="100"/>
              </a:spcBef>
              <a:tabLst>
                <a:tab pos="355600" algn="l"/>
                <a:tab pos="356235" algn="l"/>
              </a:tabLst>
            </a:pPr>
            <a:r>
              <a:rPr lang="en-US" sz="1200" dirty="0">
                <a:solidFill>
                  <a:srgbClr val="7030A0"/>
                </a:solidFill>
                <a:latin typeface="Arial"/>
                <a:cs typeface="Arial"/>
              </a:rPr>
              <a:t>The posterior lobe of the pituitary gland is </a:t>
            </a:r>
            <a:r>
              <a:rPr lang="en-US" sz="1200" dirty="0" smtClean="0">
                <a:solidFill>
                  <a:srgbClr val="7030A0"/>
                </a:solidFill>
                <a:latin typeface="Arial"/>
                <a:cs typeface="Arial"/>
              </a:rPr>
              <a:t>not </a:t>
            </a:r>
            <a:r>
              <a:rPr lang="sr-Latn-RS" sz="1200" dirty="0" smtClean="0">
                <a:solidFill>
                  <a:srgbClr val="7030A0"/>
                </a:solidFill>
                <a:latin typeface="Arial"/>
                <a:cs typeface="Arial"/>
              </a:rPr>
              <a:t>a</a:t>
            </a:r>
            <a:r>
              <a:rPr lang="en-US" sz="1200" dirty="0" smtClean="0">
                <a:solidFill>
                  <a:srgbClr val="7030A0"/>
                </a:solidFill>
                <a:latin typeface="Arial"/>
                <a:cs typeface="Arial"/>
              </a:rPr>
              <a:t> endocrine</a:t>
            </a:r>
            <a:r>
              <a:rPr lang="sr-Latn-RS" sz="1200" dirty="0" smtClean="0">
                <a:solidFill>
                  <a:srgbClr val="7030A0"/>
                </a:solidFill>
                <a:latin typeface="Arial"/>
                <a:cs typeface="Arial"/>
              </a:rPr>
              <a:t> </a:t>
            </a:r>
            <a:r>
              <a:rPr lang="en-US" sz="1200" dirty="0" smtClean="0">
                <a:solidFill>
                  <a:srgbClr val="7030A0"/>
                </a:solidFill>
                <a:latin typeface="Arial"/>
                <a:cs typeface="Arial"/>
              </a:rPr>
              <a:t>gland</a:t>
            </a:r>
            <a:r>
              <a:rPr lang="en-US" sz="1200" dirty="0">
                <a:latin typeface="Arial"/>
                <a:cs typeface="Arial"/>
              </a:rPr>
              <a:t>. Rather, it is a storage site </a:t>
            </a:r>
            <a:r>
              <a:rPr lang="en-US" sz="1200" dirty="0" smtClean="0">
                <a:latin typeface="Arial"/>
                <a:cs typeface="Arial"/>
              </a:rPr>
              <a:t>for  </a:t>
            </a:r>
            <a:r>
              <a:rPr lang="sr-Latn-RS" sz="1200" dirty="0" smtClean="0">
                <a:latin typeface="Arial"/>
                <a:cs typeface="Arial"/>
              </a:rPr>
              <a:t>n</a:t>
            </a:r>
            <a:r>
              <a:rPr lang="en-US" sz="1200" dirty="0" err="1" smtClean="0">
                <a:latin typeface="Arial"/>
                <a:cs typeface="Arial"/>
              </a:rPr>
              <a:t>eurosecretions</a:t>
            </a:r>
            <a:r>
              <a:rPr lang="en-US" sz="1200" dirty="0" smtClean="0">
                <a:latin typeface="Arial"/>
                <a:cs typeface="Arial"/>
              </a:rPr>
              <a:t> of</a:t>
            </a:r>
            <a:r>
              <a:rPr lang="sr-Latn-RS" sz="1200" dirty="0" smtClean="0">
                <a:latin typeface="Arial"/>
                <a:cs typeface="Arial"/>
              </a:rPr>
              <a:t> </a:t>
            </a:r>
            <a:r>
              <a:rPr lang="en-US" sz="1200" dirty="0" smtClean="0">
                <a:latin typeface="Arial"/>
                <a:cs typeface="Arial"/>
              </a:rPr>
              <a:t>the </a:t>
            </a:r>
            <a:r>
              <a:rPr lang="en-US" sz="1200" dirty="0">
                <a:latin typeface="Arial"/>
                <a:cs typeface="Arial"/>
              </a:rPr>
              <a:t>neurons of the </a:t>
            </a:r>
            <a:r>
              <a:rPr lang="en-US" sz="1200" dirty="0" err="1">
                <a:latin typeface="Arial"/>
                <a:cs typeface="Arial"/>
              </a:rPr>
              <a:t>supraoptic</a:t>
            </a:r>
            <a:r>
              <a:rPr lang="en-US" sz="1200" dirty="0">
                <a:latin typeface="Arial"/>
                <a:cs typeface="Arial"/>
              </a:rPr>
              <a:t> and </a:t>
            </a:r>
            <a:r>
              <a:rPr lang="sr-Latn-RS" sz="1200" dirty="0" smtClean="0">
                <a:latin typeface="Arial"/>
                <a:cs typeface="Arial"/>
              </a:rPr>
              <a:t>p</a:t>
            </a:r>
            <a:r>
              <a:rPr lang="en-US" sz="1200" dirty="0" err="1" smtClean="0">
                <a:latin typeface="Arial"/>
                <a:cs typeface="Arial"/>
              </a:rPr>
              <a:t>araventricular</a:t>
            </a:r>
            <a:r>
              <a:rPr lang="en-US" sz="1200" dirty="0" smtClean="0">
                <a:latin typeface="Arial"/>
                <a:cs typeface="Arial"/>
              </a:rPr>
              <a:t> nuclei</a:t>
            </a:r>
            <a:r>
              <a:rPr lang="sr-Latn-RS" sz="1200" dirty="0" smtClean="0">
                <a:latin typeface="Arial"/>
                <a:cs typeface="Arial"/>
              </a:rPr>
              <a:t>.</a:t>
            </a:r>
            <a:endParaRPr sz="1200" dirty="0">
              <a:latin typeface="Arial"/>
              <a:cs typeface="Arial"/>
            </a:endParaRPr>
          </a:p>
        </p:txBody>
      </p:sp>
      <p:pic>
        <p:nvPicPr>
          <p:cNvPr id="4" name="object 4"/>
          <p:cNvPicPr/>
          <p:nvPr/>
        </p:nvPicPr>
        <p:blipFill>
          <a:blip r:embed="rId2" cstate="print"/>
          <a:stretch>
            <a:fillRect/>
          </a:stretch>
        </p:blipFill>
        <p:spPr>
          <a:xfrm>
            <a:off x="4350276" y="914400"/>
            <a:ext cx="4494475" cy="4784671"/>
          </a:xfrm>
          <a:prstGeom prst="rect">
            <a:avLst/>
          </a:prstGeom>
        </p:spPr>
      </p:pic>
    </p:spTree>
  </p:cSld>
  <p:clrMapOvr>
    <a:masterClrMapping/>
  </p:clrMapOvr>
  <p:transition spd="med">
    <p:blinds/>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8098" y="211327"/>
            <a:ext cx="8066405" cy="1001394"/>
          </a:xfrm>
          <a:prstGeom prst="rect">
            <a:avLst/>
          </a:prstGeom>
        </p:spPr>
        <p:txBody>
          <a:bodyPr vert="horz" wrap="square" lIns="0" tIns="12700" rIns="0" bIns="0" rtlCol="0">
            <a:spAutoFit/>
          </a:bodyPr>
          <a:lstStyle/>
          <a:p>
            <a:pPr marL="3032760" marR="5080" indent="-3020695">
              <a:lnSpc>
                <a:spcPct val="100000"/>
              </a:lnSpc>
              <a:spcBef>
                <a:spcPts val="100"/>
              </a:spcBef>
            </a:pPr>
            <a:r>
              <a:rPr spc="-20" dirty="0"/>
              <a:t>Неуросекреторна </a:t>
            </a:r>
            <a:r>
              <a:rPr spc="-10" dirty="0"/>
              <a:t>влакна задњег режња </a:t>
            </a:r>
            <a:r>
              <a:rPr spc="-875" dirty="0"/>
              <a:t> </a:t>
            </a:r>
            <a:r>
              <a:rPr spc="-10" dirty="0"/>
              <a:t>хипофизе</a:t>
            </a:r>
          </a:p>
        </p:txBody>
      </p:sp>
      <p:sp>
        <p:nvSpPr>
          <p:cNvPr id="3" name="object 3"/>
          <p:cNvSpPr txBox="1"/>
          <p:nvPr/>
        </p:nvSpPr>
        <p:spPr>
          <a:xfrm>
            <a:off x="76200" y="1468056"/>
            <a:ext cx="4240530" cy="5358390"/>
          </a:xfrm>
          <a:prstGeom prst="rect">
            <a:avLst/>
          </a:prstGeom>
        </p:spPr>
        <p:txBody>
          <a:bodyPr vert="horz" wrap="square" lIns="0" tIns="12700" rIns="0" bIns="0" rtlCol="0">
            <a:spAutoFit/>
          </a:bodyPr>
          <a:lstStyle/>
          <a:p>
            <a:pPr marL="355600" marR="562610" indent="-342900">
              <a:lnSpc>
                <a:spcPct val="120000"/>
              </a:lnSpc>
              <a:spcBef>
                <a:spcPts val="100"/>
              </a:spcBef>
              <a:buFont typeface="Wingdings" panose="05000000000000000000" pitchFamily="2" charset="2"/>
              <a:buChar char="v"/>
              <a:tabLst>
                <a:tab pos="354965" algn="l"/>
                <a:tab pos="355600" algn="l"/>
              </a:tabLst>
            </a:pPr>
            <a:r>
              <a:rPr lang="en-US" dirty="0">
                <a:latin typeface="Arial MT"/>
                <a:cs typeface="Arial MT"/>
              </a:rPr>
              <a:t>The membrane-bound </a:t>
            </a:r>
            <a:r>
              <a:rPr lang="en-US" dirty="0" smtClean="0">
                <a:latin typeface="Arial MT"/>
                <a:cs typeface="Arial MT"/>
              </a:rPr>
              <a:t>neurosecretory</a:t>
            </a:r>
            <a:r>
              <a:rPr lang="sr-Latn-RS" dirty="0" smtClean="0">
                <a:latin typeface="Arial MT"/>
                <a:cs typeface="Arial MT"/>
              </a:rPr>
              <a:t> </a:t>
            </a:r>
            <a:r>
              <a:rPr lang="en-US" dirty="0" smtClean="0">
                <a:latin typeface="Arial MT"/>
                <a:cs typeface="Arial MT"/>
              </a:rPr>
              <a:t>vesicles </a:t>
            </a:r>
            <a:r>
              <a:rPr lang="en-US" dirty="0">
                <a:latin typeface="Arial MT"/>
                <a:cs typeface="Arial MT"/>
              </a:rPr>
              <a:t>that aggregate to form Herring bodies </a:t>
            </a:r>
            <a:r>
              <a:rPr lang="en-US" dirty="0" smtClean="0">
                <a:latin typeface="Arial MT"/>
                <a:cs typeface="Arial MT"/>
              </a:rPr>
              <a:t>contain</a:t>
            </a:r>
            <a:r>
              <a:rPr lang="sr-Latn-RS" dirty="0" smtClean="0">
                <a:latin typeface="Arial MT"/>
                <a:cs typeface="Arial MT"/>
              </a:rPr>
              <a:t> </a:t>
            </a:r>
            <a:r>
              <a:rPr lang="en-US" dirty="0" smtClean="0">
                <a:latin typeface="Arial MT"/>
                <a:cs typeface="Arial MT"/>
              </a:rPr>
              <a:t>either </a:t>
            </a:r>
            <a:r>
              <a:rPr lang="en-US" dirty="0">
                <a:solidFill>
                  <a:srgbClr val="FF0000"/>
                </a:solidFill>
                <a:latin typeface="Arial MT"/>
                <a:cs typeface="Arial MT"/>
              </a:rPr>
              <a:t>oxytocin or </a:t>
            </a:r>
            <a:r>
              <a:rPr lang="en-US" dirty="0" smtClean="0">
                <a:solidFill>
                  <a:srgbClr val="FF0000"/>
                </a:solidFill>
                <a:latin typeface="Arial MT"/>
                <a:cs typeface="Arial MT"/>
              </a:rPr>
              <a:t>antidiuretic hormone </a:t>
            </a:r>
            <a:r>
              <a:rPr lang="en-US" dirty="0" smtClean="0">
                <a:latin typeface="Arial MT"/>
                <a:cs typeface="Arial MT"/>
              </a:rPr>
              <a:t>(also</a:t>
            </a:r>
            <a:r>
              <a:rPr lang="sr-Latn-RS" dirty="0" smtClean="0">
                <a:latin typeface="Arial MT"/>
                <a:cs typeface="Arial MT"/>
              </a:rPr>
              <a:t> </a:t>
            </a:r>
            <a:r>
              <a:rPr lang="en-US" dirty="0" smtClean="0">
                <a:latin typeface="Arial MT"/>
                <a:cs typeface="Arial MT"/>
              </a:rPr>
              <a:t>called vasopressin</a:t>
            </a:r>
            <a:r>
              <a:rPr lang="sr-Latn-RS" dirty="0" smtClean="0">
                <a:latin typeface="Arial MT"/>
                <a:cs typeface="Arial MT"/>
              </a:rPr>
              <a:t>).</a:t>
            </a:r>
          </a:p>
          <a:p>
            <a:pPr marL="355600" marR="562610" indent="-342900">
              <a:lnSpc>
                <a:spcPct val="120000"/>
              </a:lnSpc>
              <a:spcBef>
                <a:spcPts val="100"/>
              </a:spcBef>
              <a:buFont typeface="Wingdings" panose="05000000000000000000" pitchFamily="2" charset="2"/>
              <a:buChar char="v"/>
              <a:tabLst>
                <a:tab pos="354965" algn="l"/>
                <a:tab pos="355600" algn="l"/>
              </a:tabLst>
            </a:pPr>
            <a:r>
              <a:rPr lang="en-US" dirty="0" smtClean="0">
                <a:latin typeface="Arial MT"/>
                <a:cs typeface="Arial MT"/>
              </a:rPr>
              <a:t>Each </a:t>
            </a:r>
            <a:r>
              <a:rPr lang="en-US" dirty="0">
                <a:latin typeface="Arial MT"/>
                <a:cs typeface="Arial MT"/>
              </a:rPr>
              <a:t>hormone is </a:t>
            </a:r>
            <a:r>
              <a:rPr lang="en-US" dirty="0" smtClean="0">
                <a:latin typeface="Arial MT"/>
                <a:cs typeface="Arial MT"/>
              </a:rPr>
              <a:t>a</a:t>
            </a:r>
            <a:r>
              <a:rPr lang="sr-Latn-RS" dirty="0" smtClean="0">
                <a:latin typeface="Arial MT"/>
                <a:cs typeface="Arial MT"/>
              </a:rPr>
              <a:t> </a:t>
            </a:r>
            <a:r>
              <a:rPr lang="en-US" dirty="0" smtClean="0">
                <a:latin typeface="Arial MT"/>
                <a:cs typeface="Arial MT"/>
              </a:rPr>
              <a:t>small </a:t>
            </a:r>
            <a:r>
              <a:rPr lang="en-US" dirty="0">
                <a:latin typeface="Arial MT"/>
                <a:cs typeface="Arial MT"/>
              </a:rPr>
              <a:t>peptide of nine amino </a:t>
            </a:r>
            <a:r>
              <a:rPr lang="en-US" dirty="0" smtClean="0">
                <a:latin typeface="Arial MT"/>
                <a:cs typeface="Arial MT"/>
              </a:rPr>
              <a:t>acid</a:t>
            </a:r>
            <a:r>
              <a:rPr lang="sr-Latn-RS" dirty="0" smtClean="0">
                <a:latin typeface="Arial MT"/>
                <a:cs typeface="Arial MT"/>
              </a:rPr>
              <a:t>s. </a:t>
            </a:r>
            <a:r>
              <a:rPr lang="en-US" dirty="0" smtClean="0">
                <a:latin typeface="Arial MT"/>
                <a:cs typeface="Arial MT"/>
              </a:rPr>
              <a:t>Each vesicle</a:t>
            </a:r>
            <a:r>
              <a:rPr lang="sr-Latn-RS" dirty="0" smtClean="0">
                <a:latin typeface="Arial MT"/>
                <a:cs typeface="Arial MT"/>
              </a:rPr>
              <a:t> </a:t>
            </a:r>
            <a:r>
              <a:rPr lang="en-US" dirty="0" smtClean="0">
                <a:latin typeface="Arial MT"/>
                <a:cs typeface="Arial MT"/>
              </a:rPr>
              <a:t>also </a:t>
            </a:r>
            <a:r>
              <a:rPr lang="en-US" dirty="0">
                <a:latin typeface="Arial MT"/>
                <a:cs typeface="Arial MT"/>
              </a:rPr>
              <a:t>contains </a:t>
            </a:r>
            <a:r>
              <a:rPr lang="sr-Latn-RS" dirty="0" smtClean="0">
                <a:latin typeface="Arial MT"/>
                <a:cs typeface="Arial MT"/>
              </a:rPr>
              <a:t>n</a:t>
            </a:r>
            <a:r>
              <a:rPr lang="en-US" dirty="0" err="1" smtClean="0">
                <a:latin typeface="Arial MT"/>
                <a:cs typeface="Arial MT"/>
              </a:rPr>
              <a:t>europhysin</a:t>
            </a:r>
            <a:r>
              <a:rPr lang="sr-Latn-RS" dirty="0" smtClean="0">
                <a:latin typeface="Arial MT"/>
                <a:cs typeface="Arial MT"/>
              </a:rPr>
              <a:t>.</a:t>
            </a:r>
          </a:p>
          <a:p>
            <a:pPr marL="355600" marR="562610" indent="-342900">
              <a:lnSpc>
                <a:spcPct val="120000"/>
              </a:lnSpc>
              <a:spcBef>
                <a:spcPts val="100"/>
              </a:spcBef>
              <a:buFont typeface="Wingdings" panose="05000000000000000000" pitchFamily="2" charset="2"/>
              <a:buChar char="v"/>
              <a:tabLst>
                <a:tab pos="354965" algn="l"/>
                <a:tab pos="355600" algn="l"/>
              </a:tabLst>
            </a:pPr>
            <a:endParaRPr lang="sr-Latn-RS" dirty="0" smtClean="0">
              <a:latin typeface="Arial MT"/>
              <a:cs typeface="Arial MT"/>
            </a:endParaRPr>
          </a:p>
          <a:p>
            <a:pPr marL="12700" marR="562610">
              <a:lnSpc>
                <a:spcPct val="120000"/>
              </a:lnSpc>
              <a:spcBef>
                <a:spcPts val="100"/>
              </a:spcBef>
              <a:tabLst>
                <a:tab pos="354965" algn="l"/>
                <a:tab pos="355600" algn="l"/>
              </a:tabLst>
            </a:pPr>
            <a:endParaRPr lang="sr-Latn-RS" dirty="0" smtClean="0">
              <a:latin typeface="Arial MT"/>
              <a:cs typeface="Arial MT"/>
            </a:endParaRPr>
          </a:p>
          <a:p>
            <a:pPr marL="12700" marR="562610" algn="ctr">
              <a:lnSpc>
                <a:spcPct val="120000"/>
              </a:lnSpc>
              <a:spcBef>
                <a:spcPts val="100"/>
              </a:spcBef>
              <a:tabLst>
                <a:tab pos="354965" algn="l"/>
                <a:tab pos="355600" algn="l"/>
              </a:tabLst>
            </a:pPr>
            <a:r>
              <a:rPr lang="en-US" sz="1400" dirty="0" smtClean="0">
                <a:solidFill>
                  <a:srgbClr val="FF0000"/>
                </a:solidFill>
                <a:latin typeface="Arial MT"/>
                <a:cs typeface="Arial MT"/>
              </a:rPr>
              <a:t>Oxytocin</a:t>
            </a:r>
            <a:r>
              <a:rPr lang="en-US" sz="1400" dirty="0" smtClean="0">
                <a:latin typeface="Arial MT"/>
                <a:cs typeface="Arial MT"/>
              </a:rPr>
              <a:t> is</a:t>
            </a:r>
            <a:r>
              <a:rPr lang="sr-Latn-RS" sz="1400" dirty="0" smtClean="0">
                <a:latin typeface="Arial MT"/>
                <a:cs typeface="Arial MT"/>
              </a:rPr>
              <a:t> a</a:t>
            </a:r>
            <a:r>
              <a:rPr lang="en-US" sz="1400" dirty="0" smtClean="0">
                <a:latin typeface="Arial MT"/>
                <a:cs typeface="Arial MT"/>
              </a:rPr>
              <a:t> </a:t>
            </a:r>
            <a:r>
              <a:rPr lang="en-US" sz="1400" dirty="0">
                <a:latin typeface="Arial MT"/>
                <a:cs typeface="Arial MT"/>
              </a:rPr>
              <a:t>potent promoter of smooth muscle </a:t>
            </a:r>
            <a:r>
              <a:rPr lang="en-US" sz="1400" dirty="0" smtClean="0">
                <a:latin typeface="Arial MT"/>
                <a:cs typeface="Arial MT"/>
              </a:rPr>
              <a:t>contraction</a:t>
            </a:r>
            <a:r>
              <a:rPr lang="sr-Latn-RS" sz="1400" dirty="0" smtClean="0">
                <a:latin typeface="Arial MT"/>
                <a:cs typeface="Arial MT"/>
              </a:rPr>
              <a:t>.</a:t>
            </a:r>
          </a:p>
          <a:p>
            <a:pPr marL="12700" marR="562610" algn="ctr">
              <a:lnSpc>
                <a:spcPct val="120000"/>
              </a:lnSpc>
              <a:spcBef>
                <a:spcPts val="100"/>
              </a:spcBef>
              <a:tabLst>
                <a:tab pos="354965" algn="l"/>
                <a:tab pos="355600" algn="l"/>
              </a:tabLst>
            </a:pPr>
            <a:r>
              <a:rPr lang="en-US" sz="1400" dirty="0">
                <a:solidFill>
                  <a:srgbClr val="FF0000"/>
                </a:solidFill>
                <a:latin typeface="Arial MT"/>
                <a:cs typeface="Arial MT"/>
              </a:rPr>
              <a:t>A D H </a:t>
            </a:r>
            <a:r>
              <a:rPr lang="en-US" sz="1400" dirty="0">
                <a:latin typeface="Arial MT"/>
                <a:cs typeface="Arial MT"/>
              </a:rPr>
              <a:t>is the main hormone involved in regulation </a:t>
            </a:r>
            <a:r>
              <a:rPr lang="en-US" sz="1400" dirty="0" smtClean="0">
                <a:latin typeface="Arial MT"/>
                <a:cs typeface="Arial MT"/>
              </a:rPr>
              <a:t>of</a:t>
            </a:r>
            <a:r>
              <a:rPr lang="sr-Latn-RS" sz="1400" dirty="0" smtClean="0">
                <a:latin typeface="Arial MT"/>
                <a:cs typeface="Arial MT"/>
              </a:rPr>
              <a:t> </a:t>
            </a:r>
            <a:r>
              <a:rPr lang="en-US" sz="1400" dirty="0" smtClean="0">
                <a:latin typeface="Arial MT"/>
                <a:cs typeface="Arial MT"/>
              </a:rPr>
              <a:t>water</a:t>
            </a:r>
            <a:r>
              <a:rPr lang="sr-Latn-RS" sz="1400" dirty="0" smtClean="0">
                <a:latin typeface="Arial MT"/>
                <a:cs typeface="Arial MT"/>
              </a:rPr>
              <a:t> </a:t>
            </a:r>
            <a:r>
              <a:rPr lang="en-US" sz="1400" dirty="0" smtClean="0">
                <a:latin typeface="Arial MT"/>
                <a:cs typeface="Arial MT"/>
              </a:rPr>
              <a:t>homeostasis </a:t>
            </a:r>
            <a:r>
              <a:rPr lang="en-US" sz="1400" dirty="0">
                <a:latin typeface="Arial MT"/>
                <a:cs typeface="Arial MT"/>
              </a:rPr>
              <a:t>and </a:t>
            </a:r>
            <a:r>
              <a:rPr lang="en-US" sz="1400" dirty="0" err="1" smtClean="0">
                <a:latin typeface="Arial MT"/>
                <a:cs typeface="Arial MT"/>
              </a:rPr>
              <a:t>osm</a:t>
            </a:r>
            <a:r>
              <a:rPr lang="sr-Latn-RS" sz="1400" dirty="0" smtClean="0">
                <a:latin typeface="Arial MT"/>
                <a:cs typeface="Arial MT"/>
              </a:rPr>
              <a:t>o</a:t>
            </a:r>
            <a:r>
              <a:rPr lang="en-US" sz="1400" dirty="0" err="1" smtClean="0">
                <a:latin typeface="Arial MT"/>
                <a:cs typeface="Arial MT"/>
              </a:rPr>
              <a:t>larity</a:t>
            </a:r>
            <a:r>
              <a:rPr lang="en-US" sz="1400" dirty="0" smtClean="0">
                <a:latin typeface="Arial MT"/>
                <a:cs typeface="Arial MT"/>
              </a:rPr>
              <a:t> of body fluids </a:t>
            </a:r>
            <a:r>
              <a:rPr lang="en-US" sz="1400" dirty="0">
                <a:latin typeface="Arial MT"/>
                <a:cs typeface="Arial MT"/>
              </a:rPr>
              <a:t>.</a:t>
            </a:r>
            <a:endParaRPr sz="1400" dirty="0">
              <a:latin typeface="Arial MT"/>
              <a:cs typeface="Arial MT"/>
            </a:endParaRPr>
          </a:p>
        </p:txBody>
      </p:sp>
      <p:pic>
        <p:nvPicPr>
          <p:cNvPr id="4" name="object 4"/>
          <p:cNvPicPr/>
          <p:nvPr/>
        </p:nvPicPr>
        <p:blipFill>
          <a:blip r:embed="rId2" cstate="print"/>
          <a:stretch>
            <a:fillRect/>
          </a:stretch>
        </p:blipFill>
        <p:spPr>
          <a:xfrm>
            <a:off x="4360633" y="1346238"/>
            <a:ext cx="4494475" cy="4784671"/>
          </a:xfrm>
          <a:prstGeom prst="rect">
            <a:avLst/>
          </a:prstGeom>
        </p:spPr>
      </p:pic>
    </p:spTree>
  </p:cSld>
  <p:clrMapOvr>
    <a:masterClrMapping/>
  </p:clrMapOvr>
  <p:transition spd="med">
    <p:blinds/>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4000" y="304800"/>
            <a:ext cx="6475095" cy="500137"/>
          </a:xfrm>
          <a:prstGeom prst="rect">
            <a:avLst/>
          </a:prstGeom>
        </p:spPr>
        <p:txBody>
          <a:bodyPr vert="horz" wrap="square" lIns="0" tIns="12700" rIns="0" bIns="0" rtlCol="0">
            <a:spAutoFit/>
          </a:bodyPr>
          <a:lstStyle/>
          <a:p>
            <a:pPr marL="1270" algn="ctr">
              <a:lnSpc>
                <a:spcPts val="3840"/>
              </a:lnSpc>
              <a:spcBef>
                <a:spcPts val="100"/>
              </a:spcBef>
            </a:pPr>
            <a:r>
              <a:rPr lang="sr-Latn-RS" spc="5" dirty="0" smtClean="0"/>
              <a:t>Pituicytes</a:t>
            </a:r>
            <a:endParaRPr spc="-10" dirty="0"/>
          </a:p>
        </p:txBody>
      </p:sp>
      <p:sp>
        <p:nvSpPr>
          <p:cNvPr id="3" name="object 3"/>
          <p:cNvSpPr txBox="1"/>
          <p:nvPr/>
        </p:nvSpPr>
        <p:spPr>
          <a:xfrm>
            <a:off x="304800" y="2057400"/>
            <a:ext cx="3949065" cy="3325269"/>
          </a:xfrm>
          <a:prstGeom prst="rect">
            <a:avLst/>
          </a:prstGeom>
        </p:spPr>
        <p:txBody>
          <a:bodyPr vert="horz" wrap="square" lIns="0" tIns="135890" rIns="0" bIns="0" rtlCol="0">
            <a:spAutoFit/>
          </a:bodyPr>
          <a:lstStyle/>
          <a:p>
            <a:pPr marL="355600" indent="-342900">
              <a:lnSpc>
                <a:spcPct val="100000"/>
              </a:lnSpc>
              <a:spcBef>
                <a:spcPts val="1070"/>
              </a:spcBef>
              <a:buChar char="•"/>
              <a:tabLst>
                <a:tab pos="354965" algn="l"/>
                <a:tab pos="355600" algn="l"/>
              </a:tabLst>
            </a:pPr>
            <a:r>
              <a:rPr lang="en-US" dirty="0">
                <a:latin typeface="Arial MT"/>
                <a:cs typeface="Arial MT"/>
              </a:rPr>
              <a:t>In addition to the numerous axons and terminals of the </a:t>
            </a:r>
            <a:r>
              <a:rPr lang="en-US" dirty="0" smtClean="0">
                <a:latin typeface="Arial MT"/>
                <a:cs typeface="Arial MT"/>
              </a:rPr>
              <a:t>hypothalamic</a:t>
            </a:r>
            <a:r>
              <a:rPr lang="sr-Latn-RS" dirty="0" smtClean="0">
                <a:latin typeface="Arial MT"/>
                <a:cs typeface="Arial MT"/>
              </a:rPr>
              <a:t> </a:t>
            </a:r>
            <a:r>
              <a:rPr lang="en-US" dirty="0" smtClean="0">
                <a:latin typeface="Arial MT"/>
                <a:cs typeface="Arial MT"/>
              </a:rPr>
              <a:t>neurosecretory </a:t>
            </a:r>
            <a:r>
              <a:rPr lang="en-US" dirty="0">
                <a:latin typeface="Arial MT"/>
                <a:cs typeface="Arial MT"/>
              </a:rPr>
              <a:t>neurons, the posterior lobe of </a:t>
            </a:r>
            <a:r>
              <a:rPr lang="en-US" dirty="0" smtClean="0">
                <a:latin typeface="Arial MT"/>
                <a:cs typeface="Arial MT"/>
              </a:rPr>
              <a:t>the</a:t>
            </a:r>
            <a:r>
              <a:rPr lang="sr-Latn-RS" dirty="0" smtClean="0">
                <a:latin typeface="Arial MT"/>
                <a:cs typeface="Arial MT"/>
              </a:rPr>
              <a:t> </a:t>
            </a:r>
            <a:r>
              <a:rPr lang="en-US" dirty="0" smtClean="0">
                <a:latin typeface="Arial MT"/>
                <a:cs typeface="Arial MT"/>
              </a:rPr>
              <a:t>pituitary </a:t>
            </a:r>
            <a:r>
              <a:rPr lang="en-US" dirty="0">
                <a:latin typeface="Arial MT"/>
                <a:cs typeface="Arial MT"/>
              </a:rPr>
              <a:t>gland contains fibroblasts, mast cells, and </a:t>
            </a:r>
            <a:r>
              <a:rPr lang="en-US" dirty="0" smtClean="0">
                <a:latin typeface="Arial MT"/>
                <a:cs typeface="Arial MT"/>
              </a:rPr>
              <a:t>specialized</a:t>
            </a:r>
            <a:r>
              <a:rPr lang="sr-Latn-RS" dirty="0" smtClean="0">
                <a:latin typeface="Arial MT"/>
                <a:cs typeface="Arial MT"/>
              </a:rPr>
              <a:t> </a:t>
            </a:r>
            <a:r>
              <a:rPr lang="en-US" dirty="0" smtClean="0">
                <a:latin typeface="Arial MT"/>
                <a:cs typeface="Arial MT"/>
              </a:rPr>
              <a:t>glial </a:t>
            </a:r>
            <a:r>
              <a:rPr lang="en-US" dirty="0">
                <a:latin typeface="Arial MT"/>
                <a:cs typeface="Arial MT"/>
              </a:rPr>
              <a:t>cells called </a:t>
            </a:r>
            <a:r>
              <a:rPr lang="en-US" dirty="0" err="1" smtClean="0">
                <a:solidFill>
                  <a:srgbClr val="FF0000"/>
                </a:solidFill>
                <a:latin typeface="Arial MT"/>
                <a:cs typeface="Arial MT"/>
              </a:rPr>
              <a:t>pituicytes</a:t>
            </a:r>
            <a:r>
              <a:rPr lang="en-US" dirty="0" smtClean="0">
                <a:latin typeface="Arial MT"/>
                <a:cs typeface="Arial MT"/>
              </a:rPr>
              <a:t> </a:t>
            </a:r>
            <a:r>
              <a:rPr lang="en-US" dirty="0">
                <a:latin typeface="Arial MT"/>
                <a:cs typeface="Arial MT"/>
              </a:rPr>
              <a:t>associated with the </a:t>
            </a:r>
            <a:r>
              <a:rPr lang="en-US" dirty="0" smtClean="0">
                <a:latin typeface="Arial MT"/>
                <a:cs typeface="Arial MT"/>
              </a:rPr>
              <a:t>fenestrated</a:t>
            </a:r>
            <a:r>
              <a:rPr lang="sr-Latn-RS" dirty="0" smtClean="0">
                <a:latin typeface="Arial MT"/>
                <a:cs typeface="Arial MT"/>
              </a:rPr>
              <a:t> </a:t>
            </a:r>
            <a:r>
              <a:rPr lang="en-US" dirty="0" smtClean="0">
                <a:latin typeface="Arial MT"/>
                <a:cs typeface="Arial MT"/>
              </a:rPr>
              <a:t>capillaries</a:t>
            </a:r>
            <a:r>
              <a:rPr lang="en-US" dirty="0">
                <a:latin typeface="Arial MT"/>
                <a:cs typeface="Arial MT"/>
              </a:rPr>
              <a:t>. </a:t>
            </a:r>
            <a:endParaRPr lang="sr-Latn-RS" dirty="0" smtClean="0">
              <a:latin typeface="Arial MT"/>
              <a:cs typeface="Arial MT"/>
            </a:endParaRPr>
          </a:p>
          <a:p>
            <a:pPr marL="355600" indent="-342900">
              <a:lnSpc>
                <a:spcPct val="100000"/>
              </a:lnSpc>
              <a:spcBef>
                <a:spcPts val="1070"/>
              </a:spcBef>
              <a:buChar char="•"/>
              <a:tabLst>
                <a:tab pos="354965" algn="l"/>
                <a:tab pos="355600" algn="l"/>
              </a:tabLst>
            </a:pPr>
            <a:r>
              <a:rPr lang="en-US" dirty="0" smtClean="0">
                <a:latin typeface="Arial MT"/>
                <a:cs typeface="Arial MT"/>
              </a:rPr>
              <a:t>These </a:t>
            </a:r>
            <a:r>
              <a:rPr lang="en-US" dirty="0">
                <a:latin typeface="Arial MT"/>
                <a:cs typeface="Arial MT"/>
              </a:rPr>
              <a:t>cells are irregular in shape, with </a:t>
            </a:r>
            <a:r>
              <a:rPr lang="en-US" dirty="0" smtClean="0">
                <a:latin typeface="Arial MT"/>
                <a:cs typeface="Arial MT"/>
              </a:rPr>
              <a:t>many</a:t>
            </a:r>
            <a:r>
              <a:rPr lang="sr-Latn-RS" dirty="0" smtClean="0">
                <a:latin typeface="Arial MT"/>
                <a:cs typeface="Arial MT"/>
              </a:rPr>
              <a:t> </a:t>
            </a:r>
            <a:r>
              <a:rPr lang="en-US" dirty="0" smtClean="0">
                <a:latin typeface="Arial MT"/>
                <a:cs typeface="Arial MT"/>
              </a:rPr>
              <a:t>branches</a:t>
            </a:r>
            <a:r>
              <a:rPr lang="en-US" dirty="0">
                <a:latin typeface="Arial MT"/>
                <a:cs typeface="Arial MT"/>
              </a:rPr>
              <a:t>, and resemble </a:t>
            </a:r>
            <a:r>
              <a:rPr lang="en-US" dirty="0" err="1">
                <a:latin typeface="Arial MT"/>
                <a:cs typeface="Arial MT"/>
              </a:rPr>
              <a:t>astroglial</a:t>
            </a:r>
            <a:r>
              <a:rPr lang="en-US" dirty="0">
                <a:latin typeface="Arial MT"/>
                <a:cs typeface="Arial MT"/>
              </a:rPr>
              <a:t> </a:t>
            </a:r>
            <a:r>
              <a:rPr lang="en-US" dirty="0" smtClean="0">
                <a:latin typeface="Arial MT"/>
                <a:cs typeface="Arial MT"/>
              </a:rPr>
              <a:t>cells</a:t>
            </a:r>
            <a:r>
              <a:rPr lang="sr-Latn-RS" dirty="0" smtClean="0">
                <a:latin typeface="Arial MT"/>
                <a:cs typeface="Arial MT"/>
              </a:rPr>
              <a:t>.</a:t>
            </a:r>
            <a:endParaRPr sz="1800" dirty="0">
              <a:latin typeface="Arial MT"/>
              <a:cs typeface="Arial MT"/>
            </a:endParaRPr>
          </a:p>
        </p:txBody>
      </p:sp>
      <p:pic>
        <p:nvPicPr>
          <p:cNvPr id="4" name="object 4"/>
          <p:cNvPicPr/>
          <p:nvPr/>
        </p:nvPicPr>
        <p:blipFill>
          <a:blip r:embed="rId2" cstate="print"/>
          <a:stretch>
            <a:fillRect/>
          </a:stretch>
        </p:blipFill>
        <p:spPr>
          <a:xfrm>
            <a:off x="4482832" y="1345669"/>
            <a:ext cx="4341737" cy="5043484"/>
          </a:xfrm>
          <a:prstGeom prst="rect">
            <a:avLst/>
          </a:prstGeom>
        </p:spPr>
      </p:pic>
    </p:spTree>
  </p:cSld>
  <p:clrMapOvr>
    <a:masterClrMapping/>
  </p:clrMapOvr>
  <p:transition spd="med">
    <p:blinds/>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54057" y="348488"/>
            <a:ext cx="6235700" cy="574040"/>
          </a:xfrm>
          <a:prstGeom prst="rect">
            <a:avLst/>
          </a:prstGeom>
        </p:spPr>
        <p:txBody>
          <a:bodyPr vert="horz" wrap="square" lIns="0" tIns="12700" rIns="0" bIns="0" rtlCol="0">
            <a:spAutoFit/>
          </a:bodyPr>
          <a:lstStyle/>
          <a:p>
            <a:pPr marL="12700">
              <a:lnSpc>
                <a:spcPct val="100000"/>
              </a:lnSpc>
              <a:spcBef>
                <a:spcPts val="100"/>
              </a:spcBef>
            </a:pPr>
            <a:r>
              <a:rPr lang="sr-Latn-RS" sz="3600" spc="-10" dirty="0" smtClean="0"/>
              <a:t>Pituitary vascularization</a:t>
            </a:r>
            <a:endParaRPr sz="3600" dirty="0"/>
          </a:p>
        </p:txBody>
      </p:sp>
      <p:sp>
        <p:nvSpPr>
          <p:cNvPr id="3" name="object 3"/>
          <p:cNvSpPr txBox="1"/>
          <p:nvPr/>
        </p:nvSpPr>
        <p:spPr>
          <a:xfrm>
            <a:off x="127000" y="1451368"/>
            <a:ext cx="5240286" cy="4928913"/>
          </a:xfrm>
          <a:prstGeom prst="rect">
            <a:avLst/>
          </a:prstGeom>
        </p:spPr>
        <p:txBody>
          <a:bodyPr vert="horz" wrap="square" lIns="0" tIns="24765" rIns="0" bIns="0" rtlCol="0">
            <a:spAutoFit/>
          </a:bodyPr>
          <a:lstStyle/>
          <a:p>
            <a:pPr marL="12700">
              <a:lnSpc>
                <a:spcPct val="150000"/>
              </a:lnSpc>
              <a:spcBef>
                <a:spcPts val="195"/>
              </a:spcBef>
            </a:pPr>
            <a:r>
              <a:rPr lang="en-US" sz="1600" b="1" spc="-25" dirty="0">
                <a:solidFill>
                  <a:srgbClr val="FF0000"/>
                </a:solidFill>
                <a:latin typeface="+mj-lt"/>
                <a:cs typeface="Arial"/>
              </a:rPr>
              <a:t>Superior and inferior </a:t>
            </a:r>
            <a:r>
              <a:rPr lang="en-US" sz="1600" b="1" spc="-25" dirty="0" err="1">
                <a:solidFill>
                  <a:srgbClr val="FF0000"/>
                </a:solidFill>
                <a:latin typeface="+mj-lt"/>
                <a:cs typeface="Arial"/>
              </a:rPr>
              <a:t>hypophyseal</a:t>
            </a:r>
            <a:r>
              <a:rPr lang="en-US" sz="1600" b="1" spc="-25" dirty="0">
                <a:solidFill>
                  <a:srgbClr val="FF0000"/>
                </a:solidFill>
                <a:latin typeface="+mj-lt"/>
                <a:cs typeface="Arial"/>
              </a:rPr>
              <a:t> arteries </a:t>
            </a:r>
            <a:r>
              <a:rPr lang="en-US" sz="1600" b="1" spc="-25" dirty="0" smtClean="0">
                <a:latin typeface="+mj-lt"/>
                <a:cs typeface="Arial"/>
              </a:rPr>
              <a:t>-</a:t>
            </a:r>
            <a:r>
              <a:rPr lang="sr-Latn-RS" sz="1600" b="1" spc="-25" dirty="0" smtClean="0">
                <a:latin typeface="+mj-lt"/>
                <a:cs typeface="Arial"/>
              </a:rPr>
              <a:t> </a:t>
            </a:r>
            <a:r>
              <a:rPr lang="en-US" sz="1600" spc="-25" dirty="0" smtClean="0">
                <a:latin typeface="+mj-lt"/>
                <a:cs typeface="Arial"/>
              </a:rPr>
              <a:t>branches </a:t>
            </a:r>
            <a:r>
              <a:rPr lang="en-US" sz="1600" spc="-25" dirty="0">
                <a:latin typeface="+mj-lt"/>
                <a:cs typeface="Arial"/>
              </a:rPr>
              <a:t>of the internal carotid artery.</a:t>
            </a:r>
          </a:p>
          <a:p>
            <a:pPr marL="12700">
              <a:lnSpc>
                <a:spcPct val="150000"/>
              </a:lnSpc>
              <a:spcBef>
                <a:spcPts val="195"/>
              </a:spcBef>
            </a:pPr>
            <a:r>
              <a:rPr lang="en-US" sz="1600" spc="-25" dirty="0" smtClean="0">
                <a:latin typeface="+mj-lt"/>
                <a:cs typeface="Arial"/>
              </a:rPr>
              <a:t>Superior </a:t>
            </a:r>
            <a:r>
              <a:rPr lang="en-US" sz="1600" spc="-25" dirty="0" err="1">
                <a:latin typeface="+mj-lt"/>
                <a:cs typeface="Arial"/>
              </a:rPr>
              <a:t>hypophyseal</a:t>
            </a:r>
            <a:r>
              <a:rPr lang="en-US" sz="1600" spc="-25" dirty="0">
                <a:latin typeface="+mj-lt"/>
                <a:cs typeface="Arial"/>
              </a:rPr>
              <a:t> artery – gives two branches to</a:t>
            </a:r>
          </a:p>
          <a:p>
            <a:pPr marL="12700">
              <a:lnSpc>
                <a:spcPct val="150000"/>
              </a:lnSpc>
              <a:spcBef>
                <a:spcPts val="195"/>
              </a:spcBef>
            </a:pPr>
            <a:r>
              <a:rPr lang="en-US" sz="1600" spc="-25" dirty="0">
                <a:latin typeface="+mj-lt"/>
                <a:cs typeface="Arial"/>
              </a:rPr>
              <a:t>pars </a:t>
            </a:r>
            <a:r>
              <a:rPr lang="en-US" sz="1600" spc="-25" dirty="0" err="1">
                <a:latin typeface="+mj-lt"/>
                <a:cs typeface="Arial"/>
              </a:rPr>
              <a:t>distalis</a:t>
            </a:r>
            <a:r>
              <a:rPr lang="en-US" sz="1600" spc="-25" dirty="0">
                <a:latin typeface="+mj-lt"/>
                <a:cs typeface="Arial"/>
              </a:rPr>
              <a:t> (1) and pars intermedia (2).</a:t>
            </a:r>
          </a:p>
          <a:p>
            <a:pPr marL="12700">
              <a:lnSpc>
                <a:spcPct val="150000"/>
              </a:lnSpc>
              <a:spcBef>
                <a:spcPts val="195"/>
              </a:spcBef>
            </a:pPr>
            <a:r>
              <a:rPr lang="en-US" sz="1600" spc="-25" dirty="0">
                <a:latin typeface="+mj-lt"/>
                <a:cs typeface="Arial"/>
              </a:rPr>
              <a:t>From the first branch - several branches at the pars </a:t>
            </a:r>
            <a:r>
              <a:rPr lang="en-US" sz="1600" spc="-25" dirty="0" err="1">
                <a:latin typeface="+mj-lt"/>
                <a:cs typeface="Arial"/>
              </a:rPr>
              <a:t>tubularis</a:t>
            </a:r>
            <a:r>
              <a:rPr lang="en-US" sz="1600" spc="-25" dirty="0">
                <a:latin typeface="+mj-lt"/>
                <a:cs typeface="Arial"/>
              </a:rPr>
              <a:t> level form the first capillary network into which hypothalamic hormones are introduced from the ends of the </a:t>
            </a:r>
            <a:r>
              <a:rPr lang="en-US" sz="1600" spc="-25" dirty="0" err="1">
                <a:latin typeface="+mj-lt"/>
                <a:cs typeface="Arial"/>
              </a:rPr>
              <a:t>hypothalamo</a:t>
            </a:r>
            <a:r>
              <a:rPr lang="en-US" sz="1600" spc="-25" dirty="0">
                <a:latin typeface="+mj-lt"/>
                <a:cs typeface="Arial"/>
              </a:rPr>
              <a:t>-infundibular tract</a:t>
            </a:r>
            <a:r>
              <a:rPr lang="en-US" sz="1600" spc="-25" dirty="0" smtClean="0">
                <a:latin typeface="+mj-lt"/>
                <a:cs typeface="Arial"/>
              </a:rPr>
              <a:t>.</a:t>
            </a:r>
            <a:endParaRPr lang="en-US" sz="1600" spc="-25" dirty="0">
              <a:latin typeface="+mj-lt"/>
              <a:cs typeface="Arial"/>
            </a:endParaRPr>
          </a:p>
          <a:p>
            <a:pPr marL="12700">
              <a:lnSpc>
                <a:spcPct val="150000"/>
              </a:lnSpc>
              <a:spcBef>
                <a:spcPts val="195"/>
              </a:spcBef>
            </a:pPr>
            <a:r>
              <a:rPr lang="en-US" sz="1600" spc="-25" dirty="0">
                <a:latin typeface="+mj-lt"/>
                <a:cs typeface="Arial"/>
              </a:rPr>
              <a:t>They go down the front side of the infundibulum to the pars </a:t>
            </a:r>
            <a:r>
              <a:rPr lang="en-US" sz="1600" spc="-25" dirty="0" err="1">
                <a:latin typeface="+mj-lt"/>
                <a:cs typeface="Arial"/>
              </a:rPr>
              <a:t>distalis</a:t>
            </a:r>
            <a:r>
              <a:rPr lang="en-US" sz="1600" spc="-25" dirty="0">
                <a:latin typeface="+mj-lt"/>
                <a:cs typeface="Arial"/>
              </a:rPr>
              <a:t> where they </a:t>
            </a:r>
            <a:r>
              <a:rPr lang="en-US" sz="1600" spc="-25" dirty="0" err="1">
                <a:latin typeface="+mj-lt"/>
                <a:cs typeface="Arial"/>
              </a:rPr>
              <a:t>capillarize</a:t>
            </a:r>
            <a:r>
              <a:rPr lang="en-US" sz="1600" spc="-25" dirty="0">
                <a:latin typeface="+mj-lt"/>
                <a:cs typeface="Arial"/>
              </a:rPr>
              <a:t> giving </a:t>
            </a:r>
            <a:r>
              <a:rPr lang="en-US" sz="1600" spc="-25" dirty="0" smtClean="0">
                <a:latin typeface="+mj-lt"/>
                <a:cs typeface="Arial"/>
              </a:rPr>
              <a:t>another</a:t>
            </a:r>
            <a:r>
              <a:rPr lang="sr-Latn-RS" sz="1600" spc="-25" dirty="0" smtClean="0">
                <a:latin typeface="+mj-lt"/>
                <a:cs typeface="Arial"/>
              </a:rPr>
              <a:t> </a:t>
            </a:r>
            <a:r>
              <a:rPr lang="en-US" sz="1600" spc="-25" dirty="0" smtClean="0">
                <a:latin typeface="+mj-lt"/>
                <a:cs typeface="Arial"/>
              </a:rPr>
              <a:t>capillary </a:t>
            </a:r>
            <a:r>
              <a:rPr lang="en-US" sz="1600" spc="-25" dirty="0">
                <a:latin typeface="+mj-lt"/>
                <a:cs typeface="Arial"/>
              </a:rPr>
              <a:t>network in which hormones diffuse from the blood to the gland cells of the pars </a:t>
            </a:r>
            <a:r>
              <a:rPr lang="en-US" sz="1600" spc="-25" dirty="0" err="1">
                <a:latin typeface="+mj-lt"/>
                <a:cs typeface="Arial"/>
              </a:rPr>
              <a:t>distalis</a:t>
            </a:r>
            <a:r>
              <a:rPr lang="en-US" sz="1600" spc="-25" dirty="0">
                <a:latin typeface="+mj-lt"/>
                <a:cs typeface="Arial"/>
              </a:rPr>
              <a:t>, and the hormones of the adenohypophysis in the opposite </a:t>
            </a:r>
            <a:r>
              <a:rPr lang="en-US" sz="1600" spc="-25" dirty="0" smtClean="0">
                <a:latin typeface="+mj-lt"/>
                <a:cs typeface="Arial"/>
              </a:rPr>
              <a:t>direction</a:t>
            </a:r>
            <a:r>
              <a:rPr lang="sr-Latn-RS" sz="1600" spc="-25" dirty="0" smtClean="0">
                <a:latin typeface="+mj-lt"/>
                <a:cs typeface="Arial"/>
              </a:rPr>
              <a:t> </a:t>
            </a:r>
            <a:r>
              <a:rPr lang="en-US" sz="1600" spc="-25" dirty="0" smtClean="0">
                <a:latin typeface="+mj-lt"/>
                <a:cs typeface="Arial"/>
              </a:rPr>
              <a:t>- </a:t>
            </a:r>
            <a:r>
              <a:rPr lang="en-US" sz="1600" spc="-25" dirty="0">
                <a:latin typeface="+mj-lt"/>
                <a:cs typeface="Arial"/>
              </a:rPr>
              <a:t>into the bloodstream.</a:t>
            </a:r>
            <a:endParaRPr sz="1600" dirty="0">
              <a:latin typeface="+mj-lt"/>
              <a:cs typeface="Arial"/>
            </a:endParaRPr>
          </a:p>
        </p:txBody>
      </p:sp>
      <p:pic>
        <p:nvPicPr>
          <p:cNvPr id="4" name="object 4"/>
          <p:cNvPicPr/>
          <p:nvPr/>
        </p:nvPicPr>
        <p:blipFill>
          <a:blip r:embed="rId2" cstate="print"/>
          <a:stretch>
            <a:fillRect/>
          </a:stretch>
        </p:blipFill>
        <p:spPr>
          <a:xfrm>
            <a:off x="5367286" y="1344523"/>
            <a:ext cx="3057448" cy="4210011"/>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52400" y="778130"/>
            <a:ext cx="7817484" cy="5738750"/>
          </a:xfrm>
          <a:prstGeom prst="rect">
            <a:avLst/>
          </a:prstGeom>
        </p:spPr>
        <p:txBody>
          <a:bodyPr vert="horz" wrap="square" lIns="0" tIns="67310" rIns="0" bIns="0" rtlCol="0">
            <a:spAutoFit/>
          </a:bodyPr>
          <a:lstStyle/>
          <a:p>
            <a:pPr marL="37465">
              <a:lnSpc>
                <a:spcPct val="100000"/>
              </a:lnSpc>
              <a:spcBef>
                <a:spcPts val="530"/>
              </a:spcBef>
              <a:tabLst>
                <a:tab pos="191135" algn="l"/>
              </a:tabLst>
            </a:pPr>
            <a:r>
              <a:rPr lang="en-US" dirty="0">
                <a:latin typeface="Microsoft Sans Serif"/>
                <a:cs typeface="Microsoft Sans Serif"/>
              </a:rPr>
              <a:t>Pituitary function is under </a:t>
            </a:r>
            <a:r>
              <a:rPr lang="en-US" dirty="0" smtClean="0">
                <a:latin typeface="Microsoft Sans Serif"/>
                <a:cs typeface="Microsoft Sans Serif"/>
              </a:rPr>
              <a:t>control</a:t>
            </a:r>
            <a:r>
              <a:rPr lang="sr-Latn-RS" dirty="0" smtClean="0">
                <a:latin typeface="Microsoft Sans Serif"/>
                <a:cs typeface="Microsoft Sans Serif"/>
              </a:rPr>
              <a:t> of</a:t>
            </a:r>
            <a:endParaRPr lang="en-US" dirty="0">
              <a:latin typeface="Microsoft Sans Serif"/>
              <a:cs typeface="Microsoft Sans Serif"/>
            </a:endParaRPr>
          </a:p>
          <a:p>
            <a:pPr marL="37465">
              <a:lnSpc>
                <a:spcPct val="100000"/>
              </a:lnSpc>
              <a:spcBef>
                <a:spcPts val="530"/>
              </a:spcBef>
              <a:tabLst>
                <a:tab pos="191135" algn="l"/>
              </a:tabLst>
            </a:pPr>
            <a:r>
              <a:rPr lang="en-US" dirty="0">
                <a:latin typeface="Microsoft Sans Serif"/>
                <a:cs typeface="Microsoft Sans Serif"/>
              </a:rPr>
              <a:t>two groups of hypothalamic nuclei</a:t>
            </a:r>
          </a:p>
          <a:p>
            <a:pPr marL="37465">
              <a:lnSpc>
                <a:spcPct val="100000"/>
              </a:lnSpc>
              <a:spcBef>
                <a:spcPts val="530"/>
              </a:spcBef>
              <a:tabLst>
                <a:tab pos="191135" algn="l"/>
              </a:tabLst>
            </a:pPr>
            <a:r>
              <a:rPr lang="en-US" dirty="0">
                <a:latin typeface="Microsoft Sans Serif"/>
                <a:cs typeface="Microsoft Sans Serif"/>
              </a:rPr>
              <a:t>which secrete </a:t>
            </a:r>
            <a:r>
              <a:rPr lang="en-US" dirty="0" err="1">
                <a:latin typeface="Microsoft Sans Serif"/>
                <a:cs typeface="Microsoft Sans Serif"/>
              </a:rPr>
              <a:t>neurohormones</a:t>
            </a:r>
            <a:r>
              <a:rPr lang="en-US" dirty="0" smtClean="0">
                <a:latin typeface="Microsoft Sans Serif"/>
                <a:cs typeface="Microsoft Sans Serif"/>
              </a:rPr>
              <a:t>:</a:t>
            </a:r>
            <a:endParaRPr lang="sr-Latn-RS" dirty="0" smtClean="0">
              <a:latin typeface="Microsoft Sans Serif"/>
              <a:cs typeface="Microsoft Sans Serif"/>
            </a:endParaRPr>
          </a:p>
          <a:p>
            <a:pPr marL="37465">
              <a:lnSpc>
                <a:spcPct val="100000"/>
              </a:lnSpc>
              <a:spcBef>
                <a:spcPts val="530"/>
              </a:spcBef>
              <a:tabLst>
                <a:tab pos="191135" algn="l"/>
              </a:tabLst>
            </a:pPr>
            <a:endParaRPr lang="en-US" dirty="0">
              <a:latin typeface="Microsoft Sans Serif"/>
              <a:cs typeface="Microsoft Sans Serif"/>
            </a:endParaRPr>
          </a:p>
          <a:p>
            <a:pPr marL="323215" indent="-285750">
              <a:lnSpc>
                <a:spcPct val="100000"/>
              </a:lnSpc>
              <a:spcBef>
                <a:spcPts val="530"/>
              </a:spcBef>
              <a:buFont typeface="Wingdings" panose="05000000000000000000" pitchFamily="2" charset="2"/>
              <a:buChar char="v"/>
              <a:tabLst>
                <a:tab pos="191135" algn="l"/>
              </a:tabLst>
            </a:pPr>
            <a:r>
              <a:rPr lang="sr-Latn-RS" dirty="0" smtClean="0">
                <a:latin typeface="Microsoft Sans Serif"/>
                <a:cs typeface="Microsoft Sans Serif"/>
              </a:rPr>
              <a:t>M</a:t>
            </a:r>
            <a:r>
              <a:rPr lang="en-US" dirty="0" err="1" smtClean="0">
                <a:latin typeface="Microsoft Sans Serif"/>
                <a:cs typeface="Microsoft Sans Serif"/>
              </a:rPr>
              <a:t>agnocellular</a:t>
            </a:r>
            <a:r>
              <a:rPr lang="en-US" dirty="0" smtClean="0">
                <a:latin typeface="Microsoft Sans Serif"/>
                <a:cs typeface="Microsoft Sans Serif"/>
              </a:rPr>
              <a:t> </a:t>
            </a:r>
            <a:r>
              <a:rPr lang="en-US" dirty="0">
                <a:latin typeface="Microsoft Sans Serif"/>
                <a:cs typeface="Microsoft Sans Serif"/>
              </a:rPr>
              <a:t>nuclei:</a:t>
            </a:r>
          </a:p>
          <a:p>
            <a:pPr marL="323215" indent="-285750">
              <a:lnSpc>
                <a:spcPct val="100000"/>
              </a:lnSpc>
              <a:spcBef>
                <a:spcPts val="530"/>
              </a:spcBef>
              <a:buFont typeface="Wingdings" panose="05000000000000000000" pitchFamily="2" charset="2"/>
              <a:buChar char="v"/>
              <a:tabLst>
                <a:tab pos="191135" algn="l"/>
              </a:tabLst>
            </a:pPr>
            <a:r>
              <a:rPr lang="en-US" dirty="0" err="1">
                <a:solidFill>
                  <a:srgbClr val="FF0000"/>
                </a:solidFill>
                <a:latin typeface="Microsoft Sans Serif"/>
                <a:cs typeface="Microsoft Sans Serif"/>
              </a:rPr>
              <a:t>supraoptic</a:t>
            </a:r>
            <a:r>
              <a:rPr lang="en-US" dirty="0">
                <a:solidFill>
                  <a:srgbClr val="FF0000"/>
                </a:solidFill>
                <a:latin typeface="Microsoft Sans Serif"/>
                <a:cs typeface="Microsoft Sans Serif"/>
              </a:rPr>
              <a:t> nucleus</a:t>
            </a:r>
          </a:p>
          <a:p>
            <a:pPr marL="323215" indent="-285750">
              <a:lnSpc>
                <a:spcPct val="100000"/>
              </a:lnSpc>
              <a:spcBef>
                <a:spcPts val="530"/>
              </a:spcBef>
              <a:buFont typeface="Wingdings" panose="05000000000000000000" pitchFamily="2" charset="2"/>
              <a:buChar char="v"/>
              <a:tabLst>
                <a:tab pos="191135" algn="l"/>
              </a:tabLst>
            </a:pPr>
            <a:r>
              <a:rPr lang="sr-Latn-RS" dirty="0">
                <a:solidFill>
                  <a:srgbClr val="FF0000"/>
                </a:solidFill>
                <a:latin typeface="Microsoft Sans Serif"/>
                <a:cs typeface="Microsoft Sans Serif"/>
              </a:rPr>
              <a:t>p</a:t>
            </a:r>
            <a:r>
              <a:rPr lang="en-US" dirty="0" err="1" smtClean="0">
                <a:solidFill>
                  <a:srgbClr val="FF0000"/>
                </a:solidFill>
                <a:latin typeface="Microsoft Sans Serif"/>
                <a:cs typeface="Microsoft Sans Serif"/>
              </a:rPr>
              <a:t>araventricular</a:t>
            </a:r>
            <a:r>
              <a:rPr lang="sr-Latn-RS" dirty="0" smtClean="0">
                <a:solidFill>
                  <a:srgbClr val="FF0000"/>
                </a:solidFill>
                <a:latin typeface="Microsoft Sans Serif"/>
                <a:cs typeface="Microsoft Sans Serif"/>
              </a:rPr>
              <a:t> </a:t>
            </a:r>
            <a:r>
              <a:rPr lang="en-US" dirty="0" smtClean="0">
                <a:solidFill>
                  <a:srgbClr val="FF0000"/>
                </a:solidFill>
                <a:latin typeface="Microsoft Sans Serif"/>
                <a:cs typeface="Microsoft Sans Serif"/>
              </a:rPr>
              <a:t>nucleus </a:t>
            </a:r>
            <a:endParaRPr lang="en-US" dirty="0">
              <a:solidFill>
                <a:srgbClr val="FF0000"/>
              </a:solidFill>
              <a:latin typeface="Microsoft Sans Serif"/>
              <a:cs typeface="Microsoft Sans Serif"/>
            </a:endParaRPr>
          </a:p>
          <a:p>
            <a:pPr marL="37465">
              <a:lnSpc>
                <a:spcPct val="100000"/>
              </a:lnSpc>
              <a:spcBef>
                <a:spcPts val="530"/>
              </a:spcBef>
              <a:tabLst>
                <a:tab pos="191135" algn="l"/>
              </a:tabLst>
            </a:pPr>
            <a:r>
              <a:rPr lang="en-US" dirty="0">
                <a:latin typeface="Microsoft Sans Serif"/>
                <a:cs typeface="Microsoft Sans Serif"/>
              </a:rPr>
              <a:t>Their axons </a:t>
            </a:r>
            <a:r>
              <a:rPr lang="en-US" dirty="0" smtClean="0">
                <a:latin typeface="Microsoft Sans Serif"/>
                <a:cs typeface="Microsoft Sans Serif"/>
              </a:rPr>
              <a:t>form</a:t>
            </a:r>
            <a:r>
              <a:rPr lang="sr-Latn-RS" dirty="0" smtClean="0">
                <a:latin typeface="Microsoft Sans Serif"/>
                <a:cs typeface="Microsoft Sans Serif"/>
              </a:rPr>
              <a:t> </a:t>
            </a:r>
            <a:r>
              <a:rPr lang="en-US" dirty="0" err="1" smtClean="0">
                <a:latin typeface="Microsoft Sans Serif"/>
                <a:cs typeface="Microsoft Sans Serif"/>
              </a:rPr>
              <a:t>hypothalamo</a:t>
            </a:r>
            <a:r>
              <a:rPr lang="en-US" dirty="0" smtClean="0">
                <a:latin typeface="Microsoft Sans Serif"/>
                <a:cs typeface="Microsoft Sans Serif"/>
              </a:rPr>
              <a:t>-pituitary </a:t>
            </a:r>
            <a:r>
              <a:rPr lang="en-US" dirty="0">
                <a:latin typeface="Microsoft Sans Serif"/>
                <a:cs typeface="Microsoft Sans Serif"/>
              </a:rPr>
              <a:t>tract</a:t>
            </a:r>
          </a:p>
          <a:p>
            <a:pPr marL="37465">
              <a:lnSpc>
                <a:spcPct val="100000"/>
              </a:lnSpc>
              <a:spcBef>
                <a:spcPts val="530"/>
              </a:spcBef>
              <a:tabLst>
                <a:tab pos="191135" algn="l"/>
              </a:tabLst>
            </a:pPr>
            <a:r>
              <a:rPr lang="en-US" dirty="0">
                <a:latin typeface="Microsoft Sans Serif"/>
                <a:cs typeface="Microsoft Sans Serif"/>
              </a:rPr>
              <a:t>at the ends of which they are secreted</a:t>
            </a:r>
          </a:p>
          <a:p>
            <a:pPr marL="37465">
              <a:lnSpc>
                <a:spcPct val="100000"/>
              </a:lnSpc>
              <a:spcBef>
                <a:spcPts val="530"/>
              </a:spcBef>
              <a:tabLst>
                <a:tab pos="191135" algn="l"/>
              </a:tabLst>
            </a:pPr>
            <a:r>
              <a:rPr lang="en-US" dirty="0">
                <a:latin typeface="Microsoft Sans Serif"/>
                <a:cs typeface="Microsoft Sans Serif"/>
              </a:rPr>
              <a:t>oxytocin and vasopressin (ADH).</a:t>
            </a:r>
          </a:p>
          <a:p>
            <a:pPr marL="37465">
              <a:lnSpc>
                <a:spcPct val="100000"/>
              </a:lnSpc>
              <a:spcBef>
                <a:spcPts val="530"/>
              </a:spcBef>
              <a:tabLst>
                <a:tab pos="191135" algn="l"/>
              </a:tabLst>
            </a:pPr>
            <a:endParaRPr lang="en-US" dirty="0">
              <a:latin typeface="Microsoft Sans Serif"/>
              <a:cs typeface="Microsoft Sans Serif"/>
            </a:endParaRPr>
          </a:p>
          <a:p>
            <a:pPr marL="323215" indent="-285750">
              <a:lnSpc>
                <a:spcPct val="100000"/>
              </a:lnSpc>
              <a:spcBef>
                <a:spcPts val="530"/>
              </a:spcBef>
              <a:buFont typeface="Wingdings" panose="05000000000000000000" pitchFamily="2" charset="2"/>
              <a:buChar char="v"/>
              <a:tabLst>
                <a:tab pos="191135" algn="l"/>
              </a:tabLst>
            </a:pPr>
            <a:r>
              <a:rPr lang="sr-Latn-RS" dirty="0" smtClean="0">
                <a:latin typeface="Microsoft Sans Serif"/>
                <a:cs typeface="Microsoft Sans Serif"/>
              </a:rPr>
              <a:t>P</a:t>
            </a:r>
            <a:r>
              <a:rPr lang="en-US" dirty="0" err="1" smtClean="0">
                <a:latin typeface="Microsoft Sans Serif"/>
                <a:cs typeface="Microsoft Sans Serif"/>
              </a:rPr>
              <a:t>arvocellular</a:t>
            </a:r>
            <a:r>
              <a:rPr lang="en-US" dirty="0" smtClean="0">
                <a:latin typeface="Microsoft Sans Serif"/>
                <a:cs typeface="Microsoft Sans Serif"/>
              </a:rPr>
              <a:t> </a:t>
            </a:r>
            <a:r>
              <a:rPr lang="sr-Latn-RS" dirty="0" smtClean="0">
                <a:latin typeface="Microsoft Sans Serif"/>
                <a:cs typeface="Microsoft Sans Serif"/>
              </a:rPr>
              <a:t>nuclei</a:t>
            </a:r>
            <a:endParaRPr lang="en-US" dirty="0">
              <a:latin typeface="Microsoft Sans Serif"/>
              <a:cs typeface="Microsoft Sans Serif"/>
            </a:endParaRPr>
          </a:p>
          <a:p>
            <a:pPr marL="37465">
              <a:lnSpc>
                <a:spcPct val="100000"/>
              </a:lnSpc>
              <a:spcBef>
                <a:spcPts val="530"/>
              </a:spcBef>
              <a:tabLst>
                <a:tab pos="191135" algn="l"/>
              </a:tabLst>
            </a:pPr>
            <a:r>
              <a:rPr lang="en-US" dirty="0" smtClean="0">
                <a:latin typeface="Microsoft Sans Serif"/>
                <a:cs typeface="Microsoft Sans Serif"/>
              </a:rPr>
              <a:t>Their </a:t>
            </a:r>
            <a:r>
              <a:rPr lang="en-US" dirty="0">
                <a:latin typeface="Microsoft Sans Serif"/>
                <a:cs typeface="Microsoft Sans Serif"/>
              </a:rPr>
              <a:t>axons form the </a:t>
            </a:r>
            <a:r>
              <a:rPr lang="en-US" dirty="0" err="1">
                <a:latin typeface="Microsoft Sans Serif"/>
                <a:cs typeface="Microsoft Sans Serif"/>
              </a:rPr>
              <a:t>hypothalamo</a:t>
            </a:r>
            <a:r>
              <a:rPr lang="en-US" dirty="0">
                <a:latin typeface="Microsoft Sans Serif"/>
                <a:cs typeface="Microsoft Sans Serif"/>
              </a:rPr>
              <a:t>-infundibular tract.</a:t>
            </a:r>
          </a:p>
          <a:p>
            <a:pPr marL="37465">
              <a:lnSpc>
                <a:spcPct val="100000"/>
              </a:lnSpc>
              <a:spcBef>
                <a:spcPts val="530"/>
              </a:spcBef>
              <a:tabLst>
                <a:tab pos="191135" algn="l"/>
              </a:tabLst>
            </a:pPr>
            <a:r>
              <a:rPr lang="en-US" dirty="0" smtClean="0">
                <a:latin typeface="Microsoft Sans Serif"/>
                <a:cs typeface="Microsoft Sans Serif"/>
              </a:rPr>
              <a:t>Neurons </a:t>
            </a:r>
            <a:r>
              <a:rPr lang="en-US" dirty="0">
                <a:latin typeface="Microsoft Sans Serif"/>
                <a:cs typeface="Microsoft Sans Serif"/>
              </a:rPr>
              <a:t>synthesize regulatory hormones (</a:t>
            </a:r>
            <a:r>
              <a:rPr lang="en-US" dirty="0" err="1">
                <a:latin typeface="Microsoft Sans Serif"/>
                <a:cs typeface="Microsoft Sans Serif"/>
              </a:rPr>
              <a:t>neurohormones</a:t>
            </a:r>
            <a:r>
              <a:rPr lang="en-US" dirty="0">
                <a:latin typeface="Microsoft Sans Serif"/>
                <a:cs typeface="Microsoft Sans Serif"/>
              </a:rPr>
              <a:t>).</a:t>
            </a:r>
          </a:p>
          <a:p>
            <a:pPr marL="37465">
              <a:lnSpc>
                <a:spcPct val="100000"/>
              </a:lnSpc>
              <a:spcBef>
                <a:spcPts val="530"/>
              </a:spcBef>
              <a:tabLst>
                <a:tab pos="191135" algn="l"/>
              </a:tabLst>
            </a:pPr>
            <a:r>
              <a:rPr lang="en-US" dirty="0" err="1" smtClean="0">
                <a:latin typeface="Microsoft Sans Serif"/>
                <a:cs typeface="Microsoft Sans Serif"/>
              </a:rPr>
              <a:t>Neurohormones</a:t>
            </a:r>
            <a:r>
              <a:rPr lang="en-US" dirty="0" smtClean="0">
                <a:latin typeface="Microsoft Sans Serif"/>
                <a:cs typeface="Microsoft Sans Serif"/>
              </a:rPr>
              <a:t> </a:t>
            </a:r>
            <a:r>
              <a:rPr lang="en-US" dirty="0">
                <a:latin typeface="Microsoft Sans Serif"/>
                <a:cs typeface="Microsoft Sans Serif"/>
              </a:rPr>
              <a:t>with a stimulating effect - realizing factors stimulate the secretion of STH, TSH, FSH/LH/ICSH and ACTH cells.</a:t>
            </a:r>
          </a:p>
          <a:p>
            <a:pPr marL="37465">
              <a:lnSpc>
                <a:spcPct val="100000"/>
              </a:lnSpc>
              <a:spcBef>
                <a:spcPts val="530"/>
              </a:spcBef>
              <a:tabLst>
                <a:tab pos="191135" algn="l"/>
              </a:tabLst>
            </a:pPr>
            <a:r>
              <a:rPr lang="en-US" dirty="0" smtClean="0">
                <a:latin typeface="Microsoft Sans Serif"/>
                <a:cs typeface="Microsoft Sans Serif"/>
              </a:rPr>
              <a:t>Inhibitory </a:t>
            </a:r>
            <a:r>
              <a:rPr lang="en-US" dirty="0" err="1">
                <a:latin typeface="Microsoft Sans Serif"/>
                <a:cs typeface="Microsoft Sans Serif"/>
              </a:rPr>
              <a:t>neurohormones</a:t>
            </a:r>
            <a:r>
              <a:rPr lang="en-US" dirty="0">
                <a:latin typeface="Microsoft Sans Serif"/>
                <a:cs typeface="Microsoft Sans Serif"/>
              </a:rPr>
              <a:t> act on STH and LTH cells.</a:t>
            </a:r>
            <a:endParaRPr sz="1800" dirty="0">
              <a:latin typeface="Microsoft Sans Serif"/>
              <a:cs typeface="Microsoft Sans Serif"/>
            </a:endParaRPr>
          </a:p>
        </p:txBody>
      </p:sp>
      <p:pic>
        <p:nvPicPr>
          <p:cNvPr id="4" name="object 4"/>
          <p:cNvPicPr/>
          <p:nvPr/>
        </p:nvPicPr>
        <p:blipFill>
          <a:blip r:embed="rId2" cstate="print"/>
          <a:stretch>
            <a:fillRect/>
          </a:stretch>
        </p:blipFill>
        <p:spPr>
          <a:xfrm>
            <a:off x="4711700" y="828217"/>
            <a:ext cx="4381282" cy="4035882"/>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47800" y="304800"/>
            <a:ext cx="6289040" cy="500137"/>
          </a:xfrm>
          <a:prstGeom prst="rect">
            <a:avLst/>
          </a:prstGeom>
        </p:spPr>
        <p:txBody>
          <a:bodyPr vert="horz" wrap="square" lIns="0" tIns="12700" rIns="0" bIns="0" rtlCol="0">
            <a:spAutoFit/>
          </a:bodyPr>
          <a:lstStyle/>
          <a:p>
            <a:pPr marL="5715" algn="ctr">
              <a:lnSpc>
                <a:spcPts val="3840"/>
              </a:lnSpc>
              <a:spcBef>
                <a:spcPts val="100"/>
              </a:spcBef>
            </a:pPr>
            <a:r>
              <a:rPr lang="sr-Latn-RS" spc="-5" dirty="0" smtClean="0"/>
              <a:t>Pineal gland</a:t>
            </a:r>
            <a:endParaRPr spc="-10" dirty="0"/>
          </a:p>
        </p:txBody>
      </p:sp>
      <p:grpSp>
        <p:nvGrpSpPr>
          <p:cNvPr id="3" name="object 3"/>
          <p:cNvGrpSpPr/>
          <p:nvPr/>
        </p:nvGrpSpPr>
        <p:grpSpPr>
          <a:xfrm>
            <a:off x="5430837" y="1408109"/>
            <a:ext cx="3310254" cy="4762500"/>
            <a:chOff x="5430837" y="1408109"/>
            <a:chExt cx="3310254" cy="4762500"/>
          </a:xfrm>
        </p:grpSpPr>
        <p:pic>
          <p:nvPicPr>
            <p:cNvPr id="4" name="object 4"/>
            <p:cNvPicPr/>
            <p:nvPr/>
          </p:nvPicPr>
          <p:blipFill>
            <a:blip r:embed="rId2" cstate="print"/>
            <a:stretch>
              <a:fillRect/>
            </a:stretch>
          </p:blipFill>
          <p:spPr>
            <a:xfrm>
              <a:off x="5435600" y="1412872"/>
              <a:ext cx="3300412" cy="4752975"/>
            </a:xfrm>
            <a:prstGeom prst="rect">
              <a:avLst/>
            </a:prstGeom>
          </p:spPr>
        </p:pic>
        <p:sp>
          <p:nvSpPr>
            <p:cNvPr id="5" name="object 5"/>
            <p:cNvSpPr/>
            <p:nvPr/>
          </p:nvSpPr>
          <p:spPr>
            <a:xfrm>
              <a:off x="5435600" y="1412872"/>
              <a:ext cx="3300729" cy="4752975"/>
            </a:xfrm>
            <a:custGeom>
              <a:avLst/>
              <a:gdLst/>
              <a:ahLst/>
              <a:cxnLst/>
              <a:rect l="l" t="t" r="r" b="b"/>
              <a:pathLst>
                <a:path w="3300729" h="4752975">
                  <a:moveTo>
                    <a:pt x="0" y="232549"/>
                  </a:moveTo>
                  <a:lnTo>
                    <a:pt x="4724" y="185682"/>
                  </a:lnTo>
                  <a:lnTo>
                    <a:pt x="18274" y="142030"/>
                  </a:lnTo>
                  <a:lnTo>
                    <a:pt x="39715" y="102528"/>
                  </a:lnTo>
                  <a:lnTo>
                    <a:pt x="68111" y="68111"/>
                  </a:lnTo>
                  <a:lnTo>
                    <a:pt x="102528" y="39715"/>
                  </a:lnTo>
                  <a:lnTo>
                    <a:pt x="142030" y="18274"/>
                  </a:lnTo>
                  <a:lnTo>
                    <a:pt x="185682" y="4724"/>
                  </a:lnTo>
                  <a:lnTo>
                    <a:pt x="232549" y="0"/>
                  </a:lnTo>
                  <a:lnTo>
                    <a:pt x="3067862" y="0"/>
                  </a:lnTo>
                  <a:lnTo>
                    <a:pt x="3114730" y="4724"/>
                  </a:lnTo>
                  <a:lnTo>
                    <a:pt x="3158382" y="18274"/>
                  </a:lnTo>
                  <a:lnTo>
                    <a:pt x="3197884" y="39715"/>
                  </a:lnTo>
                  <a:lnTo>
                    <a:pt x="3232300" y="68111"/>
                  </a:lnTo>
                  <a:lnTo>
                    <a:pt x="3260697" y="102528"/>
                  </a:lnTo>
                  <a:lnTo>
                    <a:pt x="3282137" y="142030"/>
                  </a:lnTo>
                  <a:lnTo>
                    <a:pt x="3295687" y="185682"/>
                  </a:lnTo>
                  <a:lnTo>
                    <a:pt x="3300412" y="232549"/>
                  </a:lnTo>
                  <a:lnTo>
                    <a:pt x="3300412" y="4520425"/>
                  </a:lnTo>
                  <a:lnTo>
                    <a:pt x="3295687" y="4567292"/>
                  </a:lnTo>
                  <a:lnTo>
                    <a:pt x="3282137" y="4610944"/>
                  </a:lnTo>
                  <a:lnTo>
                    <a:pt x="3260697" y="4650446"/>
                  </a:lnTo>
                  <a:lnTo>
                    <a:pt x="3232300" y="4684863"/>
                  </a:lnTo>
                  <a:lnTo>
                    <a:pt x="3197884" y="4713259"/>
                  </a:lnTo>
                  <a:lnTo>
                    <a:pt x="3158382" y="4734700"/>
                  </a:lnTo>
                  <a:lnTo>
                    <a:pt x="3114730" y="4748250"/>
                  </a:lnTo>
                  <a:lnTo>
                    <a:pt x="3067862" y="4752975"/>
                  </a:lnTo>
                  <a:lnTo>
                    <a:pt x="232549" y="4752975"/>
                  </a:lnTo>
                  <a:lnTo>
                    <a:pt x="185682" y="4748250"/>
                  </a:lnTo>
                  <a:lnTo>
                    <a:pt x="142030" y="4734700"/>
                  </a:lnTo>
                  <a:lnTo>
                    <a:pt x="102528" y="4713259"/>
                  </a:lnTo>
                  <a:lnTo>
                    <a:pt x="68111" y="4684863"/>
                  </a:lnTo>
                  <a:lnTo>
                    <a:pt x="39715" y="4650446"/>
                  </a:lnTo>
                  <a:lnTo>
                    <a:pt x="18274" y="4610944"/>
                  </a:lnTo>
                  <a:lnTo>
                    <a:pt x="4724" y="4567292"/>
                  </a:lnTo>
                  <a:lnTo>
                    <a:pt x="0" y="4520425"/>
                  </a:lnTo>
                  <a:lnTo>
                    <a:pt x="0" y="232549"/>
                  </a:lnTo>
                  <a:close/>
                </a:path>
              </a:pathLst>
            </a:custGeom>
            <a:ln w="9525">
              <a:solidFill>
                <a:srgbClr val="000000"/>
              </a:solidFill>
            </a:ln>
          </p:spPr>
          <p:txBody>
            <a:bodyPr wrap="square" lIns="0" tIns="0" rIns="0" bIns="0" rtlCol="0"/>
            <a:lstStyle/>
            <a:p>
              <a:endParaRPr/>
            </a:p>
          </p:txBody>
        </p:sp>
      </p:grpSp>
      <p:sp>
        <p:nvSpPr>
          <p:cNvPr id="6" name="object 6"/>
          <p:cNvSpPr txBox="1"/>
          <p:nvPr/>
        </p:nvSpPr>
        <p:spPr>
          <a:xfrm>
            <a:off x="535940" y="1215186"/>
            <a:ext cx="4723130" cy="5372625"/>
          </a:xfrm>
          <a:prstGeom prst="rect">
            <a:avLst/>
          </a:prstGeom>
        </p:spPr>
        <p:txBody>
          <a:bodyPr vert="horz" wrap="square" lIns="0" tIns="116205" rIns="0" bIns="0" rtlCol="0">
            <a:spAutoFit/>
          </a:bodyPr>
          <a:lstStyle/>
          <a:p>
            <a:pPr marL="12065">
              <a:lnSpc>
                <a:spcPct val="100000"/>
              </a:lnSpc>
              <a:spcBef>
                <a:spcPts val="915"/>
              </a:spcBef>
              <a:tabLst>
                <a:tab pos="355600" algn="l"/>
                <a:tab pos="356235" algn="l"/>
              </a:tabLst>
            </a:pPr>
            <a:r>
              <a:rPr lang="en-US" sz="1700" dirty="0">
                <a:latin typeface="Arial"/>
                <a:cs typeface="Arial"/>
              </a:rPr>
              <a:t>The pineal </a:t>
            </a:r>
            <a:r>
              <a:rPr lang="en-US" sz="1700" dirty="0" smtClean="0">
                <a:latin typeface="Arial"/>
                <a:cs typeface="Arial"/>
              </a:rPr>
              <a:t>gland </a:t>
            </a:r>
            <a:r>
              <a:rPr lang="en-US" sz="1700" dirty="0">
                <a:latin typeface="Arial"/>
                <a:cs typeface="Arial"/>
              </a:rPr>
              <a:t>(pineal body, epiphysis </a:t>
            </a:r>
            <a:r>
              <a:rPr lang="en-US" sz="1700" dirty="0" err="1">
                <a:latin typeface="Arial"/>
                <a:cs typeface="Arial"/>
              </a:rPr>
              <a:t>cerebri</a:t>
            </a:r>
            <a:r>
              <a:rPr lang="en-US" sz="1700" dirty="0">
                <a:latin typeface="Arial"/>
                <a:cs typeface="Arial"/>
              </a:rPr>
              <a:t>) is an </a:t>
            </a:r>
            <a:r>
              <a:rPr lang="en-US" sz="1700" dirty="0" smtClean="0">
                <a:latin typeface="Arial"/>
                <a:cs typeface="Arial"/>
              </a:rPr>
              <a:t>endocrine</a:t>
            </a:r>
            <a:r>
              <a:rPr lang="sr-Latn-RS" sz="1700" dirty="0" smtClean="0">
                <a:latin typeface="Arial"/>
                <a:cs typeface="Arial"/>
              </a:rPr>
              <a:t> </a:t>
            </a:r>
            <a:r>
              <a:rPr lang="en-US" sz="1700" dirty="0" smtClean="0">
                <a:latin typeface="Arial"/>
                <a:cs typeface="Arial"/>
              </a:rPr>
              <a:t>or </a:t>
            </a:r>
            <a:r>
              <a:rPr lang="en-US" sz="1700" dirty="0">
                <a:latin typeface="Arial"/>
                <a:cs typeface="Arial"/>
              </a:rPr>
              <a:t>neuroendocrine gland that </a:t>
            </a:r>
            <a:r>
              <a:rPr lang="en-US" sz="1700" dirty="0">
                <a:solidFill>
                  <a:srgbClr val="FF0000"/>
                </a:solidFill>
                <a:latin typeface="Arial"/>
                <a:cs typeface="Arial"/>
              </a:rPr>
              <a:t>regulates daily </a:t>
            </a:r>
            <a:r>
              <a:rPr lang="en-US" sz="1700" dirty="0" smtClean="0">
                <a:solidFill>
                  <a:srgbClr val="FF0000"/>
                </a:solidFill>
                <a:latin typeface="Arial"/>
                <a:cs typeface="Arial"/>
              </a:rPr>
              <a:t>body</a:t>
            </a:r>
            <a:r>
              <a:rPr lang="sr-Latn-RS" sz="1700" dirty="0" smtClean="0">
                <a:solidFill>
                  <a:srgbClr val="FF0000"/>
                </a:solidFill>
                <a:latin typeface="Arial"/>
                <a:cs typeface="Arial"/>
              </a:rPr>
              <a:t> </a:t>
            </a:r>
            <a:r>
              <a:rPr lang="en-US" sz="1700" dirty="0" smtClean="0">
                <a:solidFill>
                  <a:srgbClr val="FF0000"/>
                </a:solidFill>
                <a:latin typeface="Arial"/>
                <a:cs typeface="Arial"/>
              </a:rPr>
              <a:t>rhythm</a:t>
            </a:r>
            <a:r>
              <a:rPr lang="en-US" sz="1700" dirty="0">
                <a:solidFill>
                  <a:srgbClr val="FF0000"/>
                </a:solidFill>
                <a:latin typeface="Arial"/>
                <a:cs typeface="Arial"/>
              </a:rPr>
              <a:t>.</a:t>
            </a:r>
            <a:endParaRPr lang="sr-Latn-RS" sz="1700" dirty="0" smtClean="0">
              <a:solidFill>
                <a:srgbClr val="FF0000"/>
              </a:solidFill>
              <a:latin typeface="Arial"/>
              <a:cs typeface="Arial"/>
            </a:endParaRPr>
          </a:p>
          <a:p>
            <a:pPr marL="12065">
              <a:lnSpc>
                <a:spcPct val="100000"/>
              </a:lnSpc>
              <a:spcBef>
                <a:spcPts val="915"/>
              </a:spcBef>
              <a:tabLst>
                <a:tab pos="355600" algn="l"/>
                <a:tab pos="356235" algn="l"/>
              </a:tabLst>
            </a:pPr>
            <a:r>
              <a:rPr lang="sr-Latn-RS" sz="1700" dirty="0" smtClean="0">
                <a:latin typeface="Arial"/>
                <a:cs typeface="Arial"/>
              </a:rPr>
              <a:t>Consists of stroma and parenchyme. </a:t>
            </a:r>
            <a:r>
              <a:rPr lang="en-US" sz="1700" dirty="0" smtClean="0">
                <a:latin typeface="Arial"/>
                <a:cs typeface="Arial"/>
              </a:rPr>
              <a:t>The capsule and septa form the stroma.</a:t>
            </a:r>
            <a:r>
              <a:rPr lang="sr-Latn-RS" sz="1700" dirty="0" smtClean="0">
                <a:latin typeface="Arial"/>
                <a:cs typeface="Arial"/>
              </a:rPr>
              <a:t> </a:t>
            </a:r>
            <a:r>
              <a:rPr lang="en-US" sz="1700" dirty="0" smtClean="0">
                <a:latin typeface="Arial"/>
                <a:cs typeface="Arial"/>
              </a:rPr>
              <a:t>Parenchyma is made up of two types of cells:</a:t>
            </a:r>
          </a:p>
          <a:p>
            <a:pPr marL="297815" indent="-285750">
              <a:lnSpc>
                <a:spcPct val="100000"/>
              </a:lnSpc>
              <a:spcBef>
                <a:spcPts val="915"/>
              </a:spcBef>
              <a:buFont typeface="Wingdings" panose="05000000000000000000" pitchFamily="2" charset="2"/>
              <a:buChar char="v"/>
              <a:tabLst>
                <a:tab pos="355600" algn="l"/>
                <a:tab pos="356235" algn="l"/>
              </a:tabLst>
            </a:pPr>
            <a:r>
              <a:rPr lang="en-US" sz="1700" dirty="0" err="1" smtClean="0">
                <a:solidFill>
                  <a:srgbClr val="FF0000"/>
                </a:solidFill>
                <a:latin typeface="Arial"/>
                <a:cs typeface="Arial"/>
              </a:rPr>
              <a:t>pinealocytes</a:t>
            </a:r>
            <a:r>
              <a:rPr lang="en-US" sz="1700" dirty="0" smtClean="0">
                <a:solidFill>
                  <a:srgbClr val="FF0000"/>
                </a:solidFill>
                <a:latin typeface="Arial"/>
                <a:cs typeface="Arial"/>
              </a:rPr>
              <a:t> (95%)</a:t>
            </a:r>
          </a:p>
          <a:p>
            <a:pPr marL="297815" indent="-285750">
              <a:lnSpc>
                <a:spcPct val="100000"/>
              </a:lnSpc>
              <a:spcBef>
                <a:spcPts val="915"/>
              </a:spcBef>
              <a:buFont typeface="Wingdings" panose="05000000000000000000" pitchFamily="2" charset="2"/>
              <a:buChar char="v"/>
              <a:tabLst>
                <a:tab pos="355600" algn="l"/>
                <a:tab pos="356235" algn="l"/>
              </a:tabLst>
            </a:pPr>
            <a:r>
              <a:rPr lang="en-US" sz="1700" dirty="0" smtClean="0">
                <a:solidFill>
                  <a:srgbClr val="FF0000"/>
                </a:solidFill>
                <a:latin typeface="Arial"/>
                <a:cs typeface="Arial"/>
              </a:rPr>
              <a:t>interstitial (glia</a:t>
            </a:r>
            <a:r>
              <a:rPr lang="sr-Latn-RS" sz="1700" dirty="0" smtClean="0">
                <a:solidFill>
                  <a:srgbClr val="FF0000"/>
                </a:solidFill>
                <a:latin typeface="Arial"/>
                <a:cs typeface="Arial"/>
              </a:rPr>
              <a:t>l</a:t>
            </a:r>
            <a:r>
              <a:rPr lang="en-US" sz="1700" dirty="0" smtClean="0">
                <a:solidFill>
                  <a:srgbClr val="FF0000"/>
                </a:solidFill>
                <a:latin typeface="Arial"/>
                <a:cs typeface="Arial"/>
              </a:rPr>
              <a:t>) cells (5%)</a:t>
            </a:r>
          </a:p>
          <a:p>
            <a:pPr marL="12065">
              <a:lnSpc>
                <a:spcPct val="100000"/>
              </a:lnSpc>
              <a:spcBef>
                <a:spcPts val="915"/>
              </a:spcBef>
              <a:tabLst>
                <a:tab pos="355600" algn="l"/>
                <a:tab pos="356235" algn="l"/>
              </a:tabLst>
            </a:pPr>
            <a:r>
              <a:rPr lang="en-US" sz="1700" dirty="0" err="1" smtClean="0">
                <a:latin typeface="Arial"/>
                <a:cs typeface="Arial"/>
              </a:rPr>
              <a:t>Pinealocytes</a:t>
            </a:r>
            <a:r>
              <a:rPr lang="en-US" sz="1700" dirty="0" smtClean="0">
                <a:latin typeface="Arial"/>
                <a:cs typeface="Arial"/>
              </a:rPr>
              <a:t> are the main cells arranged in bands.</a:t>
            </a:r>
          </a:p>
          <a:p>
            <a:pPr marL="12065">
              <a:lnSpc>
                <a:spcPct val="100000"/>
              </a:lnSpc>
              <a:spcBef>
                <a:spcPts val="915"/>
              </a:spcBef>
              <a:tabLst>
                <a:tab pos="355600" algn="l"/>
                <a:tab pos="356235" algn="l"/>
              </a:tabLst>
            </a:pPr>
            <a:r>
              <a:rPr lang="en-US" sz="1700" dirty="0" smtClean="0">
                <a:latin typeface="Arial"/>
                <a:cs typeface="Arial"/>
              </a:rPr>
              <a:t>They have extensions - shorter ones end between neighboring </a:t>
            </a:r>
            <a:r>
              <a:rPr lang="en-US" sz="1700" dirty="0" err="1" smtClean="0">
                <a:latin typeface="Arial"/>
                <a:cs typeface="Arial"/>
              </a:rPr>
              <a:t>pinealocytes</a:t>
            </a:r>
            <a:r>
              <a:rPr lang="en-US" sz="1700" dirty="0" smtClean="0">
                <a:latin typeface="Arial"/>
                <a:cs typeface="Arial"/>
              </a:rPr>
              <a:t>, longer ones towards - capillaries.</a:t>
            </a:r>
          </a:p>
          <a:p>
            <a:pPr marL="12065">
              <a:lnSpc>
                <a:spcPct val="100000"/>
              </a:lnSpc>
              <a:spcBef>
                <a:spcPts val="915"/>
              </a:spcBef>
              <a:tabLst>
                <a:tab pos="355600" algn="l"/>
                <a:tab pos="356235" algn="l"/>
              </a:tabLst>
            </a:pPr>
            <a:r>
              <a:rPr lang="en-US" sz="1700" dirty="0" smtClean="0">
                <a:latin typeface="Arial"/>
                <a:cs typeface="Arial"/>
              </a:rPr>
              <a:t>They have well-developed organelles, lipofuscin granules and specific protein structures - </a:t>
            </a:r>
            <a:r>
              <a:rPr lang="en-US" sz="1700" b="1" dirty="0" smtClean="0">
                <a:latin typeface="Arial"/>
                <a:cs typeface="Arial"/>
              </a:rPr>
              <a:t>synaptic ribbons </a:t>
            </a:r>
            <a:r>
              <a:rPr lang="en-US" sz="1700" dirty="0" smtClean="0">
                <a:latin typeface="Arial"/>
                <a:cs typeface="Arial"/>
              </a:rPr>
              <a:t>to which synaptic vesicles are attached.</a:t>
            </a:r>
            <a:endParaRPr sz="1700" dirty="0">
              <a:latin typeface="Arial MT"/>
              <a:cs typeface="Arial M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4495800" y="3514852"/>
            <a:ext cx="3733800" cy="3038348"/>
          </a:xfrm>
          <a:prstGeom prst="rect">
            <a:avLst/>
          </a:prstGeom>
        </p:spPr>
      </p:pic>
      <p:sp>
        <p:nvSpPr>
          <p:cNvPr id="4" name="object 4"/>
          <p:cNvSpPr txBox="1"/>
          <p:nvPr/>
        </p:nvSpPr>
        <p:spPr>
          <a:xfrm>
            <a:off x="304800" y="180786"/>
            <a:ext cx="8131175" cy="3486339"/>
          </a:xfrm>
          <a:prstGeom prst="rect">
            <a:avLst/>
          </a:prstGeom>
        </p:spPr>
        <p:txBody>
          <a:bodyPr vert="horz" wrap="square" lIns="0" tIns="6350" rIns="0" bIns="0" rtlCol="0">
            <a:spAutoFit/>
          </a:bodyPr>
          <a:lstStyle/>
          <a:p>
            <a:pPr marL="90805" marR="243840">
              <a:lnSpc>
                <a:spcPct val="102299"/>
              </a:lnSpc>
              <a:spcBef>
                <a:spcPts val="50"/>
              </a:spcBef>
            </a:pPr>
            <a:r>
              <a:rPr lang="en-US" spc="-10" dirty="0">
                <a:latin typeface="Microsoft Sans Serif"/>
                <a:cs typeface="Microsoft Sans Serif"/>
              </a:rPr>
              <a:t>In some organs, the capillary network does not connect the arterial </a:t>
            </a:r>
            <a:r>
              <a:rPr lang="sr-Latn-RS" spc="-10" dirty="0" smtClean="0">
                <a:latin typeface="Microsoft Sans Serif"/>
                <a:cs typeface="Microsoft Sans Serif"/>
              </a:rPr>
              <a:t>and venous </a:t>
            </a:r>
            <a:r>
              <a:rPr lang="en-US" spc="-10" dirty="0" smtClean="0">
                <a:latin typeface="Microsoft Sans Serif"/>
                <a:cs typeface="Microsoft Sans Serif"/>
              </a:rPr>
              <a:t>system</a:t>
            </a:r>
            <a:r>
              <a:rPr lang="en-US" spc="-10" dirty="0">
                <a:latin typeface="Microsoft Sans Serif"/>
                <a:cs typeface="Microsoft Sans Serif"/>
              </a:rPr>
              <a:t>, but the capillaries are inserted </a:t>
            </a:r>
            <a:r>
              <a:rPr lang="en-US" spc="-10" dirty="0">
                <a:solidFill>
                  <a:srgbClr val="7030A0"/>
                </a:solidFill>
                <a:latin typeface="Microsoft Sans Serif"/>
                <a:cs typeface="Microsoft Sans Serif"/>
              </a:rPr>
              <a:t>between two veins </a:t>
            </a:r>
            <a:r>
              <a:rPr lang="en-US" spc="-10" dirty="0">
                <a:latin typeface="Microsoft Sans Serif"/>
                <a:cs typeface="Microsoft Sans Serif"/>
              </a:rPr>
              <a:t>or</a:t>
            </a:r>
            <a:r>
              <a:rPr lang="en-US" spc="-10" dirty="0">
                <a:solidFill>
                  <a:srgbClr val="FF0000"/>
                </a:solidFill>
                <a:latin typeface="Microsoft Sans Serif"/>
                <a:cs typeface="Microsoft Sans Serif"/>
              </a:rPr>
              <a:t> two arterioles</a:t>
            </a:r>
            <a:r>
              <a:rPr lang="en-US" spc="-10" dirty="0">
                <a:latin typeface="Microsoft Sans Serif"/>
                <a:cs typeface="Microsoft Sans Serif"/>
              </a:rPr>
              <a:t>, forming the </a:t>
            </a:r>
            <a:r>
              <a:rPr lang="en-US" spc="-10" dirty="0" smtClean="0">
                <a:latin typeface="Microsoft Sans Serif"/>
                <a:cs typeface="Microsoft Sans Serif"/>
              </a:rPr>
              <a:t>so-called</a:t>
            </a:r>
            <a:r>
              <a:rPr lang="sr-Latn-RS" spc="-10" dirty="0" smtClean="0">
                <a:latin typeface="Microsoft Sans Serif"/>
                <a:cs typeface="Microsoft Sans Serif"/>
              </a:rPr>
              <a:t> </a:t>
            </a:r>
            <a:r>
              <a:rPr lang="en-US" spc="-10" dirty="0" smtClean="0">
                <a:solidFill>
                  <a:srgbClr val="7030A0"/>
                </a:solidFill>
                <a:latin typeface="Microsoft Sans Serif"/>
                <a:cs typeface="Microsoft Sans Serif"/>
              </a:rPr>
              <a:t>port</a:t>
            </a:r>
            <a:r>
              <a:rPr lang="sr-Latn-RS" spc="-10" dirty="0" smtClean="0">
                <a:solidFill>
                  <a:srgbClr val="7030A0"/>
                </a:solidFill>
                <a:latin typeface="Microsoft Sans Serif"/>
                <a:cs typeface="Microsoft Sans Serif"/>
              </a:rPr>
              <a:t>al venous </a:t>
            </a:r>
            <a:r>
              <a:rPr lang="sr-Latn-RS" spc="-10" dirty="0" smtClean="0">
                <a:latin typeface="Microsoft Sans Serif"/>
                <a:cs typeface="Microsoft Sans Serif"/>
              </a:rPr>
              <a:t>and </a:t>
            </a:r>
            <a:r>
              <a:rPr lang="sr-Latn-RS" spc="-10" dirty="0" smtClean="0">
                <a:solidFill>
                  <a:srgbClr val="FF0000"/>
                </a:solidFill>
                <a:latin typeface="Microsoft Sans Serif"/>
                <a:cs typeface="Microsoft Sans Serif"/>
              </a:rPr>
              <a:t>portal arterial </a:t>
            </a:r>
            <a:r>
              <a:rPr lang="sr-Latn-RS" spc="-10" dirty="0" smtClean="0">
                <a:latin typeface="Microsoft Sans Serif"/>
                <a:cs typeface="Microsoft Sans Serif"/>
              </a:rPr>
              <a:t>systems</a:t>
            </a:r>
            <a:r>
              <a:rPr lang="en-US" spc="-10" dirty="0" smtClean="0">
                <a:latin typeface="Microsoft Sans Serif"/>
                <a:cs typeface="Microsoft Sans Serif"/>
              </a:rPr>
              <a:t>.</a:t>
            </a:r>
            <a:endParaRPr lang="en-US" spc="-10" dirty="0">
              <a:latin typeface="Microsoft Sans Serif"/>
              <a:cs typeface="Microsoft Sans Serif"/>
            </a:endParaRPr>
          </a:p>
          <a:p>
            <a:pPr marL="90805" marR="243840">
              <a:lnSpc>
                <a:spcPct val="102299"/>
              </a:lnSpc>
              <a:spcBef>
                <a:spcPts val="50"/>
              </a:spcBef>
            </a:pPr>
            <a:endParaRPr lang="en-US" spc="-10" dirty="0">
              <a:latin typeface="Microsoft Sans Serif"/>
              <a:cs typeface="Microsoft Sans Serif"/>
            </a:endParaRPr>
          </a:p>
          <a:p>
            <a:pPr marL="90805" marR="243840">
              <a:lnSpc>
                <a:spcPct val="102299"/>
              </a:lnSpc>
              <a:spcBef>
                <a:spcPts val="50"/>
              </a:spcBef>
            </a:pPr>
            <a:r>
              <a:rPr lang="en-US" spc="-10" dirty="0" smtClean="0">
                <a:latin typeface="Microsoft Sans Serif"/>
                <a:cs typeface="Microsoft Sans Serif"/>
              </a:rPr>
              <a:t>Portal </a:t>
            </a:r>
            <a:r>
              <a:rPr lang="en-US" spc="-10" dirty="0">
                <a:latin typeface="Microsoft Sans Serif"/>
                <a:cs typeface="Microsoft Sans Serif"/>
              </a:rPr>
              <a:t>systems </a:t>
            </a:r>
            <a:r>
              <a:rPr lang="en-US" spc="-10" dirty="0" smtClean="0">
                <a:latin typeface="Microsoft Sans Serif"/>
                <a:cs typeface="Microsoft Sans Serif"/>
              </a:rPr>
              <a:t>are</a:t>
            </a:r>
            <a:r>
              <a:rPr lang="sr-Latn-RS" spc="-10" dirty="0" smtClean="0">
                <a:latin typeface="Microsoft Sans Serif"/>
                <a:cs typeface="Microsoft Sans Serif"/>
              </a:rPr>
              <a:t> </a:t>
            </a:r>
            <a:r>
              <a:rPr lang="en-US" spc="-10" dirty="0" smtClean="0">
                <a:latin typeface="Microsoft Sans Serif"/>
                <a:cs typeface="Microsoft Sans Serif"/>
              </a:rPr>
              <a:t>specialized </a:t>
            </a:r>
            <a:r>
              <a:rPr lang="en-US" spc="-10" dirty="0">
                <a:latin typeface="Microsoft Sans Serif"/>
                <a:cs typeface="Microsoft Sans Serif"/>
              </a:rPr>
              <a:t>for absorption</a:t>
            </a:r>
            <a:r>
              <a:rPr lang="en-US" spc="-10" dirty="0" smtClean="0">
                <a:latin typeface="Microsoft Sans Serif"/>
                <a:cs typeface="Microsoft Sans Serif"/>
              </a:rPr>
              <a:t>,</a:t>
            </a:r>
            <a:r>
              <a:rPr lang="sr-Latn-RS" spc="-10" dirty="0" smtClean="0">
                <a:latin typeface="Microsoft Sans Serif"/>
                <a:cs typeface="Microsoft Sans Serif"/>
              </a:rPr>
              <a:t> </a:t>
            </a:r>
            <a:r>
              <a:rPr lang="en-US" spc="-10" dirty="0" smtClean="0">
                <a:latin typeface="Microsoft Sans Serif"/>
                <a:cs typeface="Microsoft Sans Serif"/>
              </a:rPr>
              <a:t>transport </a:t>
            </a:r>
            <a:r>
              <a:rPr lang="en-US" spc="-10" dirty="0">
                <a:latin typeface="Microsoft Sans Serif"/>
                <a:cs typeface="Microsoft Sans Serif"/>
              </a:rPr>
              <a:t>and secretion of substances</a:t>
            </a:r>
            <a:r>
              <a:rPr lang="en-US" spc="-10" dirty="0" smtClean="0">
                <a:latin typeface="Microsoft Sans Serif"/>
                <a:cs typeface="Microsoft Sans Serif"/>
              </a:rPr>
              <a:t>.</a:t>
            </a:r>
            <a:r>
              <a:rPr lang="sr-Latn-RS" spc="-10" dirty="0" smtClean="0">
                <a:latin typeface="Microsoft Sans Serif"/>
                <a:cs typeface="Microsoft Sans Serif"/>
              </a:rPr>
              <a:t> </a:t>
            </a:r>
          </a:p>
          <a:p>
            <a:pPr marL="90805" marR="243840">
              <a:lnSpc>
                <a:spcPct val="102299"/>
              </a:lnSpc>
              <a:spcBef>
                <a:spcPts val="50"/>
              </a:spcBef>
            </a:pPr>
            <a:endParaRPr lang="sr-Latn-RS" spc="-10" dirty="0" smtClean="0">
              <a:latin typeface="Microsoft Sans Serif"/>
              <a:cs typeface="Microsoft Sans Serif"/>
            </a:endParaRPr>
          </a:p>
          <a:p>
            <a:pPr marL="90805" marR="243840">
              <a:lnSpc>
                <a:spcPct val="102299"/>
              </a:lnSpc>
              <a:spcBef>
                <a:spcPts val="50"/>
              </a:spcBef>
            </a:pPr>
            <a:r>
              <a:rPr lang="en-US" spc="-10" dirty="0" smtClean="0">
                <a:latin typeface="Microsoft Sans Serif"/>
                <a:cs typeface="Microsoft Sans Serif"/>
              </a:rPr>
              <a:t>The </a:t>
            </a:r>
            <a:r>
              <a:rPr lang="en-US" spc="-10" dirty="0">
                <a:latin typeface="Microsoft Sans Serif"/>
                <a:cs typeface="Microsoft Sans Serif"/>
              </a:rPr>
              <a:t>largest portal system in the body is the </a:t>
            </a:r>
            <a:r>
              <a:rPr lang="en-US" spc="-10" dirty="0" smtClean="0">
                <a:solidFill>
                  <a:srgbClr val="7030A0"/>
                </a:solidFill>
                <a:latin typeface="Microsoft Sans Serif"/>
                <a:cs typeface="Microsoft Sans Serif"/>
              </a:rPr>
              <a:t>portal venous</a:t>
            </a:r>
            <a:r>
              <a:rPr lang="sr-Latn-RS" spc="-10" dirty="0" smtClean="0">
                <a:solidFill>
                  <a:srgbClr val="7030A0"/>
                </a:solidFill>
                <a:latin typeface="Microsoft Sans Serif"/>
                <a:cs typeface="Microsoft Sans Serif"/>
              </a:rPr>
              <a:t> </a:t>
            </a:r>
            <a:r>
              <a:rPr lang="en-US" spc="-10" dirty="0" smtClean="0">
                <a:solidFill>
                  <a:srgbClr val="7030A0"/>
                </a:solidFill>
                <a:latin typeface="Microsoft Sans Serif"/>
                <a:cs typeface="Microsoft Sans Serif"/>
              </a:rPr>
              <a:t>system </a:t>
            </a:r>
            <a:r>
              <a:rPr lang="en-US" spc="-10" dirty="0">
                <a:solidFill>
                  <a:srgbClr val="7030A0"/>
                </a:solidFill>
                <a:latin typeface="Microsoft Sans Serif"/>
                <a:cs typeface="Microsoft Sans Serif"/>
              </a:rPr>
              <a:t>of the liver.</a:t>
            </a:r>
          </a:p>
          <a:p>
            <a:pPr marL="90805" marR="243840">
              <a:lnSpc>
                <a:spcPct val="102299"/>
              </a:lnSpc>
              <a:spcBef>
                <a:spcPts val="50"/>
              </a:spcBef>
            </a:pPr>
            <a:endParaRPr lang="en-US" spc="-10" dirty="0">
              <a:latin typeface="Microsoft Sans Serif"/>
              <a:cs typeface="Microsoft Sans Serif"/>
            </a:endParaRPr>
          </a:p>
          <a:p>
            <a:pPr marL="90805" marR="243840">
              <a:lnSpc>
                <a:spcPct val="102299"/>
              </a:lnSpc>
              <a:spcBef>
                <a:spcPts val="50"/>
              </a:spcBef>
            </a:pPr>
            <a:r>
              <a:rPr lang="en-US" spc="-10" dirty="0">
                <a:latin typeface="Microsoft Sans Serif"/>
                <a:cs typeface="Microsoft Sans Serif"/>
              </a:rPr>
              <a:t>The smaller venous portal system is located in the pituitary gland </a:t>
            </a:r>
            <a:r>
              <a:rPr lang="en-US" spc="-10" dirty="0" err="1" smtClean="0">
                <a:latin typeface="Microsoft Sans Serif"/>
                <a:cs typeface="Microsoft Sans Serif"/>
              </a:rPr>
              <a:t>hypothalamo</a:t>
            </a:r>
            <a:r>
              <a:rPr lang="en-US" spc="-10" dirty="0" smtClean="0">
                <a:latin typeface="Microsoft Sans Serif"/>
                <a:cs typeface="Microsoft Sans Serif"/>
              </a:rPr>
              <a:t>-pituitary </a:t>
            </a:r>
            <a:r>
              <a:rPr lang="en-US" spc="-10" dirty="0">
                <a:latin typeface="Microsoft Sans Serif"/>
                <a:cs typeface="Microsoft Sans Serif"/>
              </a:rPr>
              <a:t>portal </a:t>
            </a:r>
            <a:r>
              <a:rPr lang="en-US" spc="-10" dirty="0" smtClean="0">
                <a:latin typeface="Microsoft Sans Serif"/>
                <a:cs typeface="Microsoft Sans Serif"/>
              </a:rPr>
              <a:t>system, while</a:t>
            </a:r>
            <a:r>
              <a:rPr lang="sr-Latn-RS" spc="-10" dirty="0" smtClean="0">
                <a:latin typeface="Microsoft Sans Serif"/>
                <a:cs typeface="Microsoft Sans Serif"/>
              </a:rPr>
              <a:t> </a:t>
            </a:r>
            <a:r>
              <a:rPr lang="en-US" spc="-10" dirty="0" smtClean="0">
                <a:latin typeface="Microsoft Sans Serif"/>
                <a:cs typeface="Microsoft Sans Serif"/>
              </a:rPr>
              <a:t>arterial </a:t>
            </a:r>
            <a:r>
              <a:rPr lang="en-US" spc="-10" dirty="0">
                <a:latin typeface="Microsoft Sans Serif"/>
                <a:cs typeface="Microsoft Sans Serif"/>
              </a:rPr>
              <a:t>portal system located in</a:t>
            </a:r>
          </a:p>
          <a:p>
            <a:pPr marL="90805" marR="243840">
              <a:lnSpc>
                <a:spcPct val="102299"/>
              </a:lnSpc>
              <a:spcBef>
                <a:spcPts val="50"/>
              </a:spcBef>
            </a:pPr>
            <a:r>
              <a:rPr lang="en-US" spc="-10" dirty="0" smtClean="0">
                <a:latin typeface="Microsoft Sans Serif"/>
                <a:cs typeface="Microsoft Sans Serif"/>
              </a:rPr>
              <a:t>Kidney</a:t>
            </a:r>
            <a:r>
              <a:rPr lang="sr-Latn-RS" spc="-10" dirty="0" smtClean="0">
                <a:latin typeface="Microsoft Sans Serif"/>
                <a:cs typeface="Microsoft Sans Serif"/>
              </a:rPr>
              <a:t> glomerulus</a:t>
            </a:r>
            <a:r>
              <a:rPr lang="en-US" spc="-10" dirty="0" smtClean="0">
                <a:latin typeface="Microsoft Sans Serif"/>
                <a:cs typeface="Microsoft Sans Serif"/>
              </a:rPr>
              <a:t>.</a:t>
            </a:r>
            <a:endParaRPr sz="1800" dirty="0">
              <a:latin typeface="Microsoft Sans Serif"/>
              <a:cs typeface="Microsoft Sans Serif"/>
            </a:endParaRPr>
          </a:p>
        </p:txBody>
      </p:sp>
      <p:pic>
        <p:nvPicPr>
          <p:cNvPr id="6" name="Picture 5"/>
          <p:cNvPicPr>
            <a:picLocks noChangeAspect="1"/>
          </p:cNvPicPr>
          <p:nvPr/>
        </p:nvPicPr>
        <p:blipFill>
          <a:blip r:embed="rId3"/>
          <a:stretch>
            <a:fillRect/>
          </a:stretch>
        </p:blipFill>
        <p:spPr>
          <a:xfrm>
            <a:off x="533400" y="3657600"/>
            <a:ext cx="3581400" cy="3182385"/>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228600" y="1066800"/>
            <a:ext cx="4202430" cy="5050100"/>
          </a:xfrm>
          <a:prstGeom prst="rect">
            <a:avLst/>
          </a:prstGeom>
        </p:spPr>
        <p:txBody>
          <a:bodyPr vert="horz" wrap="square" lIns="0" tIns="10160" rIns="0" bIns="0" rtlCol="0">
            <a:spAutoFit/>
          </a:bodyPr>
          <a:lstStyle/>
          <a:p>
            <a:pPr marL="355600" marR="161925" indent="-342900" algn="just">
              <a:lnSpc>
                <a:spcPts val="2270"/>
              </a:lnSpc>
              <a:spcBef>
                <a:spcPts val="80"/>
              </a:spcBef>
              <a:buFont typeface="Wingdings" panose="05000000000000000000" pitchFamily="2" charset="2"/>
              <a:buChar char="v"/>
              <a:tabLst>
                <a:tab pos="356235" algn="l"/>
              </a:tabLst>
            </a:pPr>
            <a:r>
              <a:rPr lang="en-US" spc="-5" dirty="0">
                <a:latin typeface="Arial"/>
                <a:cs typeface="Arial"/>
              </a:rPr>
              <a:t>The pineal gland is a photosensitive organ and an </a:t>
            </a:r>
            <a:r>
              <a:rPr lang="en-US" spc="-5" dirty="0" smtClean="0">
                <a:solidFill>
                  <a:srgbClr val="FF0000"/>
                </a:solidFill>
                <a:latin typeface="Arial"/>
                <a:cs typeface="Arial"/>
              </a:rPr>
              <a:t>important</a:t>
            </a:r>
            <a:r>
              <a:rPr lang="sr-Latn-RS" spc="-5" dirty="0" smtClean="0">
                <a:solidFill>
                  <a:srgbClr val="FF0000"/>
                </a:solidFill>
                <a:latin typeface="Arial"/>
                <a:cs typeface="Arial"/>
              </a:rPr>
              <a:t> </a:t>
            </a:r>
            <a:r>
              <a:rPr lang="en-US" spc="-5" dirty="0" smtClean="0">
                <a:solidFill>
                  <a:srgbClr val="FF0000"/>
                </a:solidFill>
                <a:latin typeface="Arial"/>
                <a:cs typeface="Arial"/>
              </a:rPr>
              <a:t>timekeeper </a:t>
            </a:r>
            <a:r>
              <a:rPr lang="en-US" spc="-5" dirty="0">
                <a:solidFill>
                  <a:srgbClr val="FF0000"/>
                </a:solidFill>
                <a:latin typeface="Arial"/>
                <a:cs typeface="Arial"/>
              </a:rPr>
              <a:t>and regulator of the day/night cycle (</a:t>
            </a:r>
            <a:r>
              <a:rPr lang="en-US" spc="-5" dirty="0" smtClean="0">
                <a:solidFill>
                  <a:srgbClr val="FF0000"/>
                </a:solidFill>
                <a:latin typeface="Arial"/>
                <a:cs typeface="Arial"/>
              </a:rPr>
              <a:t>circadian</a:t>
            </a:r>
            <a:r>
              <a:rPr lang="sr-Latn-RS" spc="-5" dirty="0" smtClean="0">
                <a:solidFill>
                  <a:srgbClr val="FF0000"/>
                </a:solidFill>
                <a:latin typeface="Arial"/>
                <a:cs typeface="Arial"/>
              </a:rPr>
              <a:t> </a:t>
            </a:r>
            <a:r>
              <a:rPr lang="en-US" spc="-5" dirty="0" smtClean="0">
                <a:solidFill>
                  <a:srgbClr val="FF0000"/>
                </a:solidFill>
                <a:latin typeface="Arial"/>
                <a:cs typeface="Arial"/>
              </a:rPr>
              <a:t>rhythm</a:t>
            </a:r>
            <a:r>
              <a:rPr lang="en-US" spc="-5" dirty="0">
                <a:latin typeface="Arial"/>
                <a:cs typeface="Arial"/>
              </a:rPr>
              <a:t>). It obtains information about light and dark </a:t>
            </a:r>
            <a:r>
              <a:rPr lang="en-US" spc="-5" dirty="0" smtClean="0">
                <a:latin typeface="Arial"/>
                <a:cs typeface="Arial"/>
              </a:rPr>
              <a:t>cycles</a:t>
            </a:r>
            <a:r>
              <a:rPr lang="sr-Latn-RS" spc="-5" dirty="0" smtClean="0">
                <a:latin typeface="Arial"/>
                <a:cs typeface="Arial"/>
              </a:rPr>
              <a:t> </a:t>
            </a:r>
            <a:r>
              <a:rPr lang="en-US" spc="-5" dirty="0" smtClean="0">
                <a:latin typeface="Arial"/>
                <a:cs typeface="Arial"/>
              </a:rPr>
              <a:t>from </a:t>
            </a:r>
            <a:r>
              <a:rPr lang="en-US" spc="-5" dirty="0">
                <a:latin typeface="Arial"/>
                <a:cs typeface="Arial"/>
              </a:rPr>
              <a:t>the retina via the </a:t>
            </a:r>
            <a:r>
              <a:rPr lang="en-US" spc="-5" dirty="0" err="1" smtClean="0">
                <a:latin typeface="Arial"/>
                <a:cs typeface="Arial"/>
              </a:rPr>
              <a:t>retino</a:t>
            </a:r>
            <a:r>
              <a:rPr lang="sr-Latn-RS" spc="-5" dirty="0" smtClean="0">
                <a:latin typeface="Arial"/>
                <a:cs typeface="Arial"/>
              </a:rPr>
              <a:t>-</a:t>
            </a:r>
            <a:r>
              <a:rPr lang="en-US" spc="-5" dirty="0" smtClean="0">
                <a:latin typeface="Arial"/>
                <a:cs typeface="Arial"/>
              </a:rPr>
              <a:t>hypothalamic </a:t>
            </a:r>
            <a:r>
              <a:rPr lang="en-US" spc="-5" dirty="0">
                <a:latin typeface="Arial"/>
                <a:cs typeface="Arial"/>
              </a:rPr>
              <a:t>tract, </a:t>
            </a:r>
            <a:r>
              <a:rPr lang="en-US" spc="-5" dirty="0" smtClean="0">
                <a:latin typeface="Arial"/>
                <a:cs typeface="Arial"/>
              </a:rPr>
              <a:t>which</a:t>
            </a:r>
            <a:r>
              <a:rPr lang="sr-Latn-RS" spc="-5" dirty="0" smtClean="0">
                <a:latin typeface="Arial"/>
                <a:cs typeface="Arial"/>
              </a:rPr>
              <a:t> </a:t>
            </a:r>
            <a:r>
              <a:rPr lang="en-US" spc="-5" dirty="0" smtClean="0">
                <a:latin typeface="Arial"/>
                <a:cs typeface="Arial"/>
              </a:rPr>
              <a:t>connects </a:t>
            </a:r>
            <a:r>
              <a:rPr lang="en-US" spc="-5" dirty="0">
                <a:latin typeface="Arial"/>
                <a:cs typeface="Arial"/>
              </a:rPr>
              <a:t>in the </a:t>
            </a:r>
            <a:r>
              <a:rPr lang="en-US" spc="-5" dirty="0" err="1">
                <a:latin typeface="Arial"/>
                <a:cs typeface="Arial"/>
              </a:rPr>
              <a:t>suprachiasmatic</a:t>
            </a:r>
            <a:r>
              <a:rPr lang="en-US" spc="-5" dirty="0">
                <a:latin typeface="Arial"/>
                <a:cs typeface="Arial"/>
              </a:rPr>
              <a:t> nucleus with </a:t>
            </a:r>
            <a:r>
              <a:rPr lang="en-US" spc="-5" dirty="0" smtClean="0">
                <a:latin typeface="Arial"/>
                <a:cs typeface="Arial"/>
              </a:rPr>
              <a:t>sympathetic</a:t>
            </a:r>
            <a:r>
              <a:rPr lang="sr-Latn-RS" spc="-5" dirty="0" smtClean="0">
                <a:latin typeface="Arial"/>
                <a:cs typeface="Arial"/>
              </a:rPr>
              <a:t> </a:t>
            </a:r>
            <a:r>
              <a:rPr lang="en-US" spc="-5" dirty="0" smtClean="0">
                <a:latin typeface="Arial"/>
                <a:cs typeface="Arial"/>
              </a:rPr>
              <a:t>neural </a:t>
            </a:r>
            <a:r>
              <a:rPr lang="en-US" spc="-5" dirty="0">
                <a:latin typeface="Arial"/>
                <a:cs typeface="Arial"/>
              </a:rPr>
              <a:t>tracts traveling into the pineal gland. </a:t>
            </a:r>
            <a:endParaRPr lang="sr-Latn-RS" spc="-5" dirty="0" smtClean="0">
              <a:latin typeface="Arial"/>
              <a:cs typeface="Arial"/>
            </a:endParaRPr>
          </a:p>
          <a:p>
            <a:pPr marL="355600" marR="161925" indent="-342900" algn="just">
              <a:lnSpc>
                <a:spcPts val="2270"/>
              </a:lnSpc>
              <a:spcBef>
                <a:spcPts val="80"/>
              </a:spcBef>
              <a:buFont typeface="Wingdings" panose="05000000000000000000" pitchFamily="2" charset="2"/>
              <a:buChar char="v"/>
              <a:tabLst>
                <a:tab pos="356235" algn="l"/>
              </a:tabLst>
            </a:pPr>
            <a:endParaRPr lang="sr-Latn-RS" spc="-5" dirty="0" smtClean="0">
              <a:latin typeface="Arial"/>
              <a:cs typeface="Arial"/>
            </a:endParaRPr>
          </a:p>
          <a:p>
            <a:pPr marL="355600" marR="161925" indent="-342900" algn="just">
              <a:lnSpc>
                <a:spcPts val="2270"/>
              </a:lnSpc>
              <a:spcBef>
                <a:spcPts val="80"/>
              </a:spcBef>
              <a:buFont typeface="Wingdings" panose="05000000000000000000" pitchFamily="2" charset="2"/>
              <a:buChar char="v"/>
              <a:tabLst>
                <a:tab pos="356235" algn="l"/>
              </a:tabLst>
            </a:pPr>
            <a:r>
              <a:rPr lang="sr-Latn-RS" dirty="0" smtClean="0">
                <a:latin typeface="Arial MT"/>
                <a:cs typeface="Arial MT"/>
              </a:rPr>
              <a:t>P</a:t>
            </a:r>
            <a:r>
              <a:rPr lang="en-US" dirty="0" err="1" smtClean="0">
                <a:latin typeface="Arial MT"/>
                <a:cs typeface="Arial MT"/>
              </a:rPr>
              <a:t>ineal</a:t>
            </a:r>
            <a:r>
              <a:rPr lang="en-US" dirty="0" smtClean="0">
                <a:latin typeface="Arial MT"/>
                <a:cs typeface="Arial MT"/>
              </a:rPr>
              <a:t> </a:t>
            </a:r>
            <a:r>
              <a:rPr lang="en-US" dirty="0">
                <a:latin typeface="Arial MT"/>
                <a:cs typeface="Arial MT"/>
              </a:rPr>
              <a:t>activity, </a:t>
            </a:r>
            <a:r>
              <a:rPr lang="sr-Latn-RS" dirty="0" smtClean="0">
                <a:latin typeface="Arial MT"/>
                <a:cs typeface="Arial MT"/>
              </a:rPr>
              <a:t>i</a:t>
            </a:r>
            <a:r>
              <a:rPr lang="en-US" dirty="0" err="1" smtClean="0">
                <a:latin typeface="Arial MT"/>
                <a:cs typeface="Arial MT"/>
              </a:rPr>
              <a:t>ncreases</a:t>
            </a:r>
            <a:r>
              <a:rPr lang="en-US" dirty="0" smtClean="0">
                <a:latin typeface="Arial MT"/>
                <a:cs typeface="Arial MT"/>
              </a:rPr>
              <a:t> during</a:t>
            </a:r>
            <a:r>
              <a:rPr lang="sr-Latn-RS" dirty="0" smtClean="0">
                <a:latin typeface="Arial MT"/>
                <a:cs typeface="Arial MT"/>
              </a:rPr>
              <a:t> </a:t>
            </a:r>
            <a:r>
              <a:rPr lang="en-US" dirty="0" smtClean="0">
                <a:latin typeface="Arial MT"/>
                <a:cs typeface="Arial MT"/>
              </a:rPr>
              <a:t>darkness </a:t>
            </a:r>
            <a:r>
              <a:rPr lang="en-US" dirty="0">
                <a:latin typeface="Arial MT"/>
                <a:cs typeface="Arial MT"/>
              </a:rPr>
              <a:t>and decreases during light. In humans, these </a:t>
            </a:r>
            <a:r>
              <a:rPr lang="en-US" dirty="0" smtClean="0">
                <a:latin typeface="Arial MT"/>
                <a:cs typeface="Arial MT"/>
              </a:rPr>
              <a:t>circadian</a:t>
            </a:r>
            <a:r>
              <a:rPr lang="sr-Latn-RS" dirty="0" smtClean="0">
                <a:latin typeface="Arial MT"/>
                <a:cs typeface="Arial MT"/>
              </a:rPr>
              <a:t> </a:t>
            </a:r>
            <a:r>
              <a:rPr lang="en-US" dirty="0" smtClean="0">
                <a:latin typeface="Arial MT"/>
                <a:cs typeface="Arial MT"/>
              </a:rPr>
              <a:t>changes </a:t>
            </a:r>
            <a:r>
              <a:rPr lang="en-US" dirty="0">
                <a:latin typeface="Arial MT"/>
                <a:cs typeface="Arial MT"/>
              </a:rPr>
              <a:t>of melatonin secretion play an important role </a:t>
            </a:r>
            <a:r>
              <a:rPr lang="en-US" dirty="0" smtClean="0">
                <a:latin typeface="Arial MT"/>
                <a:cs typeface="Arial MT"/>
              </a:rPr>
              <a:t>in</a:t>
            </a:r>
            <a:r>
              <a:rPr lang="sr-Latn-RS" dirty="0" smtClean="0">
                <a:latin typeface="Arial MT"/>
                <a:cs typeface="Arial MT"/>
              </a:rPr>
              <a:t> </a:t>
            </a:r>
            <a:r>
              <a:rPr lang="en-US" dirty="0" smtClean="0">
                <a:latin typeface="Arial MT"/>
                <a:cs typeface="Arial MT"/>
              </a:rPr>
              <a:t>regulating body rhythms</a:t>
            </a:r>
            <a:r>
              <a:rPr lang="en-US" dirty="0">
                <a:latin typeface="Arial MT"/>
                <a:cs typeface="Arial MT"/>
              </a:rPr>
              <a:t>.</a:t>
            </a:r>
            <a:endParaRPr sz="1800" dirty="0">
              <a:latin typeface="Arial MT"/>
              <a:cs typeface="Arial MT"/>
            </a:endParaRPr>
          </a:p>
        </p:txBody>
      </p:sp>
      <p:pic>
        <p:nvPicPr>
          <p:cNvPr id="2" name="Picture 1"/>
          <p:cNvPicPr>
            <a:picLocks noChangeAspect="1"/>
          </p:cNvPicPr>
          <p:nvPr/>
        </p:nvPicPr>
        <p:blipFill rotWithShape="1">
          <a:blip r:embed="rId2"/>
          <a:srcRect b="38983"/>
          <a:stretch/>
        </p:blipFill>
        <p:spPr>
          <a:xfrm>
            <a:off x="4724400" y="1828800"/>
            <a:ext cx="3745036" cy="27432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16666" y="348488"/>
            <a:ext cx="7109459" cy="574040"/>
          </a:xfrm>
          <a:prstGeom prst="rect">
            <a:avLst/>
          </a:prstGeom>
        </p:spPr>
        <p:txBody>
          <a:bodyPr vert="horz" wrap="square" lIns="0" tIns="12700" rIns="0" bIns="0" rtlCol="0">
            <a:spAutoFit/>
          </a:bodyPr>
          <a:lstStyle/>
          <a:p>
            <a:pPr marL="12700" algn="ctr">
              <a:lnSpc>
                <a:spcPct val="100000"/>
              </a:lnSpc>
              <a:spcBef>
                <a:spcPts val="100"/>
              </a:spcBef>
            </a:pPr>
            <a:r>
              <a:rPr lang="en-US" sz="3600" spc="-5" dirty="0"/>
              <a:t>T</a:t>
            </a:r>
            <a:r>
              <a:rPr sz="3600" spc="-5" dirty="0" smtClean="0"/>
              <a:t>hyroid</a:t>
            </a:r>
            <a:r>
              <a:rPr lang="en-US" sz="3600" spc="-5" dirty="0" smtClean="0"/>
              <a:t> gland</a:t>
            </a:r>
            <a:endParaRPr sz="3600" dirty="0"/>
          </a:p>
        </p:txBody>
      </p:sp>
      <p:grpSp>
        <p:nvGrpSpPr>
          <p:cNvPr id="4" name="object 4"/>
          <p:cNvGrpSpPr/>
          <p:nvPr/>
        </p:nvGrpSpPr>
        <p:grpSpPr>
          <a:xfrm>
            <a:off x="4849812" y="1187450"/>
            <a:ext cx="3714750" cy="2581275"/>
            <a:chOff x="4849812" y="1187450"/>
            <a:chExt cx="3714750" cy="2581275"/>
          </a:xfrm>
        </p:grpSpPr>
        <p:pic>
          <p:nvPicPr>
            <p:cNvPr id="5" name="object 5"/>
            <p:cNvPicPr/>
            <p:nvPr/>
          </p:nvPicPr>
          <p:blipFill>
            <a:blip r:embed="rId2" cstate="print"/>
            <a:stretch>
              <a:fillRect/>
            </a:stretch>
          </p:blipFill>
          <p:spPr>
            <a:xfrm>
              <a:off x="4864100" y="1201737"/>
              <a:ext cx="3695700" cy="2562225"/>
            </a:xfrm>
            <a:prstGeom prst="rect">
              <a:avLst/>
            </a:prstGeom>
          </p:spPr>
        </p:pic>
        <p:sp>
          <p:nvSpPr>
            <p:cNvPr id="6" name="object 6"/>
            <p:cNvSpPr/>
            <p:nvPr/>
          </p:nvSpPr>
          <p:spPr>
            <a:xfrm>
              <a:off x="4854575" y="1192212"/>
              <a:ext cx="3705225" cy="2571750"/>
            </a:xfrm>
            <a:custGeom>
              <a:avLst/>
              <a:gdLst/>
              <a:ahLst/>
              <a:cxnLst/>
              <a:rect l="l" t="t" r="r" b="b"/>
              <a:pathLst>
                <a:path w="3705225" h="2571750">
                  <a:moveTo>
                    <a:pt x="0" y="0"/>
                  </a:moveTo>
                  <a:lnTo>
                    <a:pt x="3705225" y="0"/>
                  </a:lnTo>
                  <a:lnTo>
                    <a:pt x="3705225" y="2571750"/>
                  </a:lnTo>
                  <a:lnTo>
                    <a:pt x="0" y="2571750"/>
                  </a:lnTo>
                  <a:lnTo>
                    <a:pt x="0" y="0"/>
                  </a:lnTo>
                  <a:close/>
                </a:path>
              </a:pathLst>
            </a:custGeom>
            <a:ln w="9525">
              <a:solidFill>
                <a:srgbClr val="800000"/>
              </a:solidFill>
            </a:ln>
          </p:spPr>
          <p:txBody>
            <a:bodyPr wrap="square" lIns="0" tIns="0" rIns="0" bIns="0" rtlCol="0"/>
            <a:lstStyle/>
            <a:p>
              <a:endParaRPr/>
            </a:p>
          </p:txBody>
        </p:sp>
      </p:grpSp>
      <p:grpSp>
        <p:nvGrpSpPr>
          <p:cNvPr id="7" name="object 7"/>
          <p:cNvGrpSpPr/>
          <p:nvPr/>
        </p:nvGrpSpPr>
        <p:grpSpPr>
          <a:xfrm>
            <a:off x="4849812" y="3851275"/>
            <a:ext cx="3692525" cy="2647950"/>
            <a:chOff x="4849812" y="3851275"/>
            <a:chExt cx="3692525" cy="2647950"/>
          </a:xfrm>
        </p:grpSpPr>
        <p:pic>
          <p:nvPicPr>
            <p:cNvPr id="8" name="object 8"/>
            <p:cNvPicPr/>
            <p:nvPr/>
          </p:nvPicPr>
          <p:blipFill>
            <a:blip r:embed="rId3" cstate="print"/>
            <a:stretch>
              <a:fillRect/>
            </a:stretch>
          </p:blipFill>
          <p:spPr>
            <a:xfrm>
              <a:off x="4861417" y="3862908"/>
              <a:ext cx="3673452" cy="2628868"/>
            </a:xfrm>
            <a:prstGeom prst="rect">
              <a:avLst/>
            </a:prstGeom>
          </p:spPr>
        </p:pic>
        <p:sp>
          <p:nvSpPr>
            <p:cNvPr id="9" name="object 9"/>
            <p:cNvSpPr/>
            <p:nvPr/>
          </p:nvSpPr>
          <p:spPr>
            <a:xfrm>
              <a:off x="4854575" y="3856037"/>
              <a:ext cx="3683000" cy="2638425"/>
            </a:xfrm>
            <a:custGeom>
              <a:avLst/>
              <a:gdLst/>
              <a:ahLst/>
              <a:cxnLst/>
              <a:rect l="l" t="t" r="r" b="b"/>
              <a:pathLst>
                <a:path w="3683000" h="2638425">
                  <a:moveTo>
                    <a:pt x="0" y="0"/>
                  </a:moveTo>
                  <a:lnTo>
                    <a:pt x="3683000" y="0"/>
                  </a:lnTo>
                  <a:lnTo>
                    <a:pt x="3683000" y="2638425"/>
                  </a:lnTo>
                  <a:lnTo>
                    <a:pt x="0" y="2638425"/>
                  </a:lnTo>
                  <a:lnTo>
                    <a:pt x="0" y="0"/>
                  </a:lnTo>
                  <a:close/>
                </a:path>
              </a:pathLst>
            </a:custGeom>
            <a:ln w="9525">
              <a:solidFill>
                <a:srgbClr val="800000"/>
              </a:solidFill>
            </a:ln>
          </p:spPr>
          <p:txBody>
            <a:bodyPr wrap="square" lIns="0" tIns="0" rIns="0" bIns="0" rtlCol="0"/>
            <a:lstStyle/>
            <a:p>
              <a:endParaRPr/>
            </a:p>
          </p:txBody>
        </p:sp>
      </p:grpSp>
      <p:sp>
        <p:nvSpPr>
          <p:cNvPr id="10" name="Rectangle 9"/>
          <p:cNvSpPr/>
          <p:nvPr/>
        </p:nvSpPr>
        <p:spPr>
          <a:xfrm>
            <a:off x="304800" y="2133600"/>
            <a:ext cx="4358783" cy="3139321"/>
          </a:xfrm>
          <a:prstGeom prst="rect">
            <a:avLst/>
          </a:prstGeom>
        </p:spPr>
        <p:txBody>
          <a:bodyPr wrap="square">
            <a:spAutoFit/>
          </a:bodyPr>
          <a:lstStyle/>
          <a:p>
            <a:r>
              <a:rPr lang="en-US" dirty="0" smtClean="0"/>
              <a:t>Consists of</a:t>
            </a:r>
          </a:p>
          <a:p>
            <a:endParaRPr lang="en-US" dirty="0" smtClean="0"/>
          </a:p>
          <a:p>
            <a:pPr marL="285750" indent="-285750">
              <a:buFont typeface="Wingdings" panose="05000000000000000000" pitchFamily="2" charset="2"/>
              <a:buChar char="v"/>
            </a:pPr>
            <a:r>
              <a:rPr lang="en-US" dirty="0" smtClean="0">
                <a:solidFill>
                  <a:srgbClr val="FF0000"/>
                </a:solidFill>
              </a:rPr>
              <a:t>Parenchyma</a:t>
            </a:r>
            <a:endParaRPr lang="en-US" dirty="0">
              <a:solidFill>
                <a:srgbClr val="FF0000"/>
              </a:solidFill>
            </a:endParaRPr>
          </a:p>
          <a:p>
            <a:r>
              <a:rPr lang="en-US" b="1" dirty="0"/>
              <a:t>Thyroid follicles </a:t>
            </a:r>
            <a:r>
              <a:rPr lang="en-US" dirty="0" smtClean="0"/>
              <a:t>are </a:t>
            </a:r>
            <a:r>
              <a:rPr lang="en-US" dirty="0"/>
              <a:t>the structural and functional unit </a:t>
            </a:r>
            <a:r>
              <a:rPr lang="en-US" dirty="0" smtClean="0"/>
              <a:t>of the </a:t>
            </a:r>
            <a:r>
              <a:rPr lang="en-US" dirty="0"/>
              <a:t>thyroid gland. The follicles contain a gel-like mass called colloid</a:t>
            </a:r>
          </a:p>
          <a:p>
            <a:endParaRPr lang="en-US" dirty="0"/>
          </a:p>
          <a:p>
            <a:pPr marL="285750" indent="-285750">
              <a:buFont typeface="Wingdings" panose="05000000000000000000" pitchFamily="2" charset="2"/>
              <a:buChar char="v"/>
            </a:pPr>
            <a:r>
              <a:rPr lang="en-US" dirty="0">
                <a:solidFill>
                  <a:srgbClr val="FF0000"/>
                </a:solidFill>
              </a:rPr>
              <a:t>Stroma</a:t>
            </a:r>
          </a:p>
          <a:p>
            <a:r>
              <a:rPr lang="en-US" dirty="0"/>
              <a:t>Thin fibrous capsule</a:t>
            </a:r>
          </a:p>
          <a:p>
            <a:r>
              <a:rPr lang="en-US" dirty="0" smtClean="0"/>
              <a:t>Trabeculae </a:t>
            </a:r>
            <a:r>
              <a:rPr lang="en-US" dirty="0"/>
              <a:t>dividing the parenchyma</a:t>
            </a:r>
          </a:p>
          <a:p>
            <a:r>
              <a:rPr lang="en-US" dirty="0"/>
              <a:t>Blood and lymphatic vessels, </a:t>
            </a:r>
            <a:r>
              <a:rPr lang="en-US" dirty="0" smtClean="0"/>
              <a:t>nerve fibers</a:t>
            </a:r>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4800" y="381000"/>
            <a:ext cx="7181215" cy="574040"/>
          </a:xfrm>
          <a:prstGeom prst="rect">
            <a:avLst/>
          </a:prstGeom>
        </p:spPr>
        <p:txBody>
          <a:bodyPr vert="horz" wrap="square" lIns="0" tIns="12700" rIns="0" bIns="0" rtlCol="0">
            <a:spAutoFit/>
          </a:bodyPr>
          <a:lstStyle/>
          <a:p>
            <a:pPr marL="12700">
              <a:lnSpc>
                <a:spcPct val="100000"/>
              </a:lnSpc>
              <a:spcBef>
                <a:spcPts val="100"/>
              </a:spcBef>
            </a:pPr>
            <a:r>
              <a:rPr lang="en-US" sz="3600" b="0" spc="-20" dirty="0" err="1" smtClean="0"/>
              <a:t>Fol</a:t>
            </a:r>
            <a:r>
              <a:rPr lang="sr-Latn-RS" sz="3600" b="0" spc="-20" dirty="0" smtClean="0"/>
              <a:t>l</a:t>
            </a:r>
            <a:r>
              <a:rPr lang="en-US" sz="3600" b="0" spc="-20" dirty="0" err="1" smtClean="0"/>
              <a:t>icular</a:t>
            </a:r>
            <a:r>
              <a:rPr lang="en-US" sz="3600" b="0" spc="-20" dirty="0" smtClean="0"/>
              <a:t> epithelium</a:t>
            </a:r>
            <a:endParaRPr sz="3600" b="0" dirty="0"/>
          </a:p>
        </p:txBody>
      </p:sp>
      <p:grpSp>
        <p:nvGrpSpPr>
          <p:cNvPr id="13" name="object 13"/>
          <p:cNvGrpSpPr/>
          <p:nvPr/>
        </p:nvGrpSpPr>
        <p:grpSpPr>
          <a:xfrm>
            <a:off x="4994275" y="1403350"/>
            <a:ext cx="3835400" cy="4897755"/>
            <a:chOff x="4994275" y="1403350"/>
            <a:chExt cx="3835400" cy="4897755"/>
          </a:xfrm>
        </p:grpSpPr>
        <p:pic>
          <p:nvPicPr>
            <p:cNvPr id="14" name="object 14"/>
            <p:cNvPicPr/>
            <p:nvPr/>
          </p:nvPicPr>
          <p:blipFill>
            <a:blip r:embed="rId2" cstate="print"/>
            <a:stretch>
              <a:fillRect/>
            </a:stretch>
          </p:blipFill>
          <p:spPr>
            <a:xfrm>
              <a:off x="5009915" y="1418005"/>
              <a:ext cx="3816279" cy="4878349"/>
            </a:xfrm>
            <a:prstGeom prst="rect">
              <a:avLst/>
            </a:prstGeom>
          </p:spPr>
        </p:pic>
        <p:sp>
          <p:nvSpPr>
            <p:cNvPr id="15" name="object 15"/>
            <p:cNvSpPr/>
            <p:nvPr/>
          </p:nvSpPr>
          <p:spPr>
            <a:xfrm>
              <a:off x="4999037" y="1408112"/>
              <a:ext cx="3825875" cy="4888230"/>
            </a:xfrm>
            <a:custGeom>
              <a:avLst/>
              <a:gdLst/>
              <a:ahLst/>
              <a:cxnLst/>
              <a:rect l="l" t="t" r="r" b="b"/>
              <a:pathLst>
                <a:path w="3825875" h="4888230">
                  <a:moveTo>
                    <a:pt x="0" y="0"/>
                  </a:moveTo>
                  <a:lnTo>
                    <a:pt x="3825875" y="0"/>
                  </a:lnTo>
                  <a:lnTo>
                    <a:pt x="3825875" y="4887912"/>
                  </a:lnTo>
                  <a:lnTo>
                    <a:pt x="0" y="4887912"/>
                  </a:lnTo>
                  <a:lnTo>
                    <a:pt x="0" y="0"/>
                  </a:lnTo>
                  <a:close/>
                </a:path>
              </a:pathLst>
            </a:custGeom>
            <a:ln w="9525">
              <a:solidFill>
                <a:srgbClr val="800000"/>
              </a:solidFill>
            </a:ln>
          </p:spPr>
          <p:txBody>
            <a:bodyPr wrap="square" lIns="0" tIns="0" rIns="0" bIns="0" rtlCol="0"/>
            <a:lstStyle/>
            <a:p>
              <a:endParaRPr/>
            </a:p>
          </p:txBody>
        </p:sp>
      </p:grpSp>
      <p:sp>
        <p:nvSpPr>
          <p:cNvPr id="16" name="Rectangle 15"/>
          <p:cNvSpPr/>
          <p:nvPr/>
        </p:nvSpPr>
        <p:spPr>
          <a:xfrm>
            <a:off x="304800" y="1451570"/>
            <a:ext cx="4572000" cy="4832092"/>
          </a:xfrm>
          <a:prstGeom prst="rect">
            <a:avLst/>
          </a:prstGeom>
        </p:spPr>
        <p:txBody>
          <a:bodyPr>
            <a:spAutoFit/>
          </a:bodyPr>
          <a:lstStyle/>
          <a:p>
            <a:r>
              <a:rPr lang="en-US" dirty="0"/>
              <a:t>Follicular epithelium contains two types of cells: </a:t>
            </a:r>
            <a:r>
              <a:rPr lang="en-US" dirty="0" smtClean="0">
                <a:solidFill>
                  <a:srgbClr val="FF0000"/>
                </a:solidFill>
              </a:rPr>
              <a:t>follicular</a:t>
            </a:r>
            <a:r>
              <a:rPr lang="sr-Latn-RS" dirty="0" smtClean="0">
                <a:solidFill>
                  <a:srgbClr val="FF0000"/>
                </a:solidFill>
              </a:rPr>
              <a:t> </a:t>
            </a:r>
            <a:r>
              <a:rPr lang="en-US" dirty="0" smtClean="0">
                <a:solidFill>
                  <a:srgbClr val="FF0000"/>
                </a:solidFill>
              </a:rPr>
              <a:t>and </a:t>
            </a:r>
            <a:r>
              <a:rPr lang="en-US" dirty="0" err="1">
                <a:solidFill>
                  <a:srgbClr val="FF0000"/>
                </a:solidFill>
              </a:rPr>
              <a:t>parafollicular</a:t>
            </a:r>
            <a:r>
              <a:rPr lang="en-US" dirty="0">
                <a:solidFill>
                  <a:srgbClr val="FF0000"/>
                </a:solidFill>
              </a:rPr>
              <a:t> cells</a:t>
            </a:r>
            <a:r>
              <a:rPr lang="en-US" dirty="0" smtClean="0"/>
              <a:t>.</a:t>
            </a:r>
            <a:endParaRPr lang="sr-Latn-RS" dirty="0" smtClean="0"/>
          </a:p>
          <a:p>
            <a:endParaRPr lang="sr-Latn-RS" dirty="0" smtClean="0"/>
          </a:p>
          <a:p>
            <a:r>
              <a:rPr lang="en-US" dirty="0" smtClean="0">
                <a:solidFill>
                  <a:srgbClr val="FF0000"/>
                </a:solidFill>
              </a:rPr>
              <a:t>Follicular </a:t>
            </a:r>
            <a:r>
              <a:rPr lang="en-US" dirty="0">
                <a:solidFill>
                  <a:srgbClr val="FF0000"/>
                </a:solidFill>
              </a:rPr>
              <a:t>cells </a:t>
            </a:r>
            <a:r>
              <a:rPr lang="en-US" dirty="0"/>
              <a:t>(principal cells) are responsible for </a:t>
            </a:r>
            <a:r>
              <a:rPr lang="en-US" dirty="0" smtClean="0"/>
              <a:t>production</a:t>
            </a:r>
            <a:r>
              <a:rPr lang="sr-Latn-RS" dirty="0" smtClean="0"/>
              <a:t> </a:t>
            </a:r>
            <a:r>
              <a:rPr lang="en-US" dirty="0" smtClean="0"/>
              <a:t>of </a:t>
            </a:r>
            <a:r>
              <a:rPr lang="en-US" dirty="0"/>
              <a:t>the thyroid hormones T4 and T 3. These </a:t>
            </a:r>
            <a:r>
              <a:rPr lang="en-US" dirty="0" smtClean="0"/>
              <a:t>cells</a:t>
            </a:r>
            <a:r>
              <a:rPr lang="sr-Latn-RS" dirty="0" smtClean="0"/>
              <a:t> </a:t>
            </a:r>
            <a:r>
              <a:rPr lang="en-US" dirty="0" smtClean="0"/>
              <a:t>vary </a:t>
            </a:r>
            <a:r>
              <a:rPr lang="en-US" dirty="0"/>
              <a:t>in shape and size according to the functional state </a:t>
            </a:r>
            <a:r>
              <a:rPr lang="en-US" dirty="0" smtClean="0"/>
              <a:t>of</a:t>
            </a:r>
            <a:r>
              <a:rPr lang="sr-Latn-RS" dirty="0" smtClean="0"/>
              <a:t> </a:t>
            </a:r>
            <a:r>
              <a:rPr lang="en-US" dirty="0" smtClean="0"/>
              <a:t>the gland</a:t>
            </a:r>
            <a:r>
              <a:rPr lang="sr-Latn-RS" dirty="0" smtClean="0"/>
              <a:t> e.g. </a:t>
            </a:r>
            <a:r>
              <a:rPr lang="en-US" dirty="0" smtClean="0"/>
              <a:t>degree </a:t>
            </a:r>
            <a:r>
              <a:rPr lang="en-US" dirty="0"/>
              <a:t>of stimulation by the </a:t>
            </a:r>
            <a:r>
              <a:rPr lang="sr-Latn-RS" dirty="0" smtClean="0"/>
              <a:t>TSH </a:t>
            </a:r>
            <a:r>
              <a:rPr lang="en-US" dirty="0" smtClean="0"/>
              <a:t>hormone</a:t>
            </a:r>
            <a:endParaRPr lang="sr-Latn-RS" dirty="0" smtClean="0"/>
          </a:p>
          <a:p>
            <a:r>
              <a:rPr lang="sr-Latn-RS" dirty="0" smtClean="0"/>
              <a:t>(</a:t>
            </a:r>
            <a:r>
              <a:rPr lang="sr-Latn-RS" dirty="0" smtClean="0">
                <a:solidFill>
                  <a:srgbClr val="FF0000"/>
                </a:solidFill>
              </a:rPr>
              <a:t>r</a:t>
            </a:r>
            <a:r>
              <a:rPr lang="en-US" dirty="0" err="1" smtClean="0">
                <a:solidFill>
                  <a:srgbClr val="FF0000"/>
                </a:solidFill>
              </a:rPr>
              <a:t>est</a:t>
            </a:r>
            <a:r>
              <a:rPr lang="sr-Latn-RS" dirty="0" smtClean="0">
                <a:solidFill>
                  <a:srgbClr val="FF0000"/>
                </a:solidFill>
              </a:rPr>
              <a:t>ing</a:t>
            </a:r>
            <a:r>
              <a:rPr lang="en-US" dirty="0" smtClean="0">
                <a:solidFill>
                  <a:srgbClr val="FF0000"/>
                </a:solidFill>
              </a:rPr>
              <a:t> </a:t>
            </a:r>
            <a:r>
              <a:rPr lang="en-US" dirty="0">
                <a:solidFill>
                  <a:srgbClr val="FF0000"/>
                </a:solidFill>
              </a:rPr>
              <a:t>- </a:t>
            </a:r>
            <a:r>
              <a:rPr lang="sr-Latn-RS" dirty="0" smtClean="0">
                <a:solidFill>
                  <a:srgbClr val="FF0000"/>
                </a:solidFill>
              </a:rPr>
              <a:t>cuboidal</a:t>
            </a:r>
            <a:r>
              <a:rPr lang="en-US" dirty="0" smtClean="0">
                <a:solidFill>
                  <a:srgbClr val="FF0000"/>
                </a:solidFill>
              </a:rPr>
              <a:t>; </a:t>
            </a:r>
            <a:r>
              <a:rPr lang="en-US" dirty="0" err="1" smtClean="0">
                <a:solidFill>
                  <a:srgbClr val="FF0000"/>
                </a:solidFill>
              </a:rPr>
              <a:t>activ</a:t>
            </a:r>
            <a:r>
              <a:rPr lang="sr-Latn-RS" dirty="0" smtClean="0">
                <a:solidFill>
                  <a:srgbClr val="FF0000"/>
                </a:solidFill>
              </a:rPr>
              <a:t>e</a:t>
            </a:r>
            <a:r>
              <a:rPr lang="en-US" dirty="0" smtClean="0">
                <a:solidFill>
                  <a:srgbClr val="FF0000"/>
                </a:solidFill>
              </a:rPr>
              <a:t> </a:t>
            </a:r>
            <a:r>
              <a:rPr lang="en-US" dirty="0">
                <a:solidFill>
                  <a:srgbClr val="FF0000"/>
                </a:solidFill>
              </a:rPr>
              <a:t>-</a:t>
            </a:r>
            <a:r>
              <a:rPr lang="sr-Latn-RS" dirty="0">
                <a:solidFill>
                  <a:srgbClr val="FF0000"/>
                </a:solidFill>
              </a:rPr>
              <a:t> </a:t>
            </a:r>
            <a:r>
              <a:rPr lang="en-US" dirty="0">
                <a:solidFill>
                  <a:srgbClr val="FF0000"/>
                </a:solidFill>
              </a:rPr>
              <a:t>cylindrical </a:t>
            </a:r>
            <a:r>
              <a:rPr lang="en-US" dirty="0" smtClean="0">
                <a:solidFill>
                  <a:srgbClr val="FF0000"/>
                </a:solidFill>
              </a:rPr>
              <a:t>shape</a:t>
            </a:r>
            <a:r>
              <a:rPr lang="sr-Latn-RS" dirty="0" smtClean="0"/>
              <a:t>)</a:t>
            </a:r>
            <a:endParaRPr lang="en-US" dirty="0"/>
          </a:p>
          <a:p>
            <a:r>
              <a:rPr lang="en-US" dirty="0" smtClean="0"/>
              <a:t>They </a:t>
            </a:r>
            <a:r>
              <a:rPr lang="en-US" dirty="0"/>
              <a:t>synthesize thyroglobulin</a:t>
            </a:r>
            <a:r>
              <a:rPr lang="en-US" dirty="0" smtClean="0"/>
              <a:t>.</a:t>
            </a:r>
            <a:endParaRPr lang="sr-Latn-RS" dirty="0" smtClean="0"/>
          </a:p>
          <a:p>
            <a:endParaRPr lang="sr-Latn-RS" dirty="0" smtClean="0"/>
          </a:p>
          <a:p>
            <a:endParaRPr lang="sr-Latn-RS" dirty="0"/>
          </a:p>
          <a:p>
            <a:endParaRPr lang="en-US" dirty="0"/>
          </a:p>
          <a:p>
            <a:pPr algn="ctr"/>
            <a:r>
              <a:rPr lang="en-US" sz="1400" dirty="0">
                <a:solidFill>
                  <a:srgbClr val="7030A0"/>
                </a:solidFill>
              </a:rPr>
              <a:t>Apical pole </a:t>
            </a:r>
            <a:r>
              <a:rPr lang="en-US" sz="1400" dirty="0"/>
              <a:t>- microvilli and </a:t>
            </a:r>
            <a:r>
              <a:rPr lang="en-US" sz="1400" dirty="0" err="1"/>
              <a:t>thyroperoxidase</a:t>
            </a:r>
            <a:r>
              <a:rPr lang="en-US" sz="1400" dirty="0"/>
              <a:t> enzyme</a:t>
            </a:r>
            <a:r>
              <a:rPr lang="sr-Latn-RS" sz="1400" dirty="0"/>
              <a:t>,</a:t>
            </a:r>
            <a:r>
              <a:rPr lang="en-US" sz="1400" dirty="0"/>
              <a:t> secretory vesicles (thyroglobulin) and colloidal drop</a:t>
            </a:r>
            <a:r>
              <a:rPr lang="sr-Latn-RS" sz="1400" dirty="0"/>
              <a:t>let</a:t>
            </a:r>
            <a:r>
              <a:rPr lang="en-US" sz="1400" dirty="0"/>
              <a:t>s (</a:t>
            </a:r>
            <a:r>
              <a:rPr lang="en-US" sz="1400" dirty="0" err="1"/>
              <a:t>endocytotic</a:t>
            </a:r>
            <a:r>
              <a:rPr lang="en-US" sz="1400" dirty="0"/>
              <a:t> vacuoles)</a:t>
            </a:r>
          </a:p>
          <a:p>
            <a:pPr algn="ctr"/>
            <a:r>
              <a:rPr lang="sr-Latn-RS" sz="1400" dirty="0" smtClean="0">
                <a:solidFill>
                  <a:srgbClr val="7030A0"/>
                </a:solidFill>
              </a:rPr>
              <a:t>B</a:t>
            </a:r>
            <a:r>
              <a:rPr lang="en-US" sz="1400" dirty="0" err="1" smtClean="0">
                <a:solidFill>
                  <a:srgbClr val="7030A0"/>
                </a:solidFill>
              </a:rPr>
              <a:t>asal</a:t>
            </a:r>
            <a:r>
              <a:rPr lang="en-US" sz="1400" dirty="0" smtClean="0">
                <a:solidFill>
                  <a:srgbClr val="7030A0"/>
                </a:solidFill>
              </a:rPr>
              <a:t> </a:t>
            </a:r>
            <a:r>
              <a:rPr lang="en-US" sz="1400" dirty="0">
                <a:solidFill>
                  <a:srgbClr val="7030A0"/>
                </a:solidFill>
              </a:rPr>
              <a:t>pole </a:t>
            </a:r>
            <a:r>
              <a:rPr lang="en-US" sz="1400" dirty="0"/>
              <a:t>– receptors for TSH and iodide transporter.</a:t>
            </a:r>
          </a:p>
          <a:p>
            <a:endParaRPr lang="en-US"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152400" y="1295400"/>
            <a:ext cx="5562600" cy="4939814"/>
          </a:xfrm>
          <a:prstGeom prst="rect">
            <a:avLst/>
          </a:prstGeom>
        </p:spPr>
        <p:txBody>
          <a:bodyPr wrap="square">
            <a:spAutoFit/>
          </a:bodyPr>
          <a:lstStyle/>
          <a:p>
            <a:pPr algn="ctr"/>
            <a:r>
              <a:rPr lang="en-US" dirty="0"/>
              <a:t>The synthesis of the two major thyroid hormones</a:t>
            </a:r>
            <a:r>
              <a:rPr lang="en-US" dirty="0" smtClean="0"/>
              <a:t>,</a:t>
            </a:r>
            <a:r>
              <a:rPr lang="sr-Latn-RS" dirty="0" smtClean="0"/>
              <a:t> </a:t>
            </a:r>
            <a:r>
              <a:rPr lang="en-US" dirty="0" err="1" smtClean="0"/>
              <a:t>thyr</a:t>
            </a:r>
            <a:r>
              <a:rPr lang="sr-Latn-RS" dirty="0"/>
              <a:t>o</a:t>
            </a:r>
            <a:r>
              <a:rPr lang="en-US" dirty="0" err="1" smtClean="0"/>
              <a:t>xine</a:t>
            </a:r>
            <a:r>
              <a:rPr lang="en-US" dirty="0" smtClean="0"/>
              <a:t> </a:t>
            </a:r>
            <a:r>
              <a:rPr lang="en-US" dirty="0"/>
              <a:t>(T4) and </a:t>
            </a:r>
            <a:r>
              <a:rPr lang="en-US" dirty="0" smtClean="0"/>
              <a:t>triiodothyronine </a:t>
            </a:r>
            <a:r>
              <a:rPr lang="en-US" dirty="0"/>
              <a:t>(T3), takes place </a:t>
            </a:r>
            <a:r>
              <a:rPr lang="en-US" dirty="0" smtClean="0"/>
              <a:t>in</a:t>
            </a:r>
            <a:r>
              <a:rPr lang="sr-Latn-RS" dirty="0" smtClean="0"/>
              <a:t> </a:t>
            </a:r>
            <a:r>
              <a:rPr lang="en-US" dirty="0" smtClean="0"/>
              <a:t>the </a:t>
            </a:r>
            <a:r>
              <a:rPr lang="en-US" dirty="0"/>
              <a:t>thyroid follicle in a series of discrete </a:t>
            </a:r>
            <a:r>
              <a:rPr lang="en-US" dirty="0" smtClean="0"/>
              <a:t>steps</a:t>
            </a:r>
            <a:endParaRPr lang="sr-Latn-RS" dirty="0" smtClean="0"/>
          </a:p>
          <a:p>
            <a:endParaRPr lang="sr-Latn-RS" dirty="0" smtClean="0"/>
          </a:p>
          <a:p>
            <a:endParaRPr lang="sr-Latn-RS" dirty="0" smtClean="0"/>
          </a:p>
          <a:p>
            <a:pPr marL="342900" indent="-342900">
              <a:buFont typeface="+mj-lt"/>
              <a:buAutoNum type="arabicPeriod"/>
            </a:pPr>
            <a:r>
              <a:rPr lang="en-US" b="1" dirty="0" smtClean="0">
                <a:solidFill>
                  <a:srgbClr val="7030A0"/>
                </a:solidFill>
              </a:rPr>
              <a:t>Synthesis </a:t>
            </a:r>
            <a:r>
              <a:rPr lang="en-US" b="1" dirty="0">
                <a:solidFill>
                  <a:srgbClr val="7030A0"/>
                </a:solidFill>
              </a:rPr>
              <a:t>of </a:t>
            </a:r>
            <a:r>
              <a:rPr lang="en-US" b="1" dirty="0" smtClean="0">
                <a:solidFill>
                  <a:srgbClr val="7030A0"/>
                </a:solidFill>
              </a:rPr>
              <a:t>thyroglobulin</a:t>
            </a:r>
            <a:endParaRPr lang="sr-Latn-RS" b="1" dirty="0" smtClean="0">
              <a:solidFill>
                <a:srgbClr val="7030A0"/>
              </a:solidFill>
            </a:endParaRPr>
          </a:p>
          <a:p>
            <a:pPr lvl="1"/>
            <a:r>
              <a:rPr lang="en-US" sz="1200" dirty="0">
                <a:solidFill>
                  <a:srgbClr val="FF0000"/>
                </a:solidFill>
              </a:rPr>
              <a:t>The precursor of </a:t>
            </a:r>
            <a:r>
              <a:rPr lang="en-US" sz="1200" dirty="0" smtClean="0">
                <a:solidFill>
                  <a:srgbClr val="FF0000"/>
                </a:solidFill>
              </a:rPr>
              <a:t>thyroglobulin</a:t>
            </a:r>
            <a:r>
              <a:rPr lang="sr-Latn-RS" sz="1200" dirty="0" smtClean="0">
                <a:solidFill>
                  <a:srgbClr val="FF0000"/>
                </a:solidFill>
              </a:rPr>
              <a:t> </a:t>
            </a:r>
            <a:r>
              <a:rPr lang="en-US" sz="1200" dirty="0" smtClean="0">
                <a:solidFill>
                  <a:srgbClr val="FF0000"/>
                </a:solidFill>
              </a:rPr>
              <a:t>is </a:t>
            </a:r>
            <a:r>
              <a:rPr lang="en-US" sz="1200" dirty="0">
                <a:solidFill>
                  <a:srgbClr val="FF0000"/>
                </a:solidFill>
              </a:rPr>
              <a:t>synthesized in the </a:t>
            </a:r>
            <a:r>
              <a:rPr lang="en-US" sz="1200" dirty="0" err="1">
                <a:solidFill>
                  <a:srgbClr val="FF0000"/>
                </a:solidFill>
              </a:rPr>
              <a:t>rER</a:t>
            </a:r>
            <a:endParaRPr lang="sr-Latn-RS" sz="1200" dirty="0" smtClean="0">
              <a:solidFill>
                <a:srgbClr val="FF0000"/>
              </a:solidFill>
            </a:endParaRPr>
          </a:p>
          <a:p>
            <a:pPr marL="342900" indent="-342900">
              <a:buFont typeface="+mj-lt"/>
              <a:buAutoNum type="arabicPeriod"/>
            </a:pPr>
            <a:r>
              <a:rPr lang="pt-BR" b="1" dirty="0" smtClean="0">
                <a:solidFill>
                  <a:srgbClr val="7030A0"/>
                </a:solidFill>
              </a:rPr>
              <a:t>Resor</a:t>
            </a:r>
            <a:r>
              <a:rPr lang="sr-Latn-RS" b="1" dirty="0" smtClean="0">
                <a:solidFill>
                  <a:srgbClr val="7030A0"/>
                </a:solidFill>
              </a:rPr>
              <a:t>pt</a:t>
            </a:r>
            <a:r>
              <a:rPr lang="pt-BR" b="1" dirty="0" smtClean="0">
                <a:solidFill>
                  <a:srgbClr val="7030A0"/>
                </a:solidFill>
              </a:rPr>
              <a:t>io</a:t>
            </a:r>
            <a:r>
              <a:rPr lang="sr-Latn-RS" b="1" dirty="0" smtClean="0">
                <a:solidFill>
                  <a:srgbClr val="7030A0"/>
                </a:solidFill>
              </a:rPr>
              <a:t>n</a:t>
            </a:r>
            <a:r>
              <a:rPr lang="pt-BR" b="1" dirty="0" smtClean="0">
                <a:solidFill>
                  <a:srgbClr val="7030A0"/>
                </a:solidFill>
              </a:rPr>
              <a:t> </a:t>
            </a:r>
            <a:r>
              <a:rPr lang="pt-BR" b="1" dirty="0">
                <a:solidFill>
                  <a:srgbClr val="7030A0"/>
                </a:solidFill>
              </a:rPr>
              <a:t>, </a:t>
            </a:r>
            <a:r>
              <a:rPr lang="pt-BR" b="1" dirty="0" smtClean="0">
                <a:solidFill>
                  <a:srgbClr val="7030A0"/>
                </a:solidFill>
              </a:rPr>
              <a:t>diffusion </a:t>
            </a:r>
            <a:r>
              <a:rPr lang="pt-BR" b="1" dirty="0">
                <a:solidFill>
                  <a:srgbClr val="7030A0"/>
                </a:solidFill>
              </a:rPr>
              <a:t>, and </a:t>
            </a:r>
            <a:r>
              <a:rPr lang="pt-BR" b="1" dirty="0" smtClean="0">
                <a:solidFill>
                  <a:srgbClr val="7030A0"/>
                </a:solidFill>
              </a:rPr>
              <a:t>oxidation of iodide.</a:t>
            </a:r>
            <a:endParaRPr lang="sr-Latn-RS" b="1" dirty="0" smtClean="0">
              <a:solidFill>
                <a:srgbClr val="7030A0"/>
              </a:solidFill>
            </a:endParaRPr>
          </a:p>
          <a:p>
            <a:pPr lvl="1"/>
            <a:r>
              <a:rPr lang="en-US" sz="1200" dirty="0">
                <a:solidFill>
                  <a:srgbClr val="FF0000"/>
                </a:solidFill>
              </a:rPr>
              <a:t>Follicular epithelial cells actively transport </a:t>
            </a:r>
            <a:r>
              <a:rPr lang="en-US" sz="1200" dirty="0" err="1" smtClean="0">
                <a:solidFill>
                  <a:srgbClr val="FF0000"/>
                </a:solidFill>
              </a:rPr>
              <a:t>io</a:t>
            </a:r>
            <a:r>
              <a:rPr lang="sr-Latn-RS" sz="1200" dirty="0" smtClean="0">
                <a:solidFill>
                  <a:srgbClr val="FF0000"/>
                </a:solidFill>
              </a:rPr>
              <a:t>d</a:t>
            </a:r>
            <a:r>
              <a:rPr lang="en-US" sz="1200" dirty="0" smtClean="0">
                <a:solidFill>
                  <a:srgbClr val="FF0000"/>
                </a:solidFill>
              </a:rPr>
              <a:t>id</a:t>
            </a:r>
            <a:r>
              <a:rPr lang="sr-Latn-RS" sz="1200" dirty="0" smtClean="0">
                <a:solidFill>
                  <a:srgbClr val="FF0000"/>
                </a:solidFill>
              </a:rPr>
              <a:t>d</a:t>
            </a:r>
            <a:r>
              <a:rPr lang="en-US" sz="1200" dirty="0" smtClean="0">
                <a:solidFill>
                  <a:srgbClr val="FF0000"/>
                </a:solidFill>
              </a:rPr>
              <a:t>e from</a:t>
            </a:r>
            <a:r>
              <a:rPr lang="sr-Latn-RS" sz="1200" dirty="0" smtClean="0">
                <a:solidFill>
                  <a:srgbClr val="FF0000"/>
                </a:solidFill>
              </a:rPr>
              <a:t> </a:t>
            </a:r>
            <a:r>
              <a:rPr lang="en-US" sz="1200" dirty="0" smtClean="0">
                <a:solidFill>
                  <a:srgbClr val="FF0000"/>
                </a:solidFill>
              </a:rPr>
              <a:t>the </a:t>
            </a:r>
            <a:r>
              <a:rPr lang="en-US" sz="1200" dirty="0">
                <a:solidFill>
                  <a:srgbClr val="FF0000"/>
                </a:solidFill>
              </a:rPr>
              <a:t>blood into their cytoplasm</a:t>
            </a:r>
            <a:endParaRPr lang="sr-Latn-RS" sz="1200" dirty="0" smtClean="0">
              <a:solidFill>
                <a:srgbClr val="FF0000"/>
              </a:solidFill>
            </a:endParaRPr>
          </a:p>
          <a:p>
            <a:pPr marL="342900" indent="-342900">
              <a:buFont typeface="+mj-lt"/>
              <a:buAutoNum type="arabicPeriod"/>
            </a:pPr>
            <a:r>
              <a:rPr lang="en-US" b="1" dirty="0" err="1" smtClean="0">
                <a:solidFill>
                  <a:srgbClr val="7030A0"/>
                </a:solidFill>
              </a:rPr>
              <a:t>lodination</a:t>
            </a:r>
            <a:r>
              <a:rPr lang="en-US" b="1" dirty="0" smtClean="0">
                <a:solidFill>
                  <a:srgbClr val="7030A0"/>
                </a:solidFill>
              </a:rPr>
              <a:t> of </a:t>
            </a:r>
            <a:r>
              <a:rPr lang="en-US" b="1" dirty="0" err="1" smtClean="0">
                <a:solidFill>
                  <a:srgbClr val="7030A0"/>
                </a:solidFill>
              </a:rPr>
              <a:t>thyroglo</a:t>
            </a:r>
            <a:r>
              <a:rPr lang="sr-Latn-RS" b="1" dirty="0" smtClean="0">
                <a:solidFill>
                  <a:srgbClr val="7030A0"/>
                </a:solidFill>
              </a:rPr>
              <a:t>b</a:t>
            </a:r>
            <a:r>
              <a:rPr lang="en-US" b="1" dirty="0" err="1" smtClean="0">
                <a:solidFill>
                  <a:srgbClr val="7030A0"/>
                </a:solidFill>
              </a:rPr>
              <a:t>ulin</a:t>
            </a:r>
            <a:r>
              <a:rPr lang="sr-Latn-RS" b="1" dirty="0" smtClean="0">
                <a:solidFill>
                  <a:srgbClr val="7030A0"/>
                </a:solidFill>
              </a:rPr>
              <a:t> residue</a:t>
            </a:r>
          </a:p>
          <a:p>
            <a:pPr lvl="1"/>
            <a:r>
              <a:rPr lang="en-US" sz="1100" dirty="0" smtClean="0">
                <a:solidFill>
                  <a:srgbClr val="FF0000"/>
                </a:solidFill>
              </a:rPr>
              <a:t>Addition</a:t>
            </a:r>
            <a:r>
              <a:rPr lang="sr-Latn-RS" sz="1100" dirty="0" smtClean="0">
                <a:solidFill>
                  <a:srgbClr val="FF0000"/>
                </a:solidFill>
              </a:rPr>
              <a:t> </a:t>
            </a:r>
            <a:r>
              <a:rPr lang="en-US" sz="1100" dirty="0" smtClean="0">
                <a:solidFill>
                  <a:srgbClr val="FF0000"/>
                </a:solidFill>
              </a:rPr>
              <a:t>of </a:t>
            </a:r>
            <a:r>
              <a:rPr lang="en-US" sz="1100" dirty="0">
                <a:solidFill>
                  <a:srgbClr val="FF0000"/>
                </a:solidFill>
              </a:rPr>
              <a:t>one iodine atom to a single tyrosine residue </a:t>
            </a:r>
            <a:r>
              <a:rPr lang="en-US" sz="1100" dirty="0" smtClean="0">
                <a:solidFill>
                  <a:srgbClr val="FF0000"/>
                </a:solidFill>
              </a:rPr>
              <a:t>forms</a:t>
            </a:r>
            <a:r>
              <a:rPr lang="sr-Latn-RS" sz="1100" dirty="0" smtClean="0">
                <a:solidFill>
                  <a:srgbClr val="FF0000"/>
                </a:solidFill>
              </a:rPr>
              <a:t> </a:t>
            </a:r>
            <a:r>
              <a:rPr lang="en-US" sz="1100" dirty="0" err="1" smtClean="0">
                <a:solidFill>
                  <a:srgbClr val="FF0000"/>
                </a:solidFill>
              </a:rPr>
              <a:t>monoiodotyrosine</a:t>
            </a:r>
            <a:r>
              <a:rPr lang="en-US" sz="1100" dirty="0" smtClean="0">
                <a:solidFill>
                  <a:srgbClr val="FF0000"/>
                </a:solidFill>
              </a:rPr>
              <a:t> </a:t>
            </a:r>
            <a:r>
              <a:rPr lang="en-US" sz="1100" dirty="0">
                <a:solidFill>
                  <a:srgbClr val="FF0000"/>
                </a:solidFill>
              </a:rPr>
              <a:t>(</a:t>
            </a:r>
            <a:r>
              <a:rPr lang="en-US" sz="1100" dirty="0" smtClean="0">
                <a:solidFill>
                  <a:srgbClr val="FF0000"/>
                </a:solidFill>
              </a:rPr>
              <a:t>MIT </a:t>
            </a:r>
            <a:r>
              <a:rPr lang="en-US" sz="1100" dirty="0">
                <a:solidFill>
                  <a:srgbClr val="FF0000"/>
                </a:solidFill>
              </a:rPr>
              <a:t>). Addition of a </a:t>
            </a:r>
            <a:r>
              <a:rPr lang="en-US" sz="1100" dirty="0" smtClean="0">
                <a:solidFill>
                  <a:srgbClr val="FF0000"/>
                </a:solidFill>
              </a:rPr>
              <a:t>second</a:t>
            </a:r>
            <a:r>
              <a:rPr lang="sr-Latn-RS" sz="1100" dirty="0" smtClean="0">
                <a:solidFill>
                  <a:srgbClr val="FF0000"/>
                </a:solidFill>
              </a:rPr>
              <a:t> </a:t>
            </a:r>
            <a:r>
              <a:rPr lang="en-US" sz="1100" dirty="0" smtClean="0">
                <a:solidFill>
                  <a:srgbClr val="FF0000"/>
                </a:solidFill>
              </a:rPr>
              <a:t>iodine </a:t>
            </a:r>
            <a:r>
              <a:rPr lang="en-US" sz="1100" dirty="0">
                <a:solidFill>
                  <a:srgbClr val="FF0000"/>
                </a:solidFill>
              </a:rPr>
              <a:t>atom to the </a:t>
            </a:r>
            <a:r>
              <a:rPr lang="en-US" sz="1100" dirty="0" smtClean="0">
                <a:solidFill>
                  <a:srgbClr val="FF0000"/>
                </a:solidFill>
              </a:rPr>
              <a:t>MIT </a:t>
            </a:r>
            <a:r>
              <a:rPr lang="en-US" sz="1100" dirty="0">
                <a:solidFill>
                  <a:srgbClr val="FF0000"/>
                </a:solidFill>
              </a:rPr>
              <a:t>residue forms a </a:t>
            </a:r>
            <a:r>
              <a:rPr lang="en-US" sz="1100" dirty="0" smtClean="0">
                <a:solidFill>
                  <a:srgbClr val="FF0000"/>
                </a:solidFill>
              </a:rPr>
              <a:t>diiodotyrosine </a:t>
            </a:r>
            <a:r>
              <a:rPr lang="en-US" sz="1100" dirty="0">
                <a:solidFill>
                  <a:srgbClr val="FF0000"/>
                </a:solidFill>
              </a:rPr>
              <a:t>(</a:t>
            </a:r>
            <a:r>
              <a:rPr lang="en-US" sz="1100" dirty="0" smtClean="0">
                <a:solidFill>
                  <a:srgbClr val="FF0000"/>
                </a:solidFill>
              </a:rPr>
              <a:t>DIT </a:t>
            </a:r>
            <a:r>
              <a:rPr lang="en-US" sz="1100" dirty="0">
                <a:solidFill>
                  <a:srgbClr val="FF0000"/>
                </a:solidFill>
              </a:rPr>
              <a:t>) </a:t>
            </a:r>
            <a:endParaRPr lang="sr-Latn-RS" b="1" dirty="0" smtClean="0">
              <a:solidFill>
                <a:srgbClr val="7030A0"/>
              </a:solidFill>
            </a:endParaRPr>
          </a:p>
          <a:p>
            <a:pPr marL="342900" indent="-342900">
              <a:buFont typeface="+mj-lt"/>
              <a:buAutoNum type="arabicPeriod"/>
            </a:pPr>
            <a:r>
              <a:rPr lang="en-US" b="1" dirty="0" smtClean="0">
                <a:solidFill>
                  <a:srgbClr val="7030A0"/>
                </a:solidFill>
              </a:rPr>
              <a:t>Formation of T</a:t>
            </a:r>
            <a:r>
              <a:rPr lang="sr-Latn-RS" b="1" dirty="0" smtClean="0">
                <a:solidFill>
                  <a:srgbClr val="7030A0"/>
                </a:solidFill>
              </a:rPr>
              <a:t>4</a:t>
            </a:r>
            <a:r>
              <a:rPr lang="en-US" b="1" dirty="0" smtClean="0">
                <a:solidFill>
                  <a:srgbClr val="7030A0"/>
                </a:solidFill>
              </a:rPr>
              <a:t> and T</a:t>
            </a:r>
            <a:r>
              <a:rPr lang="sr-Latn-RS" b="1" dirty="0" smtClean="0">
                <a:solidFill>
                  <a:srgbClr val="7030A0"/>
                </a:solidFill>
              </a:rPr>
              <a:t>3</a:t>
            </a:r>
          </a:p>
          <a:p>
            <a:pPr lvl="1"/>
            <a:r>
              <a:rPr lang="sr-Latn-RS" sz="1200" dirty="0" smtClean="0">
                <a:solidFill>
                  <a:srgbClr val="FF0000"/>
                </a:solidFill>
              </a:rPr>
              <a:t>T</a:t>
            </a:r>
            <a:r>
              <a:rPr lang="en-US" sz="1200" dirty="0" err="1" smtClean="0">
                <a:solidFill>
                  <a:srgbClr val="FF0000"/>
                </a:solidFill>
              </a:rPr>
              <a:t>hyroid</a:t>
            </a:r>
            <a:r>
              <a:rPr lang="en-US" sz="1200" dirty="0" smtClean="0">
                <a:solidFill>
                  <a:srgbClr val="FF0000"/>
                </a:solidFill>
              </a:rPr>
              <a:t> </a:t>
            </a:r>
            <a:r>
              <a:rPr lang="en-US" sz="1200" dirty="0">
                <a:solidFill>
                  <a:srgbClr val="FF0000"/>
                </a:solidFill>
              </a:rPr>
              <a:t>hormones are formed by </a:t>
            </a:r>
            <a:r>
              <a:rPr lang="en-US" sz="1200" dirty="0" smtClean="0">
                <a:solidFill>
                  <a:srgbClr val="FF0000"/>
                </a:solidFill>
              </a:rPr>
              <a:t>oxidative</a:t>
            </a:r>
            <a:r>
              <a:rPr lang="sr-Latn-RS" sz="1200" dirty="0" smtClean="0">
                <a:solidFill>
                  <a:srgbClr val="FF0000"/>
                </a:solidFill>
              </a:rPr>
              <a:t> </a:t>
            </a:r>
            <a:r>
              <a:rPr lang="en-US" sz="1200" dirty="0" smtClean="0">
                <a:solidFill>
                  <a:srgbClr val="FF0000"/>
                </a:solidFill>
              </a:rPr>
              <a:t>coupling </a:t>
            </a:r>
            <a:r>
              <a:rPr lang="en-US" sz="1200" dirty="0">
                <a:solidFill>
                  <a:srgbClr val="FF0000"/>
                </a:solidFill>
              </a:rPr>
              <a:t>reactions of two iodinated tyrosine residues </a:t>
            </a:r>
            <a:r>
              <a:rPr lang="en-US" sz="1200" dirty="0" smtClean="0">
                <a:solidFill>
                  <a:srgbClr val="FF0000"/>
                </a:solidFill>
              </a:rPr>
              <a:t>in</a:t>
            </a:r>
            <a:r>
              <a:rPr lang="sr-Latn-RS" sz="1200" dirty="0" smtClean="0">
                <a:solidFill>
                  <a:srgbClr val="FF0000"/>
                </a:solidFill>
              </a:rPr>
              <a:t> </a:t>
            </a:r>
            <a:r>
              <a:rPr lang="en-US" sz="1200" dirty="0" smtClean="0">
                <a:solidFill>
                  <a:srgbClr val="FF0000"/>
                </a:solidFill>
              </a:rPr>
              <a:t>close </a:t>
            </a:r>
            <a:r>
              <a:rPr lang="en-US" sz="1200" dirty="0">
                <a:solidFill>
                  <a:srgbClr val="FF0000"/>
                </a:solidFill>
              </a:rPr>
              <a:t>proximity.</a:t>
            </a:r>
            <a:endParaRPr lang="sr-Latn-RS" sz="1200" dirty="0" smtClean="0">
              <a:solidFill>
                <a:srgbClr val="FF0000"/>
              </a:solidFill>
            </a:endParaRPr>
          </a:p>
          <a:p>
            <a:pPr marL="342900" indent="-342900">
              <a:buFont typeface="+mj-lt"/>
              <a:buAutoNum type="arabicPeriod"/>
            </a:pPr>
            <a:r>
              <a:rPr lang="en-US" b="1" dirty="0" smtClean="0">
                <a:solidFill>
                  <a:srgbClr val="7030A0"/>
                </a:solidFill>
              </a:rPr>
              <a:t>Resorption of colloid</a:t>
            </a:r>
            <a:endParaRPr lang="sr-Latn-RS" b="1" dirty="0">
              <a:solidFill>
                <a:srgbClr val="7030A0"/>
              </a:solidFill>
            </a:endParaRPr>
          </a:p>
          <a:p>
            <a:pPr lvl="1"/>
            <a:r>
              <a:rPr lang="en-US" sz="1200" dirty="0">
                <a:solidFill>
                  <a:srgbClr val="FF0000"/>
                </a:solidFill>
              </a:rPr>
              <a:t>In response to TSH, </a:t>
            </a:r>
            <a:r>
              <a:rPr lang="en-US" sz="1200" dirty="0" smtClean="0">
                <a:solidFill>
                  <a:srgbClr val="FF0000"/>
                </a:solidFill>
              </a:rPr>
              <a:t>follicular</a:t>
            </a:r>
            <a:r>
              <a:rPr lang="sr-Latn-RS" sz="1200" dirty="0" smtClean="0">
                <a:solidFill>
                  <a:srgbClr val="FF0000"/>
                </a:solidFill>
              </a:rPr>
              <a:t> </a:t>
            </a:r>
            <a:r>
              <a:rPr lang="en-US" sz="1200" dirty="0" smtClean="0">
                <a:solidFill>
                  <a:srgbClr val="FF0000"/>
                </a:solidFill>
              </a:rPr>
              <a:t>cells </a:t>
            </a:r>
            <a:r>
              <a:rPr lang="en-US" sz="1200" dirty="0">
                <a:solidFill>
                  <a:srgbClr val="FF0000"/>
                </a:solidFill>
              </a:rPr>
              <a:t>take up thyroglobulin from the colloid by a </a:t>
            </a:r>
            <a:r>
              <a:rPr lang="en-US" sz="1200" dirty="0" smtClean="0">
                <a:solidFill>
                  <a:srgbClr val="FF0000"/>
                </a:solidFill>
              </a:rPr>
              <a:t>process</a:t>
            </a:r>
            <a:r>
              <a:rPr lang="sr-Latn-RS" sz="1200" dirty="0" smtClean="0">
                <a:solidFill>
                  <a:srgbClr val="FF0000"/>
                </a:solidFill>
              </a:rPr>
              <a:t> </a:t>
            </a:r>
            <a:r>
              <a:rPr lang="en-US" sz="1200" dirty="0" smtClean="0">
                <a:solidFill>
                  <a:srgbClr val="FF0000"/>
                </a:solidFill>
              </a:rPr>
              <a:t>of </a:t>
            </a:r>
            <a:r>
              <a:rPr lang="en-US" sz="1200" dirty="0">
                <a:solidFill>
                  <a:srgbClr val="FF0000"/>
                </a:solidFill>
              </a:rPr>
              <a:t>receptor-mediated endocytosis.</a:t>
            </a:r>
            <a:endParaRPr lang="sr-Latn-RS" sz="1200" dirty="0" smtClean="0">
              <a:solidFill>
                <a:srgbClr val="FF0000"/>
              </a:solidFill>
            </a:endParaRPr>
          </a:p>
          <a:p>
            <a:pPr marL="342900" indent="-342900">
              <a:buFont typeface="+mj-lt"/>
              <a:buAutoNum type="arabicPeriod"/>
            </a:pPr>
            <a:r>
              <a:rPr lang="en-US" b="1" dirty="0">
                <a:solidFill>
                  <a:srgbClr val="7030A0"/>
                </a:solidFill>
              </a:rPr>
              <a:t>Release of </a:t>
            </a:r>
            <a:r>
              <a:rPr lang="en-US" b="1" dirty="0" smtClean="0">
                <a:solidFill>
                  <a:srgbClr val="7030A0"/>
                </a:solidFill>
              </a:rPr>
              <a:t>T</a:t>
            </a:r>
            <a:r>
              <a:rPr lang="sr-Latn-RS" b="1" dirty="0">
                <a:solidFill>
                  <a:srgbClr val="7030A0"/>
                </a:solidFill>
              </a:rPr>
              <a:t>4</a:t>
            </a:r>
            <a:r>
              <a:rPr lang="en-US" b="1" dirty="0" smtClean="0">
                <a:solidFill>
                  <a:srgbClr val="7030A0"/>
                </a:solidFill>
              </a:rPr>
              <a:t> </a:t>
            </a:r>
            <a:r>
              <a:rPr lang="en-US" b="1" dirty="0">
                <a:solidFill>
                  <a:srgbClr val="7030A0"/>
                </a:solidFill>
              </a:rPr>
              <a:t>and </a:t>
            </a:r>
            <a:r>
              <a:rPr lang="en-US" b="1" dirty="0" smtClean="0">
                <a:solidFill>
                  <a:srgbClr val="7030A0"/>
                </a:solidFill>
              </a:rPr>
              <a:t>T</a:t>
            </a:r>
            <a:r>
              <a:rPr lang="sr-Latn-RS" b="1" dirty="0">
                <a:solidFill>
                  <a:srgbClr val="7030A0"/>
                </a:solidFill>
              </a:rPr>
              <a:t>3</a:t>
            </a:r>
            <a:endParaRPr lang="en-US" b="1" dirty="0">
              <a:solidFill>
                <a:srgbClr val="7030A0"/>
              </a:solidFill>
            </a:endParaRPr>
          </a:p>
        </p:txBody>
      </p:sp>
      <p:sp>
        <p:nvSpPr>
          <p:cNvPr id="7" name="object 2"/>
          <p:cNvSpPr txBox="1">
            <a:spLocks noGrp="1"/>
          </p:cNvSpPr>
          <p:nvPr>
            <p:ph type="title"/>
          </p:nvPr>
        </p:nvSpPr>
        <p:spPr>
          <a:xfrm>
            <a:off x="304800" y="381000"/>
            <a:ext cx="7181215" cy="505267"/>
          </a:xfrm>
          <a:prstGeom prst="rect">
            <a:avLst/>
          </a:prstGeom>
        </p:spPr>
        <p:txBody>
          <a:bodyPr vert="horz" wrap="square" lIns="0" tIns="12700" rIns="0" bIns="0" rtlCol="0">
            <a:spAutoFit/>
          </a:bodyPr>
          <a:lstStyle/>
          <a:p>
            <a:pPr marL="12700">
              <a:lnSpc>
                <a:spcPct val="100000"/>
              </a:lnSpc>
              <a:spcBef>
                <a:spcPts val="100"/>
              </a:spcBef>
            </a:pPr>
            <a:r>
              <a:rPr lang="en-US" b="0" spc="-20" dirty="0" err="1" smtClean="0"/>
              <a:t>Fol</a:t>
            </a:r>
            <a:r>
              <a:rPr lang="sr-Latn-RS" b="0" spc="-20" dirty="0" smtClean="0"/>
              <a:t>l</a:t>
            </a:r>
            <a:r>
              <a:rPr lang="en-US" b="0" spc="-20" dirty="0" err="1" smtClean="0"/>
              <a:t>icular</a:t>
            </a:r>
            <a:r>
              <a:rPr lang="en-US" b="0" spc="-20" dirty="0" smtClean="0"/>
              <a:t> </a:t>
            </a:r>
            <a:r>
              <a:rPr lang="sr-Latn-RS" b="0" spc="-20" dirty="0" smtClean="0"/>
              <a:t>cells</a:t>
            </a:r>
            <a:endParaRPr b="0" dirty="0"/>
          </a:p>
        </p:txBody>
      </p:sp>
      <p:pic>
        <p:nvPicPr>
          <p:cNvPr id="8" name="Picture 7"/>
          <p:cNvPicPr>
            <a:picLocks noChangeAspect="1"/>
          </p:cNvPicPr>
          <p:nvPr/>
        </p:nvPicPr>
        <p:blipFill>
          <a:blip r:embed="rId2"/>
          <a:stretch>
            <a:fillRect/>
          </a:stretch>
        </p:blipFill>
        <p:spPr>
          <a:xfrm>
            <a:off x="5867400" y="1817189"/>
            <a:ext cx="2893885" cy="3896236"/>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6800" y="152400"/>
            <a:ext cx="5029200" cy="505267"/>
          </a:xfrm>
          <a:prstGeom prst="rect">
            <a:avLst/>
          </a:prstGeom>
        </p:spPr>
        <p:txBody>
          <a:bodyPr vert="horz" wrap="square" lIns="0" tIns="12700" rIns="0" bIns="0" rtlCol="0">
            <a:spAutoFit/>
          </a:bodyPr>
          <a:lstStyle/>
          <a:p>
            <a:pPr marL="12700" marR="5080" indent="1348740" algn="l">
              <a:lnSpc>
                <a:spcPct val="100000"/>
              </a:lnSpc>
              <a:spcBef>
                <a:spcPts val="100"/>
              </a:spcBef>
            </a:pPr>
            <a:r>
              <a:rPr lang="sr-Latn-RS" b="0" spc="-20" dirty="0" smtClean="0"/>
              <a:t>Parafollicular cells</a:t>
            </a:r>
            <a:endParaRPr b="0" spc="-5" dirty="0"/>
          </a:p>
        </p:txBody>
      </p:sp>
      <p:sp>
        <p:nvSpPr>
          <p:cNvPr id="3" name="object 3"/>
          <p:cNvSpPr txBox="1"/>
          <p:nvPr/>
        </p:nvSpPr>
        <p:spPr>
          <a:xfrm>
            <a:off x="381000" y="5139884"/>
            <a:ext cx="8144509" cy="1320874"/>
          </a:xfrm>
          <a:prstGeom prst="rect">
            <a:avLst/>
          </a:prstGeom>
        </p:spPr>
        <p:txBody>
          <a:bodyPr vert="horz" wrap="square" lIns="0" tIns="12700" rIns="0" bIns="0" rtlCol="0">
            <a:spAutoFit/>
          </a:bodyPr>
          <a:lstStyle/>
          <a:p>
            <a:pPr marL="354965" marR="5080" indent="-342900">
              <a:lnSpc>
                <a:spcPct val="110000"/>
              </a:lnSpc>
              <a:spcBef>
                <a:spcPts val="100"/>
              </a:spcBef>
              <a:buChar char="•"/>
              <a:tabLst>
                <a:tab pos="354965" algn="l"/>
                <a:tab pos="355600" algn="l"/>
              </a:tabLst>
            </a:pPr>
            <a:r>
              <a:rPr lang="en-US" sz="1500" dirty="0">
                <a:latin typeface="Arial MT"/>
                <a:cs typeface="Arial MT"/>
              </a:rPr>
              <a:t>They belong to</a:t>
            </a:r>
            <a:r>
              <a:rPr lang="en-US" sz="1500" dirty="0">
                <a:solidFill>
                  <a:srgbClr val="FF0000"/>
                </a:solidFill>
                <a:latin typeface="Arial MT"/>
                <a:cs typeface="Arial MT"/>
              </a:rPr>
              <a:t> DNES</a:t>
            </a:r>
            <a:r>
              <a:rPr lang="en-US" sz="1500" dirty="0">
                <a:latin typeface="Arial MT"/>
                <a:cs typeface="Arial MT"/>
              </a:rPr>
              <a:t>. Originating from the neural crest. </a:t>
            </a:r>
            <a:endParaRPr lang="sr-Latn-RS" sz="1500" dirty="0" smtClean="0">
              <a:latin typeface="Arial MT"/>
              <a:cs typeface="Arial MT"/>
            </a:endParaRPr>
          </a:p>
          <a:p>
            <a:pPr marL="354965" marR="5080" indent="-342900">
              <a:lnSpc>
                <a:spcPct val="110000"/>
              </a:lnSpc>
              <a:spcBef>
                <a:spcPts val="100"/>
              </a:spcBef>
              <a:buChar char="•"/>
              <a:tabLst>
                <a:tab pos="354965" algn="l"/>
                <a:tab pos="355600" algn="l"/>
              </a:tabLst>
            </a:pPr>
            <a:r>
              <a:rPr lang="en-US" sz="1500" dirty="0" smtClean="0">
                <a:latin typeface="Arial MT"/>
                <a:cs typeface="Arial MT"/>
              </a:rPr>
              <a:t>Position</a:t>
            </a:r>
            <a:r>
              <a:rPr lang="en-US" sz="1500" dirty="0">
                <a:latin typeface="Arial MT"/>
                <a:cs typeface="Arial MT"/>
              </a:rPr>
              <a:t>: </a:t>
            </a:r>
            <a:r>
              <a:rPr lang="en-US" sz="1500" dirty="0" err="1">
                <a:solidFill>
                  <a:srgbClr val="FF0000"/>
                </a:solidFill>
                <a:latin typeface="Arial MT"/>
                <a:cs typeface="Arial MT"/>
              </a:rPr>
              <a:t>intrafollicular</a:t>
            </a:r>
            <a:r>
              <a:rPr lang="en-US" sz="1500" dirty="0">
                <a:latin typeface="Arial MT"/>
                <a:cs typeface="Arial MT"/>
              </a:rPr>
              <a:t> (between </a:t>
            </a:r>
            <a:r>
              <a:rPr lang="en-US" sz="1500" dirty="0" err="1">
                <a:latin typeface="Arial MT"/>
                <a:cs typeface="Arial MT"/>
              </a:rPr>
              <a:t>thyrocytes</a:t>
            </a:r>
            <a:r>
              <a:rPr lang="en-US" sz="1500" dirty="0">
                <a:latin typeface="Arial MT"/>
                <a:cs typeface="Arial MT"/>
              </a:rPr>
              <a:t>), </a:t>
            </a:r>
            <a:r>
              <a:rPr lang="en-US" sz="1500" dirty="0" err="1">
                <a:solidFill>
                  <a:srgbClr val="FF0000"/>
                </a:solidFill>
                <a:latin typeface="Arial MT"/>
                <a:cs typeface="Arial MT"/>
              </a:rPr>
              <a:t>parafollicular</a:t>
            </a:r>
            <a:r>
              <a:rPr lang="en-US" sz="1500" dirty="0">
                <a:latin typeface="Arial MT"/>
                <a:cs typeface="Arial MT"/>
              </a:rPr>
              <a:t> (between </a:t>
            </a:r>
            <a:r>
              <a:rPr lang="en-US" sz="1500" dirty="0" err="1">
                <a:latin typeface="Arial MT"/>
                <a:cs typeface="Arial MT"/>
              </a:rPr>
              <a:t>thyrocytes</a:t>
            </a:r>
            <a:r>
              <a:rPr lang="en-US" sz="1500" dirty="0">
                <a:latin typeface="Arial MT"/>
                <a:cs typeface="Arial MT"/>
              </a:rPr>
              <a:t> and </a:t>
            </a:r>
            <a:r>
              <a:rPr lang="en-US" sz="1500" dirty="0" err="1">
                <a:latin typeface="Arial MT"/>
                <a:cs typeface="Arial MT"/>
              </a:rPr>
              <a:t>b.l</a:t>
            </a:r>
            <a:r>
              <a:rPr lang="en-US" sz="1500" dirty="0">
                <a:latin typeface="Arial MT"/>
                <a:cs typeface="Arial MT"/>
              </a:rPr>
              <a:t>.) and </a:t>
            </a:r>
            <a:r>
              <a:rPr lang="en-US" sz="1500" dirty="0" err="1">
                <a:solidFill>
                  <a:srgbClr val="FF0000"/>
                </a:solidFill>
                <a:latin typeface="Arial MT"/>
                <a:cs typeface="Arial MT"/>
              </a:rPr>
              <a:t>interfollicular</a:t>
            </a:r>
            <a:r>
              <a:rPr lang="en-US" sz="1500" dirty="0">
                <a:latin typeface="Arial MT"/>
                <a:cs typeface="Arial MT"/>
              </a:rPr>
              <a:t> (between follicles). </a:t>
            </a:r>
            <a:endParaRPr lang="sr-Latn-RS" sz="1500" dirty="0" smtClean="0">
              <a:latin typeface="Arial MT"/>
              <a:cs typeface="Arial MT"/>
            </a:endParaRPr>
          </a:p>
          <a:p>
            <a:pPr marL="354965" marR="5080" indent="-342900">
              <a:lnSpc>
                <a:spcPct val="110000"/>
              </a:lnSpc>
              <a:spcBef>
                <a:spcPts val="100"/>
              </a:spcBef>
              <a:buChar char="•"/>
              <a:tabLst>
                <a:tab pos="354965" algn="l"/>
                <a:tab pos="355600" algn="l"/>
              </a:tabLst>
            </a:pPr>
            <a:r>
              <a:rPr lang="en-US" sz="1500" dirty="0" smtClean="0">
                <a:latin typeface="Arial MT"/>
                <a:cs typeface="Arial MT"/>
              </a:rPr>
              <a:t>Not </a:t>
            </a:r>
            <a:r>
              <a:rPr lang="en-US" sz="1500" dirty="0">
                <a:latin typeface="Arial MT"/>
                <a:cs typeface="Arial MT"/>
              </a:rPr>
              <a:t>in contact with the colloid, </a:t>
            </a:r>
            <a:r>
              <a:rPr lang="sr-Latn-RS" sz="1500" dirty="0" smtClean="0">
                <a:latin typeface="Arial MT"/>
                <a:cs typeface="Arial MT"/>
              </a:rPr>
              <a:t>secretes </a:t>
            </a:r>
            <a:r>
              <a:rPr lang="en-US" sz="1500" dirty="0" smtClean="0">
                <a:latin typeface="Arial MT"/>
                <a:cs typeface="Arial MT"/>
              </a:rPr>
              <a:t>calcitonin </a:t>
            </a:r>
            <a:r>
              <a:rPr lang="en-US" sz="1500" dirty="0">
                <a:latin typeface="Arial MT"/>
                <a:cs typeface="Arial MT"/>
              </a:rPr>
              <a:t>directly into the blood. </a:t>
            </a:r>
            <a:endParaRPr lang="sr-Latn-RS" sz="1500" dirty="0" smtClean="0">
              <a:latin typeface="Arial MT"/>
              <a:cs typeface="Arial MT"/>
            </a:endParaRPr>
          </a:p>
          <a:p>
            <a:pPr marL="354965" marR="5080" indent="-342900">
              <a:lnSpc>
                <a:spcPct val="110000"/>
              </a:lnSpc>
              <a:spcBef>
                <a:spcPts val="100"/>
              </a:spcBef>
              <a:buChar char="•"/>
              <a:tabLst>
                <a:tab pos="354965" algn="l"/>
                <a:tab pos="355600" algn="l"/>
              </a:tabLst>
            </a:pPr>
            <a:r>
              <a:rPr lang="en-US" sz="1500" dirty="0" smtClean="0">
                <a:latin typeface="Arial MT"/>
                <a:cs typeface="Arial MT"/>
              </a:rPr>
              <a:t>Bright </a:t>
            </a:r>
            <a:r>
              <a:rPr lang="en-US" sz="1500" dirty="0">
                <a:latin typeface="Arial MT"/>
                <a:cs typeface="Arial MT"/>
              </a:rPr>
              <a:t>cytoplasm, synthetic organelles, basal-secretory granules (calcitonin)</a:t>
            </a:r>
            <a:endParaRPr sz="1500" dirty="0">
              <a:latin typeface="Arial MT"/>
              <a:cs typeface="Arial MT"/>
            </a:endParaRPr>
          </a:p>
        </p:txBody>
      </p:sp>
      <p:grpSp>
        <p:nvGrpSpPr>
          <p:cNvPr id="4" name="object 4"/>
          <p:cNvGrpSpPr/>
          <p:nvPr/>
        </p:nvGrpSpPr>
        <p:grpSpPr>
          <a:xfrm>
            <a:off x="1676400" y="762000"/>
            <a:ext cx="6069330" cy="4273550"/>
            <a:chOff x="1682750" y="1258887"/>
            <a:chExt cx="6069330" cy="4273550"/>
          </a:xfrm>
        </p:grpSpPr>
        <p:pic>
          <p:nvPicPr>
            <p:cNvPr id="5" name="object 5"/>
            <p:cNvPicPr/>
            <p:nvPr/>
          </p:nvPicPr>
          <p:blipFill>
            <a:blip r:embed="rId2" cstate="print"/>
            <a:stretch>
              <a:fillRect/>
            </a:stretch>
          </p:blipFill>
          <p:spPr>
            <a:xfrm>
              <a:off x="1696072" y="1271958"/>
              <a:ext cx="6049946" cy="4254497"/>
            </a:xfrm>
            <a:prstGeom prst="rect">
              <a:avLst/>
            </a:prstGeom>
          </p:spPr>
        </p:pic>
        <p:sp>
          <p:nvSpPr>
            <p:cNvPr id="6" name="object 6"/>
            <p:cNvSpPr/>
            <p:nvPr/>
          </p:nvSpPr>
          <p:spPr>
            <a:xfrm>
              <a:off x="1687512" y="1263650"/>
              <a:ext cx="6059805" cy="4264025"/>
            </a:xfrm>
            <a:custGeom>
              <a:avLst/>
              <a:gdLst/>
              <a:ahLst/>
              <a:cxnLst/>
              <a:rect l="l" t="t" r="r" b="b"/>
              <a:pathLst>
                <a:path w="6059805" h="4264025">
                  <a:moveTo>
                    <a:pt x="0" y="0"/>
                  </a:moveTo>
                  <a:lnTo>
                    <a:pt x="6059487" y="0"/>
                  </a:lnTo>
                  <a:lnTo>
                    <a:pt x="6059487" y="4264025"/>
                  </a:lnTo>
                  <a:lnTo>
                    <a:pt x="0" y="4264025"/>
                  </a:lnTo>
                  <a:lnTo>
                    <a:pt x="0" y="0"/>
                  </a:lnTo>
                  <a:close/>
                </a:path>
              </a:pathLst>
            </a:custGeom>
            <a:ln w="9525">
              <a:solidFill>
                <a:srgbClr val="800000"/>
              </a:solidFill>
            </a:ln>
          </p:spPr>
          <p:txBody>
            <a:bodyPr wrap="square" lIns="0" tIns="0" rIns="0" bIns="0" rtlCol="0"/>
            <a:lstStyle/>
            <a:p>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06910" y="211327"/>
            <a:ext cx="5794090" cy="505267"/>
          </a:xfrm>
          <a:prstGeom prst="rect">
            <a:avLst/>
          </a:prstGeom>
        </p:spPr>
        <p:txBody>
          <a:bodyPr vert="horz" wrap="square" lIns="0" tIns="12700" rIns="0" bIns="0" rtlCol="0">
            <a:spAutoFit/>
          </a:bodyPr>
          <a:lstStyle/>
          <a:p>
            <a:pPr marL="423545" marR="5080" indent="-411480" algn="ctr">
              <a:lnSpc>
                <a:spcPct val="100000"/>
              </a:lnSpc>
              <a:spcBef>
                <a:spcPts val="100"/>
              </a:spcBef>
            </a:pPr>
            <a:r>
              <a:rPr lang="sr-Latn-RS" spc="-5" dirty="0" smtClean="0"/>
              <a:t>Parathyroid glands, </a:t>
            </a:r>
            <a:r>
              <a:rPr lang="sr-Latn-RS" spc="-5" dirty="0" smtClean="0">
                <a:solidFill>
                  <a:srgbClr val="FF0000"/>
                </a:solidFill>
              </a:rPr>
              <a:t>4 of them</a:t>
            </a:r>
            <a:endParaRPr spc="-5" dirty="0">
              <a:solidFill>
                <a:srgbClr val="FF0000"/>
              </a:solidFill>
            </a:endParaRPr>
          </a:p>
        </p:txBody>
      </p:sp>
      <p:sp>
        <p:nvSpPr>
          <p:cNvPr id="3" name="object 3"/>
          <p:cNvSpPr txBox="1"/>
          <p:nvPr/>
        </p:nvSpPr>
        <p:spPr>
          <a:xfrm>
            <a:off x="152400" y="1219200"/>
            <a:ext cx="4495800" cy="4067780"/>
          </a:xfrm>
          <a:prstGeom prst="rect">
            <a:avLst/>
          </a:prstGeom>
        </p:spPr>
        <p:txBody>
          <a:bodyPr vert="horz" wrap="square" lIns="0" tIns="121920" rIns="0" bIns="0" rtlCol="0">
            <a:spAutoFit/>
          </a:bodyPr>
          <a:lstStyle/>
          <a:p>
            <a:pPr marL="12700">
              <a:lnSpc>
                <a:spcPct val="100000"/>
              </a:lnSpc>
              <a:spcBef>
                <a:spcPts val="960"/>
              </a:spcBef>
              <a:tabLst>
                <a:tab pos="354965" algn="l"/>
                <a:tab pos="355600" algn="l"/>
              </a:tabLst>
            </a:pPr>
            <a:r>
              <a:rPr lang="sr-Latn-RS" dirty="0" smtClean="0">
                <a:latin typeface="Arial MT"/>
                <a:cs typeface="Arial MT"/>
              </a:rPr>
              <a:t>Consists of</a:t>
            </a:r>
          </a:p>
          <a:p>
            <a:pPr marL="355600" indent="-342900">
              <a:lnSpc>
                <a:spcPct val="100000"/>
              </a:lnSpc>
              <a:spcBef>
                <a:spcPts val="960"/>
              </a:spcBef>
              <a:buFont typeface="Wingdings" panose="05000000000000000000" pitchFamily="2" charset="2"/>
              <a:buChar char="v"/>
              <a:tabLst>
                <a:tab pos="354965" algn="l"/>
                <a:tab pos="355600" algn="l"/>
              </a:tabLst>
            </a:pPr>
            <a:r>
              <a:rPr lang="en-US" dirty="0" smtClean="0">
                <a:solidFill>
                  <a:srgbClr val="FF0000"/>
                </a:solidFill>
                <a:latin typeface="Arial MT"/>
                <a:cs typeface="Arial MT"/>
              </a:rPr>
              <a:t>Parenchyma</a:t>
            </a:r>
            <a:endParaRPr lang="en-US" dirty="0">
              <a:solidFill>
                <a:srgbClr val="FF0000"/>
              </a:solidFill>
              <a:latin typeface="Arial MT"/>
              <a:cs typeface="Arial MT"/>
            </a:endParaRPr>
          </a:p>
          <a:p>
            <a:pPr marL="355600" indent="-342900">
              <a:lnSpc>
                <a:spcPct val="100000"/>
              </a:lnSpc>
              <a:spcBef>
                <a:spcPts val="960"/>
              </a:spcBef>
              <a:buFont typeface="Arial MT"/>
              <a:buChar char="•"/>
              <a:tabLst>
                <a:tab pos="354965" algn="l"/>
                <a:tab pos="355600" algn="l"/>
              </a:tabLst>
            </a:pPr>
            <a:r>
              <a:rPr lang="en-US" b="1" dirty="0">
                <a:solidFill>
                  <a:srgbClr val="7030A0"/>
                </a:solidFill>
                <a:latin typeface="Arial MT"/>
                <a:cs typeface="Arial MT"/>
              </a:rPr>
              <a:t>Principal cells </a:t>
            </a:r>
            <a:r>
              <a:rPr lang="en-US" dirty="0">
                <a:latin typeface="Arial MT"/>
                <a:cs typeface="Arial MT"/>
              </a:rPr>
              <a:t>(</a:t>
            </a:r>
            <a:r>
              <a:rPr lang="en-US" dirty="0" smtClean="0">
                <a:latin typeface="Arial MT"/>
                <a:cs typeface="Arial MT"/>
              </a:rPr>
              <a:t>p</a:t>
            </a:r>
            <a:r>
              <a:rPr lang="sr-Latn-RS" dirty="0" smtClean="0">
                <a:latin typeface="Arial MT"/>
                <a:cs typeface="Arial MT"/>
              </a:rPr>
              <a:t>roduce</a:t>
            </a:r>
            <a:r>
              <a:rPr lang="en-US" dirty="0" smtClean="0">
                <a:latin typeface="Arial MT"/>
                <a:cs typeface="Arial MT"/>
              </a:rPr>
              <a:t> </a:t>
            </a:r>
            <a:r>
              <a:rPr lang="en-US" dirty="0" err="1">
                <a:latin typeface="Arial MT"/>
                <a:cs typeface="Arial MT"/>
              </a:rPr>
              <a:t>parathormone</a:t>
            </a:r>
            <a:r>
              <a:rPr lang="en-US" dirty="0">
                <a:latin typeface="Arial MT"/>
                <a:cs typeface="Arial MT"/>
              </a:rPr>
              <a:t> – PTH)</a:t>
            </a:r>
          </a:p>
          <a:p>
            <a:pPr marL="355600" indent="-342900">
              <a:lnSpc>
                <a:spcPct val="100000"/>
              </a:lnSpc>
              <a:spcBef>
                <a:spcPts val="960"/>
              </a:spcBef>
              <a:buFont typeface="Arial MT"/>
              <a:buChar char="•"/>
              <a:tabLst>
                <a:tab pos="354965" algn="l"/>
                <a:tab pos="355600" algn="l"/>
              </a:tabLst>
            </a:pPr>
            <a:r>
              <a:rPr lang="en-US" b="1" dirty="0" err="1" smtClean="0">
                <a:solidFill>
                  <a:srgbClr val="7030A0"/>
                </a:solidFill>
                <a:latin typeface="Arial MT"/>
                <a:cs typeface="Arial MT"/>
              </a:rPr>
              <a:t>Oxyphil</a:t>
            </a:r>
            <a:r>
              <a:rPr lang="en-US" b="1" dirty="0" smtClean="0">
                <a:solidFill>
                  <a:srgbClr val="7030A0"/>
                </a:solidFill>
                <a:latin typeface="Arial MT"/>
                <a:cs typeface="Arial MT"/>
              </a:rPr>
              <a:t> </a:t>
            </a:r>
            <a:r>
              <a:rPr lang="en-US" b="1" dirty="0">
                <a:solidFill>
                  <a:srgbClr val="7030A0"/>
                </a:solidFill>
                <a:latin typeface="Arial MT"/>
                <a:cs typeface="Arial MT"/>
              </a:rPr>
              <a:t>cells </a:t>
            </a:r>
            <a:r>
              <a:rPr lang="en-US" dirty="0">
                <a:latin typeface="Arial MT"/>
                <a:cs typeface="Arial MT"/>
              </a:rPr>
              <a:t>(polygonal, larger in size, no secretory activity, appear in children from the age of 6)</a:t>
            </a:r>
          </a:p>
          <a:p>
            <a:pPr marL="355600" indent="-342900">
              <a:lnSpc>
                <a:spcPct val="100000"/>
              </a:lnSpc>
              <a:spcBef>
                <a:spcPts val="960"/>
              </a:spcBef>
              <a:buFont typeface="Wingdings" panose="05000000000000000000" pitchFamily="2" charset="2"/>
              <a:buChar char="v"/>
              <a:tabLst>
                <a:tab pos="354965" algn="l"/>
                <a:tab pos="355600" algn="l"/>
              </a:tabLst>
            </a:pPr>
            <a:r>
              <a:rPr lang="en-US" dirty="0">
                <a:solidFill>
                  <a:srgbClr val="FF0000"/>
                </a:solidFill>
                <a:latin typeface="Arial MT"/>
                <a:cs typeface="Arial MT"/>
              </a:rPr>
              <a:t>Stroma</a:t>
            </a:r>
          </a:p>
          <a:p>
            <a:pPr marL="355600" indent="-342900">
              <a:lnSpc>
                <a:spcPct val="100000"/>
              </a:lnSpc>
              <a:spcBef>
                <a:spcPts val="960"/>
              </a:spcBef>
              <a:buFont typeface="Arial MT"/>
              <a:buChar char="•"/>
              <a:tabLst>
                <a:tab pos="354965" algn="l"/>
                <a:tab pos="355600" algn="l"/>
              </a:tabLst>
            </a:pPr>
            <a:r>
              <a:rPr lang="en-US" dirty="0">
                <a:latin typeface="Arial MT"/>
                <a:cs typeface="Arial MT"/>
              </a:rPr>
              <a:t>Capsule</a:t>
            </a:r>
          </a:p>
          <a:p>
            <a:pPr marL="355600" indent="-342900">
              <a:lnSpc>
                <a:spcPct val="100000"/>
              </a:lnSpc>
              <a:spcBef>
                <a:spcPts val="960"/>
              </a:spcBef>
              <a:buFont typeface="Arial MT"/>
              <a:buChar char="•"/>
              <a:tabLst>
                <a:tab pos="354965" algn="l"/>
                <a:tab pos="355600" algn="l"/>
              </a:tabLst>
            </a:pPr>
            <a:r>
              <a:rPr lang="sr-Latn-RS" dirty="0" smtClean="0">
                <a:latin typeface="Arial MT"/>
                <a:cs typeface="Arial MT"/>
              </a:rPr>
              <a:t>Trabeculae</a:t>
            </a:r>
            <a:endParaRPr lang="en-US" dirty="0">
              <a:latin typeface="Arial MT"/>
              <a:cs typeface="Arial MT"/>
            </a:endParaRPr>
          </a:p>
          <a:p>
            <a:pPr marL="355600" indent="-342900">
              <a:lnSpc>
                <a:spcPct val="100000"/>
              </a:lnSpc>
              <a:spcBef>
                <a:spcPts val="960"/>
              </a:spcBef>
              <a:buFont typeface="Arial MT"/>
              <a:buChar char="•"/>
              <a:tabLst>
                <a:tab pos="354965" algn="l"/>
                <a:tab pos="355600" algn="l"/>
              </a:tabLst>
            </a:pPr>
            <a:r>
              <a:rPr lang="en-US" dirty="0" err="1">
                <a:latin typeface="Arial MT"/>
                <a:cs typeface="Arial MT"/>
              </a:rPr>
              <a:t>Intralobular</a:t>
            </a:r>
            <a:r>
              <a:rPr lang="en-US" dirty="0">
                <a:latin typeface="Arial MT"/>
                <a:cs typeface="Arial MT"/>
              </a:rPr>
              <a:t> network of reticular fibers</a:t>
            </a:r>
            <a:endParaRPr sz="1800" dirty="0">
              <a:latin typeface="Arial MT"/>
              <a:cs typeface="Arial MT"/>
            </a:endParaRPr>
          </a:p>
        </p:txBody>
      </p:sp>
      <p:pic>
        <p:nvPicPr>
          <p:cNvPr id="4" name="object 4"/>
          <p:cNvPicPr/>
          <p:nvPr/>
        </p:nvPicPr>
        <p:blipFill>
          <a:blip r:embed="rId2" cstate="print"/>
          <a:stretch>
            <a:fillRect/>
          </a:stretch>
        </p:blipFill>
        <p:spPr>
          <a:xfrm>
            <a:off x="4760405" y="1515173"/>
            <a:ext cx="3990973" cy="5040284"/>
          </a:xfrm>
          <a:prstGeom prst="rect">
            <a:avLst/>
          </a:prstGeom>
        </p:spPr>
      </p:pic>
      <p:sp>
        <p:nvSpPr>
          <p:cNvPr id="5" name="Rectangle 4"/>
          <p:cNvSpPr/>
          <p:nvPr/>
        </p:nvSpPr>
        <p:spPr>
          <a:xfrm>
            <a:off x="188405" y="5751486"/>
            <a:ext cx="4572000" cy="646331"/>
          </a:xfrm>
          <a:prstGeom prst="rect">
            <a:avLst/>
          </a:prstGeom>
        </p:spPr>
        <p:txBody>
          <a:bodyPr>
            <a:spAutoFit/>
          </a:bodyPr>
          <a:lstStyle/>
          <a:p>
            <a:pPr algn="ctr"/>
            <a:r>
              <a:rPr lang="en-US" u="sng" dirty="0">
                <a:solidFill>
                  <a:srgbClr val="00B050"/>
                </a:solidFill>
              </a:rPr>
              <a:t>Parathyroid hormone regulates calcium and </a:t>
            </a:r>
            <a:r>
              <a:rPr lang="en-US" u="sng" dirty="0" smtClean="0">
                <a:solidFill>
                  <a:srgbClr val="00B050"/>
                </a:solidFill>
              </a:rPr>
              <a:t>phosphate</a:t>
            </a:r>
            <a:r>
              <a:rPr lang="sr-Latn-RS" u="sng" dirty="0" smtClean="0">
                <a:solidFill>
                  <a:srgbClr val="00B050"/>
                </a:solidFill>
              </a:rPr>
              <a:t> </a:t>
            </a:r>
            <a:r>
              <a:rPr lang="en-US" u="sng" dirty="0" smtClean="0">
                <a:solidFill>
                  <a:srgbClr val="00B050"/>
                </a:solidFill>
              </a:rPr>
              <a:t>levels </a:t>
            </a:r>
            <a:r>
              <a:rPr lang="en-US" u="sng" dirty="0">
                <a:solidFill>
                  <a:srgbClr val="00B050"/>
                </a:solidFill>
              </a:rPr>
              <a:t>in the blood.</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52400" y="685800"/>
            <a:ext cx="4552543" cy="5493812"/>
          </a:xfrm>
          <a:prstGeom prst="rect">
            <a:avLst/>
          </a:prstGeom>
        </p:spPr>
        <p:txBody>
          <a:bodyPr vert="horz" wrap="square" lIns="0" tIns="0" rIns="0" bIns="0" rtlCol="0">
            <a:spAutoFit/>
          </a:bodyPr>
          <a:lstStyle/>
          <a:p>
            <a:pPr marL="355600" marR="5080" indent="-343535">
              <a:lnSpc>
                <a:spcPct val="105000"/>
              </a:lnSpc>
              <a:buFont typeface="Wingdings" panose="05000000000000000000" pitchFamily="2" charset="2"/>
              <a:buChar char="v"/>
              <a:tabLst>
                <a:tab pos="355600" algn="l"/>
                <a:tab pos="356235" algn="l"/>
              </a:tabLst>
            </a:pPr>
            <a:r>
              <a:rPr lang="en-US" sz="1700" b="1" dirty="0">
                <a:solidFill>
                  <a:srgbClr val="FF0000"/>
                </a:solidFill>
                <a:latin typeface="Arial MT"/>
                <a:cs typeface="Arial MT"/>
              </a:rPr>
              <a:t>Principal (chief) cells</a:t>
            </a:r>
            <a:r>
              <a:rPr lang="en-US" sz="1700" dirty="0">
                <a:latin typeface="Arial MT"/>
                <a:cs typeface="Arial MT"/>
              </a:rPr>
              <a:t>, the more numerous </a:t>
            </a:r>
            <a:r>
              <a:rPr lang="en-US" sz="1700" dirty="0" smtClean="0">
                <a:latin typeface="Arial MT"/>
                <a:cs typeface="Arial MT"/>
              </a:rPr>
              <a:t> </a:t>
            </a:r>
            <a:r>
              <a:rPr lang="en-US" sz="1700" dirty="0">
                <a:latin typeface="Arial MT"/>
                <a:cs typeface="Arial MT"/>
              </a:rPr>
              <a:t>of the </a:t>
            </a:r>
            <a:r>
              <a:rPr lang="en-US" sz="1700" dirty="0" smtClean="0">
                <a:latin typeface="Arial MT"/>
                <a:cs typeface="Arial MT"/>
              </a:rPr>
              <a:t>parathyroid, </a:t>
            </a:r>
            <a:r>
              <a:rPr lang="en-US" sz="1700" dirty="0">
                <a:latin typeface="Arial MT"/>
                <a:cs typeface="Arial MT"/>
              </a:rPr>
              <a:t>are </a:t>
            </a:r>
            <a:r>
              <a:rPr lang="en-US" sz="1700" dirty="0" smtClean="0">
                <a:latin typeface="Arial MT"/>
                <a:cs typeface="Arial MT"/>
              </a:rPr>
              <a:t>responsible</a:t>
            </a:r>
            <a:r>
              <a:rPr lang="sr-Latn-RS" sz="1700" dirty="0" smtClean="0">
                <a:latin typeface="Arial MT"/>
                <a:cs typeface="Arial MT"/>
              </a:rPr>
              <a:t> </a:t>
            </a:r>
            <a:r>
              <a:rPr lang="en-US" sz="1700" dirty="0" smtClean="0">
                <a:latin typeface="Arial MT"/>
                <a:cs typeface="Arial MT"/>
              </a:rPr>
              <a:t>for </a:t>
            </a:r>
            <a:r>
              <a:rPr lang="en-US" sz="1700" dirty="0">
                <a:latin typeface="Arial MT"/>
                <a:cs typeface="Arial MT"/>
              </a:rPr>
              <a:t>regulating the synthesis, storage, and secretion of </a:t>
            </a:r>
            <a:r>
              <a:rPr lang="en-US" sz="1700" dirty="0" smtClean="0">
                <a:latin typeface="Arial MT"/>
                <a:cs typeface="Arial MT"/>
              </a:rPr>
              <a:t>large</a:t>
            </a:r>
            <a:r>
              <a:rPr lang="sr-Latn-RS" sz="1700" dirty="0" smtClean="0">
                <a:latin typeface="Arial MT"/>
                <a:cs typeface="Arial MT"/>
              </a:rPr>
              <a:t> </a:t>
            </a:r>
            <a:r>
              <a:rPr lang="en-US" sz="1700" dirty="0" smtClean="0">
                <a:latin typeface="Arial MT"/>
                <a:cs typeface="Arial MT"/>
              </a:rPr>
              <a:t>amounts </a:t>
            </a:r>
            <a:r>
              <a:rPr lang="en-US" sz="1700" dirty="0">
                <a:latin typeface="Arial MT"/>
                <a:cs typeface="Arial MT"/>
              </a:rPr>
              <a:t>of PTH. They are small, polygonal cells, with </a:t>
            </a:r>
            <a:r>
              <a:rPr lang="en-US" sz="1700" dirty="0" smtClean="0">
                <a:latin typeface="Arial MT"/>
                <a:cs typeface="Arial MT"/>
              </a:rPr>
              <a:t>a</a:t>
            </a:r>
            <a:r>
              <a:rPr lang="sr-Latn-RS" sz="1700" dirty="0" smtClean="0">
                <a:latin typeface="Arial MT"/>
                <a:cs typeface="Arial MT"/>
              </a:rPr>
              <a:t> </a:t>
            </a:r>
            <a:r>
              <a:rPr lang="en-US" sz="1700" dirty="0" smtClean="0">
                <a:latin typeface="Arial MT"/>
                <a:cs typeface="Arial MT"/>
              </a:rPr>
              <a:t>diameter </a:t>
            </a:r>
            <a:r>
              <a:rPr lang="en-US" sz="1700" dirty="0">
                <a:latin typeface="Arial MT"/>
                <a:cs typeface="Arial MT"/>
              </a:rPr>
              <a:t>of 7 to </a:t>
            </a:r>
            <a:r>
              <a:rPr lang="en-US" sz="1700" dirty="0" smtClean="0">
                <a:latin typeface="Arial MT"/>
                <a:cs typeface="Arial MT"/>
              </a:rPr>
              <a:t>10</a:t>
            </a:r>
            <a:r>
              <a:rPr lang="sr-Latn-RS" sz="1700" dirty="0" smtClean="0">
                <a:latin typeface="Arial MT"/>
                <a:cs typeface="Arial MT"/>
              </a:rPr>
              <a:t>. Have </a:t>
            </a:r>
            <a:r>
              <a:rPr lang="en-US" sz="1700" dirty="0" smtClean="0">
                <a:latin typeface="Arial MT"/>
                <a:cs typeface="Arial MT"/>
              </a:rPr>
              <a:t>a </a:t>
            </a:r>
            <a:r>
              <a:rPr lang="en-US" sz="1700" dirty="0">
                <a:latin typeface="Arial MT"/>
                <a:cs typeface="Arial MT"/>
              </a:rPr>
              <a:t>centrally located </a:t>
            </a:r>
            <a:r>
              <a:rPr lang="en-US" sz="1700" dirty="0" smtClean="0">
                <a:latin typeface="Arial MT"/>
                <a:cs typeface="Arial MT"/>
              </a:rPr>
              <a:t>nucleus</a:t>
            </a:r>
            <a:r>
              <a:rPr lang="sr-Latn-RS" sz="1700" dirty="0" smtClean="0">
                <a:latin typeface="Arial MT"/>
                <a:cs typeface="Arial MT"/>
              </a:rPr>
              <a:t>.</a:t>
            </a:r>
          </a:p>
          <a:p>
            <a:pPr marL="355600" marR="5080" indent="-343535">
              <a:lnSpc>
                <a:spcPct val="105000"/>
              </a:lnSpc>
              <a:buFont typeface="Arial MT"/>
              <a:buChar char="•"/>
              <a:tabLst>
                <a:tab pos="355600" algn="l"/>
                <a:tab pos="356235" algn="l"/>
              </a:tabLst>
            </a:pPr>
            <a:r>
              <a:rPr lang="en-US" sz="1700" dirty="0" smtClean="0">
                <a:latin typeface="Arial MT"/>
                <a:cs typeface="Arial MT"/>
              </a:rPr>
              <a:t>In </a:t>
            </a:r>
            <a:r>
              <a:rPr lang="en-US" sz="1700" dirty="0">
                <a:latin typeface="Arial MT"/>
                <a:cs typeface="Arial MT"/>
              </a:rPr>
              <a:t>the cytoplasm – organelles of the synthetic pathway and secretory granules with PTH and </a:t>
            </a:r>
            <a:r>
              <a:rPr lang="en-US" sz="1700" dirty="0" err="1">
                <a:latin typeface="Arial MT"/>
                <a:cs typeface="Arial MT"/>
              </a:rPr>
              <a:t>chromagranin</a:t>
            </a:r>
            <a:r>
              <a:rPr lang="en-US" sz="1700" dirty="0">
                <a:latin typeface="Arial MT"/>
                <a:cs typeface="Arial MT"/>
              </a:rPr>
              <a:t> A.</a:t>
            </a:r>
          </a:p>
          <a:p>
            <a:pPr marL="355600" marR="5080" indent="-343535">
              <a:lnSpc>
                <a:spcPct val="105000"/>
              </a:lnSpc>
              <a:buFont typeface="Arial MT"/>
              <a:buChar char="•"/>
              <a:tabLst>
                <a:tab pos="355600" algn="l"/>
                <a:tab pos="356235" algn="l"/>
              </a:tabLst>
            </a:pPr>
            <a:endParaRPr lang="sr-Latn-RS" sz="1700" dirty="0" smtClean="0">
              <a:latin typeface="Arial MT"/>
              <a:cs typeface="Arial MT"/>
            </a:endParaRPr>
          </a:p>
          <a:p>
            <a:pPr marL="355600" marR="5080" indent="-343535">
              <a:lnSpc>
                <a:spcPct val="105000"/>
              </a:lnSpc>
              <a:buFont typeface="Wingdings" panose="05000000000000000000" pitchFamily="2" charset="2"/>
              <a:buChar char="v"/>
              <a:tabLst>
                <a:tab pos="355600" algn="l"/>
                <a:tab pos="356235" algn="l"/>
              </a:tabLst>
            </a:pPr>
            <a:r>
              <a:rPr lang="en-US" sz="1700" b="1" dirty="0" err="1" smtClean="0">
                <a:solidFill>
                  <a:srgbClr val="FF0000"/>
                </a:solidFill>
                <a:latin typeface="Arial MT"/>
                <a:cs typeface="Arial MT"/>
              </a:rPr>
              <a:t>Oxyphilic</a:t>
            </a:r>
            <a:r>
              <a:rPr lang="en-US" sz="1700" b="1" dirty="0" smtClean="0">
                <a:solidFill>
                  <a:srgbClr val="FF0000"/>
                </a:solidFill>
                <a:latin typeface="Arial MT"/>
                <a:cs typeface="Arial MT"/>
              </a:rPr>
              <a:t> </a:t>
            </a:r>
            <a:r>
              <a:rPr lang="en-US" sz="1700" b="1" dirty="0">
                <a:solidFill>
                  <a:srgbClr val="FF0000"/>
                </a:solidFill>
                <a:latin typeface="Arial MT"/>
                <a:cs typeface="Arial MT"/>
              </a:rPr>
              <a:t>cells </a:t>
            </a:r>
            <a:r>
              <a:rPr lang="en-US" sz="1700" dirty="0" smtClean="0">
                <a:latin typeface="Arial MT"/>
                <a:cs typeface="Arial MT"/>
              </a:rPr>
              <a:t>are </a:t>
            </a:r>
            <a:r>
              <a:rPr lang="en-US" sz="1700" dirty="0">
                <a:latin typeface="Arial MT"/>
                <a:cs typeface="Arial MT"/>
              </a:rPr>
              <a:t>found singly or in clusters; the cells </a:t>
            </a:r>
            <a:r>
              <a:rPr lang="en-US" sz="1700" dirty="0" smtClean="0">
                <a:latin typeface="Arial MT"/>
                <a:cs typeface="Arial MT"/>
              </a:rPr>
              <a:t>are </a:t>
            </a:r>
            <a:r>
              <a:rPr lang="en-US" sz="1700" dirty="0">
                <a:latin typeface="Arial MT"/>
                <a:cs typeface="Arial MT"/>
              </a:rPr>
              <a:t>considerably larger than the principal cells, </a:t>
            </a:r>
            <a:r>
              <a:rPr lang="en-US" sz="1700" dirty="0" smtClean="0">
                <a:latin typeface="Arial MT"/>
                <a:cs typeface="Arial MT"/>
              </a:rPr>
              <a:t>and</a:t>
            </a:r>
            <a:r>
              <a:rPr lang="sr-Latn-RS" sz="1700" dirty="0" smtClean="0">
                <a:latin typeface="Arial MT"/>
                <a:cs typeface="Arial MT"/>
              </a:rPr>
              <a:t> </a:t>
            </a:r>
            <a:r>
              <a:rPr lang="en-US" sz="1700" dirty="0" smtClean="0">
                <a:latin typeface="Arial MT"/>
                <a:cs typeface="Arial MT"/>
              </a:rPr>
              <a:t>have </a:t>
            </a:r>
            <a:r>
              <a:rPr lang="en-US" sz="1700" dirty="0">
                <a:latin typeface="Arial MT"/>
                <a:cs typeface="Arial MT"/>
              </a:rPr>
              <a:t>a distinctly acidophilic </a:t>
            </a:r>
            <a:r>
              <a:rPr lang="en-US" sz="1700" dirty="0" smtClean="0">
                <a:latin typeface="Arial MT"/>
                <a:cs typeface="Arial MT"/>
              </a:rPr>
              <a:t>cytoplasm</a:t>
            </a:r>
            <a:r>
              <a:rPr lang="sr-Latn-RS" sz="1700" dirty="0" smtClean="0">
                <a:latin typeface="Arial MT"/>
                <a:cs typeface="Arial MT"/>
              </a:rPr>
              <a:t>. M</a:t>
            </a:r>
            <a:r>
              <a:rPr lang="en-US" sz="1700" dirty="0" err="1" smtClean="0">
                <a:latin typeface="Arial MT"/>
                <a:cs typeface="Arial MT"/>
              </a:rPr>
              <a:t>itochondria</a:t>
            </a:r>
            <a:r>
              <a:rPr lang="en-US" sz="1700" dirty="0">
                <a:latin typeface="Arial MT"/>
                <a:cs typeface="Arial MT"/>
              </a:rPr>
              <a:t>, often with bizarre shapes and sizes, </a:t>
            </a:r>
            <a:r>
              <a:rPr lang="en-US" sz="1700" dirty="0" smtClean="0">
                <a:latin typeface="Arial MT"/>
                <a:cs typeface="Arial MT"/>
              </a:rPr>
              <a:t>almost</a:t>
            </a:r>
            <a:r>
              <a:rPr lang="sr-Latn-RS" sz="1700" dirty="0" smtClean="0">
                <a:latin typeface="Arial MT"/>
                <a:cs typeface="Arial MT"/>
              </a:rPr>
              <a:t> </a:t>
            </a:r>
            <a:r>
              <a:rPr lang="en-US" sz="1700" dirty="0" smtClean="0">
                <a:latin typeface="Arial MT"/>
                <a:cs typeface="Arial MT"/>
              </a:rPr>
              <a:t>fill </a:t>
            </a:r>
            <a:r>
              <a:rPr lang="en-US" sz="1700" dirty="0">
                <a:latin typeface="Arial MT"/>
                <a:cs typeface="Arial MT"/>
              </a:rPr>
              <a:t>the cytoplasm and are responsible for the strong </a:t>
            </a:r>
            <a:r>
              <a:rPr lang="en-US" sz="1700" dirty="0" err="1" smtClean="0">
                <a:latin typeface="Arial MT"/>
                <a:cs typeface="Arial MT"/>
              </a:rPr>
              <a:t>acidophilia</a:t>
            </a:r>
            <a:r>
              <a:rPr lang="sr-Latn-RS" sz="1700" dirty="0" smtClean="0">
                <a:latin typeface="Arial MT"/>
                <a:cs typeface="Arial MT"/>
              </a:rPr>
              <a:t> </a:t>
            </a:r>
            <a:r>
              <a:rPr lang="en-US" sz="1700" dirty="0" smtClean="0">
                <a:latin typeface="Arial MT"/>
                <a:cs typeface="Arial MT"/>
              </a:rPr>
              <a:t>of </a:t>
            </a:r>
            <a:r>
              <a:rPr lang="en-US" sz="1700" dirty="0">
                <a:latin typeface="Arial MT"/>
                <a:cs typeface="Arial MT"/>
              </a:rPr>
              <a:t>these cells. No secretory vesicles and little if </a:t>
            </a:r>
            <a:r>
              <a:rPr lang="en-US" sz="1700" dirty="0" smtClean="0">
                <a:latin typeface="Arial MT"/>
                <a:cs typeface="Arial MT"/>
              </a:rPr>
              <a:t>any</a:t>
            </a:r>
            <a:r>
              <a:rPr lang="sr-Latn-RS" sz="1700" dirty="0" smtClean="0">
                <a:latin typeface="Arial MT"/>
                <a:cs typeface="Arial MT"/>
              </a:rPr>
              <a:t> </a:t>
            </a:r>
            <a:r>
              <a:rPr lang="en-US" sz="1700" dirty="0" err="1" smtClean="0">
                <a:latin typeface="Arial MT"/>
                <a:cs typeface="Arial MT"/>
              </a:rPr>
              <a:t>rER</a:t>
            </a:r>
            <a:r>
              <a:rPr lang="en-US" sz="1700" dirty="0" smtClean="0">
                <a:latin typeface="Arial MT"/>
                <a:cs typeface="Arial MT"/>
              </a:rPr>
              <a:t> </a:t>
            </a:r>
            <a:r>
              <a:rPr lang="en-US" sz="1700" dirty="0">
                <a:latin typeface="Arial MT"/>
                <a:cs typeface="Arial MT"/>
              </a:rPr>
              <a:t>are </a:t>
            </a:r>
            <a:r>
              <a:rPr lang="en-US" sz="1700" dirty="0" smtClean="0">
                <a:latin typeface="Arial MT"/>
                <a:cs typeface="Arial MT"/>
              </a:rPr>
              <a:t>present</a:t>
            </a:r>
            <a:r>
              <a:rPr lang="sr-Latn-RS" sz="1700" dirty="0" smtClean="0">
                <a:latin typeface="Arial MT"/>
                <a:cs typeface="Arial MT"/>
              </a:rPr>
              <a:t>.</a:t>
            </a:r>
            <a:endParaRPr sz="1700" dirty="0">
              <a:latin typeface="Arial MT"/>
              <a:cs typeface="Arial MT"/>
            </a:endParaRPr>
          </a:p>
        </p:txBody>
      </p:sp>
      <p:pic>
        <p:nvPicPr>
          <p:cNvPr id="4" name="object 4"/>
          <p:cNvPicPr/>
          <p:nvPr/>
        </p:nvPicPr>
        <p:blipFill>
          <a:blip r:embed="rId2" cstate="print"/>
          <a:stretch>
            <a:fillRect/>
          </a:stretch>
        </p:blipFill>
        <p:spPr>
          <a:xfrm>
            <a:off x="4953000" y="611772"/>
            <a:ext cx="3971914" cy="556784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11126" y="211327"/>
            <a:ext cx="4319270" cy="505267"/>
          </a:xfrm>
          <a:prstGeom prst="rect">
            <a:avLst/>
          </a:prstGeom>
        </p:spPr>
        <p:txBody>
          <a:bodyPr vert="horz" wrap="square" lIns="0" tIns="12700" rIns="0" bIns="0" rtlCol="0">
            <a:spAutoFit/>
          </a:bodyPr>
          <a:lstStyle/>
          <a:p>
            <a:pPr marL="411480" marR="5080" indent="-399415" algn="ctr">
              <a:lnSpc>
                <a:spcPct val="100000"/>
              </a:lnSpc>
              <a:spcBef>
                <a:spcPts val="100"/>
              </a:spcBef>
            </a:pPr>
            <a:r>
              <a:rPr lang="sr-Latn-RS" spc="-10" dirty="0" smtClean="0"/>
              <a:t>Adrenal glands</a:t>
            </a:r>
            <a:endParaRPr spc="-5" dirty="0"/>
          </a:p>
        </p:txBody>
      </p:sp>
      <p:sp>
        <p:nvSpPr>
          <p:cNvPr id="3" name="object 3"/>
          <p:cNvSpPr txBox="1"/>
          <p:nvPr/>
        </p:nvSpPr>
        <p:spPr>
          <a:xfrm>
            <a:off x="383540" y="1323848"/>
            <a:ext cx="5331460" cy="4621778"/>
          </a:xfrm>
          <a:prstGeom prst="rect">
            <a:avLst/>
          </a:prstGeom>
        </p:spPr>
        <p:txBody>
          <a:bodyPr vert="horz" wrap="square" lIns="0" tIns="81280" rIns="0" bIns="0" rtlCol="0">
            <a:spAutoFit/>
          </a:bodyPr>
          <a:lstStyle/>
          <a:p>
            <a:pPr marL="12700">
              <a:lnSpc>
                <a:spcPct val="100000"/>
              </a:lnSpc>
              <a:spcBef>
                <a:spcPts val="640"/>
              </a:spcBef>
              <a:tabLst>
                <a:tab pos="354965" algn="l"/>
                <a:tab pos="355600" algn="l"/>
              </a:tabLst>
            </a:pPr>
            <a:r>
              <a:rPr lang="sr-Latn-RS" spc="-5" dirty="0" smtClean="0">
                <a:latin typeface="Arial"/>
                <a:cs typeface="Arial"/>
              </a:rPr>
              <a:t>E</a:t>
            </a:r>
            <a:r>
              <a:rPr lang="en-US" spc="-5" dirty="0" err="1" smtClean="0">
                <a:latin typeface="Arial"/>
                <a:cs typeface="Arial"/>
              </a:rPr>
              <a:t>mbedded</a:t>
            </a:r>
            <a:r>
              <a:rPr lang="en-US" spc="-5" dirty="0" smtClean="0">
                <a:latin typeface="Arial"/>
                <a:cs typeface="Arial"/>
              </a:rPr>
              <a:t> </a:t>
            </a:r>
            <a:r>
              <a:rPr lang="en-US" spc="-5" dirty="0">
                <a:latin typeface="Arial"/>
                <a:cs typeface="Arial"/>
              </a:rPr>
              <a:t>in the </a:t>
            </a:r>
            <a:r>
              <a:rPr lang="en-US" spc="-5" dirty="0" err="1" smtClean="0">
                <a:latin typeface="Arial"/>
                <a:cs typeface="Arial"/>
              </a:rPr>
              <a:t>perirenal</a:t>
            </a:r>
            <a:r>
              <a:rPr lang="sr-Latn-RS" spc="-5" dirty="0" smtClean="0">
                <a:latin typeface="Arial"/>
                <a:cs typeface="Arial"/>
              </a:rPr>
              <a:t> </a:t>
            </a:r>
            <a:r>
              <a:rPr lang="en-US" spc="-5" dirty="0" smtClean="0">
                <a:latin typeface="Arial"/>
                <a:cs typeface="Arial"/>
              </a:rPr>
              <a:t>fat </a:t>
            </a:r>
            <a:r>
              <a:rPr lang="en-US" spc="-5" dirty="0">
                <a:latin typeface="Arial"/>
                <a:cs typeface="Arial"/>
              </a:rPr>
              <a:t>at the superior poles of the </a:t>
            </a:r>
            <a:r>
              <a:rPr lang="sr-Latn-RS" spc="-5" dirty="0" smtClean="0">
                <a:latin typeface="Arial"/>
                <a:cs typeface="Arial"/>
              </a:rPr>
              <a:t> k</a:t>
            </a:r>
            <a:r>
              <a:rPr lang="en-US" spc="-5" dirty="0" err="1" smtClean="0">
                <a:latin typeface="Arial"/>
                <a:cs typeface="Arial"/>
              </a:rPr>
              <a:t>idneys</a:t>
            </a:r>
            <a:r>
              <a:rPr lang="sr-Latn-RS" spc="-5" dirty="0" smtClean="0">
                <a:latin typeface="Arial"/>
                <a:cs typeface="Arial"/>
              </a:rPr>
              <a:t>.</a:t>
            </a:r>
            <a:endParaRPr lang="sr-Latn-RS" sz="1800" spc="-5" dirty="0" smtClean="0">
              <a:latin typeface="Arial"/>
              <a:cs typeface="Arial"/>
            </a:endParaRPr>
          </a:p>
          <a:p>
            <a:pPr marL="12700">
              <a:lnSpc>
                <a:spcPct val="100000"/>
              </a:lnSpc>
              <a:spcBef>
                <a:spcPts val="640"/>
              </a:spcBef>
              <a:tabLst>
                <a:tab pos="354965" algn="l"/>
                <a:tab pos="355600" algn="l"/>
              </a:tabLst>
            </a:pPr>
            <a:r>
              <a:rPr lang="en-US" spc="-5" dirty="0">
                <a:latin typeface="Arial"/>
                <a:cs typeface="Arial"/>
              </a:rPr>
              <a:t>The adrenal glands are covered with a thick </a:t>
            </a:r>
            <a:r>
              <a:rPr lang="en-US" spc="-5" dirty="0">
                <a:solidFill>
                  <a:srgbClr val="FF0000"/>
                </a:solidFill>
                <a:latin typeface="Arial"/>
                <a:cs typeface="Arial"/>
              </a:rPr>
              <a:t>connective </a:t>
            </a:r>
            <a:r>
              <a:rPr lang="en-US" spc="-5" dirty="0" smtClean="0">
                <a:solidFill>
                  <a:srgbClr val="FF0000"/>
                </a:solidFill>
                <a:latin typeface="Arial"/>
                <a:cs typeface="Arial"/>
              </a:rPr>
              <a:t>tissue</a:t>
            </a:r>
            <a:r>
              <a:rPr lang="sr-Latn-RS" spc="-5" dirty="0" smtClean="0">
                <a:solidFill>
                  <a:srgbClr val="FF0000"/>
                </a:solidFill>
                <a:latin typeface="Arial"/>
                <a:cs typeface="Arial"/>
              </a:rPr>
              <a:t> </a:t>
            </a:r>
            <a:r>
              <a:rPr lang="en-US" spc="-5" dirty="0" smtClean="0">
                <a:solidFill>
                  <a:srgbClr val="FF0000"/>
                </a:solidFill>
                <a:latin typeface="Arial"/>
                <a:cs typeface="Arial"/>
              </a:rPr>
              <a:t>capsule</a:t>
            </a:r>
            <a:r>
              <a:rPr lang="en-US" spc="-5" dirty="0" smtClean="0">
                <a:latin typeface="Arial"/>
                <a:cs typeface="Arial"/>
              </a:rPr>
              <a:t> </a:t>
            </a:r>
            <a:r>
              <a:rPr lang="en-US" spc="-5" dirty="0">
                <a:latin typeface="Arial"/>
                <a:cs typeface="Arial"/>
              </a:rPr>
              <a:t>from which </a:t>
            </a:r>
            <a:r>
              <a:rPr lang="en-US" spc="-5" dirty="0">
                <a:solidFill>
                  <a:srgbClr val="FF0000"/>
                </a:solidFill>
                <a:latin typeface="Arial"/>
                <a:cs typeface="Arial"/>
              </a:rPr>
              <a:t>trabeculae</a:t>
            </a:r>
            <a:r>
              <a:rPr lang="en-US" spc="-5" dirty="0">
                <a:latin typeface="Arial"/>
                <a:cs typeface="Arial"/>
              </a:rPr>
              <a:t> extend into the parenchyma</a:t>
            </a:r>
            <a:r>
              <a:rPr lang="en-US" spc="-5" dirty="0" smtClean="0">
                <a:latin typeface="Arial"/>
                <a:cs typeface="Arial"/>
              </a:rPr>
              <a:t>,</a:t>
            </a:r>
            <a:r>
              <a:rPr lang="sr-Latn-RS" spc="-5" dirty="0" smtClean="0">
                <a:latin typeface="Arial"/>
                <a:cs typeface="Arial"/>
              </a:rPr>
              <a:t> </a:t>
            </a:r>
            <a:r>
              <a:rPr lang="en-US" spc="-5" dirty="0" smtClean="0">
                <a:latin typeface="Arial"/>
                <a:cs typeface="Arial"/>
              </a:rPr>
              <a:t>carrying </a:t>
            </a:r>
            <a:r>
              <a:rPr lang="en-US" spc="-5" dirty="0">
                <a:latin typeface="Arial"/>
                <a:cs typeface="Arial"/>
              </a:rPr>
              <a:t>blood vessels and nerves. The secretory </a:t>
            </a:r>
            <a:r>
              <a:rPr lang="sr-Latn-RS" spc="-5" dirty="0" smtClean="0">
                <a:latin typeface="Arial"/>
                <a:cs typeface="Arial"/>
              </a:rPr>
              <a:t> p</a:t>
            </a:r>
            <a:r>
              <a:rPr lang="en-US" spc="-5" dirty="0" err="1" smtClean="0">
                <a:latin typeface="Arial"/>
                <a:cs typeface="Arial"/>
              </a:rPr>
              <a:t>arenchymal</a:t>
            </a:r>
            <a:r>
              <a:rPr lang="sr-Latn-RS" spc="-5" dirty="0" smtClean="0">
                <a:latin typeface="Arial"/>
                <a:cs typeface="Arial"/>
              </a:rPr>
              <a:t> </a:t>
            </a:r>
            <a:r>
              <a:rPr lang="en-US" spc="-5" dirty="0" smtClean="0">
                <a:latin typeface="Arial"/>
                <a:cs typeface="Arial"/>
              </a:rPr>
              <a:t>tissue </a:t>
            </a:r>
            <a:r>
              <a:rPr lang="en-US" spc="-5" dirty="0">
                <a:latin typeface="Arial"/>
                <a:cs typeface="Arial"/>
              </a:rPr>
              <a:t>is organized into two distinct </a:t>
            </a:r>
            <a:r>
              <a:rPr lang="en-US" spc="-5" dirty="0" smtClean="0">
                <a:latin typeface="Arial"/>
                <a:cs typeface="Arial"/>
              </a:rPr>
              <a:t>regions</a:t>
            </a:r>
            <a:endParaRPr lang="sr-Latn-RS" spc="-5" dirty="0" smtClean="0">
              <a:latin typeface="Arial"/>
              <a:cs typeface="Arial"/>
            </a:endParaRPr>
          </a:p>
          <a:p>
            <a:pPr marL="12700">
              <a:lnSpc>
                <a:spcPct val="100000"/>
              </a:lnSpc>
              <a:spcBef>
                <a:spcPts val="640"/>
              </a:spcBef>
              <a:tabLst>
                <a:tab pos="354965" algn="l"/>
                <a:tab pos="355600" algn="l"/>
              </a:tabLst>
            </a:pPr>
            <a:endParaRPr lang="sr-Latn-RS" spc="-5" dirty="0" smtClean="0">
              <a:latin typeface="Arial"/>
              <a:cs typeface="Arial"/>
            </a:endParaRPr>
          </a:p>
          <a:p>
            <a:pPr marL="298450" indent="-285750">
              <a:lnSpc>
                <a:spcPct val="100000"/>
              </a:lnSpc>
              <a:spcBef>
                <a:spcPts val="640"/>
              </a:spcBef>
              <a:buFont typeface="Wingdings" panose="05000000000000000000" pitchFamily="2" charset="2"/>
              <a:buChar char="v"/>
              <a:tabLst>
                <a:tab pos="354965" algn="l"/>
                <a:tab pos="355600" algn="l"/>
              </a:tabLst>
            </a:pPr>
            <a:r>
              <a:rPr lang="sr-Latn-RS" b="1" spc="-5" dirty="0" smtClean="0">
                <a:solidFill>
                  <a:srgbClr val="7030A0"/>
                </a:solidFill>
                <a:latin typeface="Arial"/>
                <a:cs typeface="Arial"/>
              </a:rPr>
              <a:t>C</a:t>
            </a:r>
            <a:r>
              <a:rPr lang="en-US" b="1" spc="-5" dirty="0" err="1" smtClean="0">
                <a:solidFill>
                  <a:srgbClr val="7030A0"/>
                </a:solidFill>
                <a:latin typeface="Arial"/>
                <a:cs typeface="Arial"/>
              </a:rPr>
              <a:t>ortex</a:t>
            </a:r>
            <a:r>
              <a:rPr lang="en-US" b="1" spc="-5" dirty="0" smtClean="0">
                <a:solidFill>
                  <a:srgbClr val="7030A0"/>
                </a:solidFill>
                <a:latin typeface="Arial"/>
                <a:cs typeface="Arial"/>
              </a:rPr>
              <a:t> </a:t>
            </a:r>
            <a:r>
              <a:rPr lang="en-US" spc="-5" dirty="0">
                <a:latin typeface="Arial"/>
                <a:cs typeface="Arial"/>
              </a:rPr>
              <a:t>is the steroid-secreting portion. It lies </a:t>
            </a:r>
            <a:r>
              <a:rPr lang="en-US" spc="-5" dirty="0" smtClean="0">
                <a:latin typeface="Arial"/>
                <a:cs typeface="Arial"/>
              </a:rPr>
              <a:t>beneath</a:t>
            </a:r>
            <a:r>
              <a:rPr lang="sr-Latn-RS" spc="-5" dirty="0" smtClean="0">
                <a:latin typeface="Arial"/>
                <a:cs typeface="Arial"/>
              </a:rPr>
              <a:t> </a:t>
            </a:r>
            <a:r>
              <a:rPr lang="en-US" spc="-5" dirty="0" smtClean="0">
                <a:latin typeface="Arial"/>
                <a:cs typeface="Arial"/>
              </a:rPr>
              <a:t>the </a:t>
            </a:r>
            <a:r>
              <a:rPr lang="en-US" spc="-5" dirty="0">
                <a:latin typeface="Arial"/>
                <a:cs typeface="Arial"/>
              </a:rPr>
              <a:t>capsule and constitutes nearly 90% of the gland </a:t>
            </a:r>
            <a:r>
              <a:rPr lang="en-US" spc="-5" dirty="0" smtClean="0">
                <a:latin typeface="Arial"/>
                <a:cs typeface="Arial"/>
              </a:rPr>
              <a:t>by</a:t>
            </a:r>
            <a:r>
              <a:rPr lang="sr-Latn-RS" spc="-5" dirty="0" smtClean="0">
                <a:latin typeface="Arial"/>
                <a:cs typeface="Arial"/>
              </a:rPr>
              <a:t> </a:t>
            </a:r>
            <a:r>
              <a:rPr lang="en-US" spc="-5" dirty="0" smtClean="0">
                <a:latin typeface="Arial"/>
                <a:cs typeface="Arial"/>
              </a:rPr>
              <a:t>weight</a:t>
            </a:r>
            <a:r>
              <a:rPr lang="en-US" spc="-5" dirty="0">
                <a:latin typeface="Arial"/>
                <a:cs typeface="Arial"/>
              </a:rPr>
              <a:t>.</a:t>
            </a:r>
          </a:p>
          <a:p>
            <a:pPr marL="298450" indent="-285750">
              <a:lnSpc>
                <a:spcPct val="100000"/>
              </a:lnSpc>
              <a:spcBef>
                <a:spcPts val="640"/>
              </a:spcBef>
              <a:buFont typeface="Wingdings" panose="05000000000000000000" pitchFamily="2" charset="2"/>
              <a:buChar char="v"/>
              <a:tabLst>
                <a:tab pos="354965" algn="l"/>
                <a:tab pos="355600" algn="l"/>
              </a:tabLst>
            </a:pPr>
            <a:r>
              <a:rPr lang="sr-Latn-RS" b="1" spc="-5" dirty="0">
                <a:solidFill>
                  <a:srgbClr val="7030A0"/>
                </a:solidFill>
                <a:latin typeface="Arial"/>
                <a:cs typeface="Arial"/>
              </a:rPr>
              <a:t>M</a:t>
            </a:r>
            <a:r>
              <a:rPr lang="en-US" b="1" spc="-5" dirty="0" err="1" smtClean="0">
                <a:solidFill>
                  <a:srgbClr val="7030A0"/>
                </a:solidFill>
                <a:latin typeface="Arial"/>
                <a:cs typeface="Arial"/>
              </a:rPr>
              <a:t>edulla</a:t>
            </a:r>
            <a:r>
              <a:rPr lang="en-US" b="1" spc="-5" dirty="0" smtClean="0">
                <a:solidFill>
                  <a:srgbClr val="7030A0"/>
                </a:solidFill>
                <a:latin typeface="Arial"/>
                <a:cs typeface="Arial"/>
              </a:rPr>
              <a:t> </a:t>
            </a:r>
            <a:r>
              <a:rPr lang="en-US" spc="-5" dirty="0">
                <a:latin typeface="Arial"/>
                <a:cs typeface="Arial"/>
              </a:rPr>
              <a:t>is the catecholamine-secreting portion. </a:t>
            </a:r>
            <a:r>
              <a:rPr lang="en-US" spc="-5" dirty="0" smtClean="0">
                <a:latin typeface="Arial"/>
                <a:cs typeface="Arial"/>
              </a:rPr>
              <a:t>It</a:t>
            </a:r>
            <a:r>
              <a:rPr lang="sr-Latn-RS" spc="-5" dirty="0" smtClean="0">
                <a:latin typeface="Arial"/>
                <a:cs typeface="Arial"/>
              </a:rPr>
              <a:t> </a:t>
            </a:r>
            <a:r>
              <a:rPr lang="en-US" spc="-5" dirty="0" smtClean="0">
                <a:latin typeface="Arial"/>
                <a:cs typeface="Arial"/>
              </a:rPr>
              <a:t>lies </a:t>
            </a:r>
            <a:r>
              <a:rPr lang="en-US" spc="-5" dirty="0">
                <a:latin typeface="Arial"/>
                <a:cs typeface="Arial"/>
              </a:rPr>
              <a:t>deep to the cortex and forms the center of the gland.</a:t>
            </a:r>
            <a:endParaRPr lang="sr-Latn-RS" sz="1800" spc="-5" dirty="0" smtClean="0">
              <a:latin typeface="Arial"/>
              <a:cs typeface="Arial"/>
            </a:endParaRPr>
          </a:p>
          <a:p>
            <a:pPr marL="355600" indent="-342900">
              <a:lnSpc>
                <a:spcPct val="100000"/>
              </a:lnSpc>
              <a:spcBef>
                <a:spcPts val="640"/>
              </a:spcBef>
              <a:buFont typeface="Arial MT"/>
              <a:buChar char="•"/>
              <a:tabLst>
                <a:tab pos="354965" algn="l"/>
                <a:tab pos="355600" algn="l"/>
              </a:tabLst>
            </a:pPr>
            <a:endParaRPr sz="1800" dirty="0">
              <a:latin typeface="Arial MT"/>
              <a:cs typeface="Arial MT"/>
            </a:endParaRPr>
          </a:p>
        </p:txBody>
      </p:sp>
      <p:pic>
        <p:nvPicPr>
          <p:cNvPr id="7" name="Picture 6"/>
          <p:cNvPicPr>
            <a:picLocks noChangeAspect="1"/>
          </p:cNvPicPr>
          <p:nvPr/>
        </p:nvPicPr>
        <p:blipFill rotWithShape="1">
          <a:blip r:embed="rId2"/>
          <a:srcRect b="3704"/>
          <a:stretch/>
        </p:blipFill>
        <p:spPr>
          <a:xfrm>
            <a:off x="5715000" y="1600200"/>
            <a:ext cx="3163428" cy="3962400"/>
          </a:xfrm>
          <a:prstGeom prst="rect">
            <a:avLst/>
          </a:prstGeom>
        </p:spPr>
      </p:pic>
    </p:spTree>
  </p:cSld>
  <p:clrMapOvr>
    <a:masterClrMapping/>
  </p:clrMapOvr>
  <p:transition spd="med">
    <p:blinds/>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22218" y="1344879"/>
            <a:ext cx="4745990" cy="5324535"/>
          </a:xfrm>
          <a:prstGeom prst="rect">
            <a:avLst/>
          </a:prstGeom>
        </p:spPr>
        <p:txBody>
          <a:bodyPr vert="horz" wrap="square" lIns="0" tIns="68580" rIns="0" bIns="0" rtlCol="0">
            <a:spAutoFit/>
          </a:bodyPr>
          <a:lstStyle/>
          <a:p>
            <a:pPr marL="419100">
              <a:lnSpc>
                <a:spcPct val="100000"/>
              </a:lnSpc>
              <a:spcBef>
                <a:spcPts val="540"/>
              </a:spcBef>
            </a:pPr>
            <a:r>
              <a:rPr lang="en-US" sz="1600" dirty="0">
                <a:latin typeface="Arial"/>
                <a:cs typeface="Arial"/>
              </a:rPr>
              <a:t>The </a:t>
            </a:r>
            <a:r>
              <a:rPr lang="en-US" sz="1600" dirty="0" smtClean="0">
                <a:latin typeface="Arial"/>
                <a:cs typeface="Arial"/>
              </a:rPr>
              <a:t>adrenal cortex </a:t>
            </a:r>
            <a:r>
              <a:rPr lang="en-US" sz="1600" dirty="0">
                <a:latin typeface="Arial"/>
                <a:cs typeface="Arial"/>
              </a:rPr>
              <a:t>is divided into three zones on the </a:t>
            </a:r>
            <a:r>
              <a:rPr lang="en-US" sz="1600" dirty="0" smtClean="0">
                <a:latin typeface="Arial"/>
                <a:cs typeface="Arial"/>
              </a:rPr>
              <a:t>basis</a:t>
            </a:r>
            <a:r>
              <a:rPr lang="sr-Latn-RS" sz="1600" dirty="0" smtClean="0">
                <a:latin typeface="Arial"/>
                <a:cs typeface="Arial"/>
              </a:rPr>
              <a:t> </a:t>
            </a:r>
            <a:r>
              <a:rPr lang="en-US" sz="1600" dirty="0" smtClean="0">
                <a:latin typeface="Arial"/>
                <a:cs typeface="Arial"/>
              </a:rPr>
              <a:t>of </a:t>
            </a:r>
            <a:r>
              <a:rPr lang="en-US" sz="1600" dirty="0">
                <a:latin typeface="Arial"/>
                <a:cs typeface="Arial"/>
              </a:rPr>
              <a:t>the arrangement of its </a:t>
            </a:r>
            <a:r>
              <a:rPr lang="en-US" sz="1600" dirty="0" smtClean="0">
                <a:latin typeface="Arial"/>
                <a:cs typeface="Arial"/>
              </a:rPr>
              <a:t>cells:</a:t>
            </a:r>
            <a:endParaRPr lang="sr-Latn-RS" sz="1600" dirty="0" smtClean="0">
              <a:latin typeface="Arial"/>
              <a:cs typeface="Arial"/>
            </a:endParaRPr>
          </a:p>
          <a:p>
            <a:pPr marL="419100">
              <a:lnSpc>
                <a:spcPct val="100000"/>
              </a:lnSpc>
              <a:spcBef>
                <a:spcPts val="540"/>
              </a:spcBef>
            </a:pPr>
            <a:endParaRPr lang="en-US" sz="1600" dirty="0">
              <a:latin typeface="Arial"/>
              <a:cs typeface="Arial"/>
            </a:endParaRPr>
          </a:p>
          <a:p>
            <a:pPr marL="762000" indent="-342900">
              <a:lnSpc>
                <a:spcPct val="100000"/>
              </a:lnSpc>
              <a:spcBef>
                <a:spcPts val="540"/>
              </a:spcBef>
              <a:buFont typeface="Wingdings" panose="05000000000000000000" pitchFamily="2" charset="2"/>
              <a:buChar char="v"/>
            </a:pPr>
            <a:r>
              <a:rPr lang="en-US" sz="1600" dirty="0" smtClean="0">
                <a:solidFill>
                  <a:srgbClr val="FF0000"/>
                </a:solidFill>
                <a:latin typeface="Arial"/>
                <a:cs typeface="Arial"/>
              </a:rPr>
              <a:t>Zona glomerulosa</a:t>
            </a:r>
            <a:r>
              <a:rPr lang="en-US" sz="1600" dirty="0">
                <a:latin typeface="Arial"/>
                <a:cs typeface="Arial"/>
              </a:rPr>
              <a:t>, the narrow outer zone </a:t>
            </a:r>
            <a:r>
              <a:rPr lang="en-US" sz="1600" dirty="0" smtClean="0">
                <a:latin typeface="Arial"/>
                <a:cs typeface="Arial"/>
              </a:rPr>
              <a:t>up </a:t>
            </a:r>
            <a:r>
              <a:rPr lang="en-US" sz="1600" dirty="0">
                <a:latin typeface="Arial"/>
                <a:cs typeface="Arial"/>
              </a:rPr>
              <a:t>to 15% of the cortical </a:t>
            </a:r>
            <a:r>
              <a:rPr lang="en-US" sz="1600" dirty="0" smtClean="0">
                <a:latin typeface="Arial"/>
                <a:cs typeface="Arial"/>
              </a:rPr>
              <a:t>volume</a:t>
            </a:r>
            <a:r>
              <a:rPr lang="sr-Latn-RS" sz="1600" dirty="0" smtClean="0">
                <a:latin typeface="Arial"/>
                <a:cs typeface="Arial"/>
              </a:rPr>
              <a:t>, </a:t>
            </a:r>
            <a:r>
              <a:rPr lang="pt-BR" sz="1600" dirty="0" smtClean="0">
                <a:latin typeface="Arial"/>
                <a:cs typeface="Arial"/>
              </a:rPr>
              <a:t>secrete</a:t>
            </a:r>
            <a:r>
              <a:rPr lang="sr-Latn-RS" sz="1600" dirty="0" smtClean="0">
                <a:latin typeface="Arial"/>
                <a:cs typeface="Arial"/>
              </a:rPr>
              <a:t>s</a:t>
            </a:r>
            <a:r>
              <a:rPr lang="pt-BR" sz="1600" dirty="0" smtClean="0">
                <a:latin typeface="Arial"/>
                <a:cs typeface="Arial"/>
              </a:rPr>
              <a:t> </a:t>
            </a:r>
            <a:r>
              <a:rPr lang="pt-BR" sz="1600" dirty="0">
                <a:latin typeface="Arial"/>
                <a:cs typeface="Arial"/>
              </a:rPr>
              <a:t>the </a:t>
            </a:r>
            <a:r>
              <a:rPr lang="pt-BR" sz="1600" dirty="0" smtClean="0">
                <a:latin typeface="Arial"/>
                <a:cs typeface="Arial"/>
              </a:rPr>
              <a:t>primary</a:t>
            </a:r>
            <a:r>
              <a:rPr lang="sr-Latn-RS" sz="1600" dirty="0" smtClean="0">
                <a:latin typeface="Arial"/>
                <a:cs typeface="Arial"/>
              </a:rPr>
              <a:t> </a:t>
            </a:r>
            <a:r>
              <a:rPr lang="pt-BR" sz="1600" dirty="0" smtClean="0">
                <a:solidFill>
                  <a:srgbClr val="7030A0"/>
                </a:solidFill>
                <a:latin typeface="Arial"/>
                <a:cs typeface="Arial"/>
              </a:rPr>
              <a:t>mineralocorticoi</a:t>
            </a:r>
            <a:r>
              <a:rPr lang="pt-BR" sz="1600" dirty="0" smtClean="0">
                <a:latin typeface="Arial"/>
                <a:cs typeface="Arial"/>
              </a:rPr>
              <a:t>d </a:t>
            </a:r>
            <a:r>
              <a:rPr lang="pt-BR" sz="1600" dirty="0">
                <a:latin typeface="Arial"/>
                <a:cs typeface="Arial"/>
              </a:rPr>
              <a:t>called </a:t>
            </a:r>
            <a:r>
              <a:rPr lang="pt-BR" sz="1600" dirty="0" smtClean="0">
                <a:solidFill>
                  <a:srgbClr val="7030A0"/>
                </a:solidFill>
                <a:latin typeface="Arial"/>
                <a:cs typeface="Arial"/>
              </a:rPr>
              <a:t>aldosterone</a:t>
            </a:r>
            <a:r>
              <a:rPr lang="sr-Latn-RS" sz="1600" dirty="0" smtClean="0">
                <a:solidFill>
                  <a:srgbClr val="7030A0"/>
                </a:solidFill>
                <a:latin typeface="Arial"/>
                <a:cs typeface="Arial"/>
              </a:rPr>
              <a:t>.</a:t>
            </a:r>
            <a:endParaRPr lang="en-US" sz="1600" dirty="0">
              <a:solidFill>
                <a:srgbClr val="7030A0"/>
              </a:solidFill>
              <a:latin typeface="Arial"/>
              <a:cs typeface="Arial"/>
            </a:endParaRPr>
          </a:p>
          <a:p>
            <a:pPr marL="762000" indent="-342900">
              <a:lnSpc>
                <a:spcPct val="100000"/>
              </a:lnSpc>
              <a:spcBef>
                <a:spcPts val="540"/>
              </a:spcBef>
              <a:buFont typeface="Wingdings" panose="05000000000000000000" pitchFamily="2" charset="2"/>
              <a:buChar char="v"/>
            </a:pPr>
            <a:r>
              <a:rPr lang="en-US" sz="1600" dirty="0" smtClean="0">
                <a:solidFill>
                  <a:srgbClr val="FF0000"/>
                </a:solidFill>
                <a:latin typeface="Arial"/>
                <a:cs typeface="Arial"/>
              </a:rPr>
              <a:t>Zona </a:t>
            </a:r>
            <a:r>
              <a:rPr lang="en-US" sz="1600" dirty="0" err="1">
                <a:solidFill>
                  <a:srgbClr val="FF0000"/>
                </a:solidFill>
                <a:latin typeface="Arial"/>
                <a:cs typeface="Arial"/>
              </a:rPr>
              <a:t>fasciculata</a:t>
            </a:r>
            <a:r>
              <a:rPr lang="en-US" sz="1600" dirty="0">
                <a:latin typeface="Arial"/>
                <a:cs typeface="Arial"/>
              </a:rPr>
              <a:t>, the thick middle zone </a:t>
            </a:r>
            <a:r>
              <a:rPr lang="en-US" sz="1600" dirty="0" smtClean="0">
                <a:latin typeface="Arial"/>
                <a:cs typeface="Arial"/>
              </a:rPr>
              <a:t>nearly </a:t>
            </a:r>
            <a:r>
              <a:rPr lang="en-US" sz="1600" dirty="0">
                <a:latin typeface="Arial"/>
                <a:cs typeface="Arial"/>
              </a:rPr>
              <a:t>80% of the cortical </a:t>
            </a:r>
            <a:r>
              <a:rPr lang="en-US" sz="1600" dirty="0" smtClean="0">
                <a:latin typeface="Arial"/>
                <a:cs typeface="Arial"/>
              </a:rPr>
              <a:t>volume</a:t>
            </a:r>
            <a:r>
              <a:rPr lang="sr-Latn-RS" sz="1600" dirty="0" smtClean="0">
                <a:latin typeface="Arial"/>
                <a:cs typeface="Arial"/>
              </a:rPr>
              <a:t>, </a:t>
            </a:r>
            <a:r>
              <a:rPr lang="en-US" sz="1600" dirty="0" smtClean="0">
                <a:latin typeface="Arial"/>
                <a:cs typeface="Arial"/>
              </a:rPr>
              <a:t>secret</a:t>
            </a:r>
            <a:r>
              <a:rPr lang="sr-Latn-RS" sz="1600" dirty="0" smtClean="0">
                <a:latin typeface="Arial"/>
                <a:cs typeface="Arial"/>
              </a:rPr>
              <a:t>es </a:t>
            </a:r>
            <a:r>
              <a:rPr lang="en-US" sz="1600" dirty="0" smtClean="0">
                <a:solidFill>
                  <a:srgbClr val="7030A0"/>
                </a:solidFill>
                <a:latin typeface="Arial"/>
                <a:cs typeface="Arial"/>
              </a:rPr>
              <a:t>glucocorticoids</a:t>
            </a:r>
            <a:r>
              <a:rPr lang="en-US" sz="1600" dirty="0" smtClean="0">
                <a:latin typeface="Arial"/>
                <a:cs typeface="Arial"/>
              </a:rPr>
              <a:t> </a:t>
            </a:r>
            <a:r>
              <a:rPr lang="sr-Latn-RS" sz="1600" dirty="0" smtClean="0">
                <a:latin typeface="Arial"/>
                <a:cs typeface="Arial"/>
              </a:rPr>
              <a:t>(cortisol) </a:t>
            </a:r>
            <a:r>
              <a:rPr lang="en-US" sz="1600" dirty="0" smtClean="0">
                <a:latin typeface="Arial"/>
                <a:cs typeface="Arial"/>
              </a:rPr>
              <a:t>that </a:t>
            </a:r>
            <a:r>
              <a:rPr lang="en-US" sz="1600" dirty="0">
                <a:latin typeface="Arial"/>
                <a:cs typeface="Arial"/>
              </a:rPr>
              <a:t>regulate glucose and </a:t>
            </a:r>
            <a:r>
              <a:rPr lang="en-US" sz="1600" dirty="0" smtClean="0">
                <a:latin typeface="Arial"/>
                <a:cs typeface="Arial"/>
              </a:rPr>
              <a:t>fatty acid</a:t>
            </a:r>
            <a:r>
              <a:rPr lang="sr-Latn-RS" sz="1600" dirty="0" smtClean="0">
                <a:latin typeface="Arial"/>
                <a:cs typeface="Arial"/>
              </a:rPr>
              <a:t> </a:t>
            </a:r>
            <a:r>
              <a:rPr lang="en-US" sz="1600" dirty="0" smtClean="0">
                <a:latin typeface="Arial"/>
                <a:cs typeface="Arial"/>
              </a:rPr>
              <a:t>metabolism</a:t>
            </a:r>
            <a:r>
              <a:rPr lang="en-US" sz="1600" dirty="0">
                <a:latin typeface="Arial"/>
                <a:cs typeface="Arial"/>
              </a:rPr>
              <a:t>.</a:t>
            </a:r>
          </a:p>
          <a:p>
            <a:pPr marL="762000" indent="-342900">
              <a:lnSpc>
                <a:spcPct val="100000"/>
              </a:lnSpc>
              <a:spcBef>
                <a:spcPts val="540"/>
              </a:spcBef>
              <a:buFont typeface="Wingdings" panose="05000000000000000000" pitchFamily="2" charset="2"/>
              <a:buChar char="v"/>
            </a:pPr>
            <a:r>
              <a:rPr lang="en-US" sz="1600" dirty="0" smtClean="0">
                <a:solidFill>
                  <a:srgbClr val="FF0000"/>
                </a:solidFill>
                <a:latin typeface="Arial"/>
                <a:cs typeface="Arial"/>
              </a:rPr>
              <a:t>Zona </a:t>
            </a:r>
            <a:r>
              <a:rPr lang="en-US" sz="1600" dirty="0" err="1">
                <a:solidFill>
                  <a:srgbClr val="FF0000"/>
                </a:solidFill>
                <a:latin typeface="Arial"/>
                <a:cs typeface="Arial"/>
              </a:rPr>
              <a:t>reticularis</a:t>
            </a:r>
            <a:r>
              <a:rPr lang="en-US" sz="1600" dirty="0">
                <a:latin typeface="Arial"/>
                <a:cs typeface="Arial"/>
              </a:rPr>
              <a:t>, the inner zone that constitutes </a:t>
            </a:r>
            <a:r>
              <a:rPr lang="en-US" sz="1600" dirty="0" smtClean="0">
                <a:latin typeface="Arial"/>
                <a:cs typeface="Arial"/>
              </a:rPr>
              <a:t>only</a:t>
            </a:r>
            <a:r>
              <a:rPr lang="sr-Latn-RS" sz="1600" dirty="0" smtClean="0">
                <a:latin typeface="Arial"/>
                <a:cs typeface="Arial"/>
              </a:rPr>
              <a:t> </a:t>
            </a:r>
            <a:r>
              <a:rPr lang="en-US" sz="1600" dirty="0" smtClean="0">
                <a:latin typeface="Arial"/>
                <a:cs typeface="Arial"/>
              </a:rPr>
              <a:t>5</a:t>
            </a:r>
            <a:r>
              <a:rPr lang="en-US" sz="1600" dirty="0">
                <a:latin typeface="Arial"/>
                <a:cs typeface="Arial"/>
              </a:rPr>
              <a:t>% to 7% of the cortical </a:t>
            </a:r>
            <a:r>
              <a:rPr lang="en-US" sz="1600" dirty="0" smtClean="0">
                <a:latin typeface="Arial"/>
                <a:cs typeface="Arial"/>
              </a:rPr>
              <a:t>volume</a:t>
            </a:r>
            <a:r>
              <a:rPr lang="sr-Latn-RS" sz="1600" dirty="0">
                <a:latin typeface="Arial"/>
                <a:cs typeface="Arial"/>
              </a:rPr>
              <a:t> secretes adrenal </a:t>
            </a:r>
            <a:r>
              <a:rPr lang="sr-Latn-RS" sz="1600" dirty="0" smtClean="0">
                <a:latin typeface="Arial"/>
                <a:cs typeface="Arial"/>
              </a:rPr>
              <a:t>androgens.</a:t>
            </a:r>
          </a:p>
          <a:p>
            <a:pPr marL="762000" indent="-342900">
              <a:lnSpc>
                <a:spcPct val="100000"/>
              </a:lnSpc>
              <a:spcBef>
                <a:spcPts val="540"/>
              </a:spcBef>
              <a:buFont typeface="Wingdings" panose="05000000000000000000" pitchFamily="2" charset="2"/>
              <a:buChar char="v"/>
            </a:pPr>
            <a:endParaRPr lang="sr-Latn-RS" sz="1600" dirty="0">
              <a:latin typeface="Arial"/>
              <a:cs typeface="Arial"/>
            </a:endParaRPr>
          </a:p>
          <a:p>
            <a:pPr marL="762000" indent="-342900">
              <a:lnSpc>
                <a:spcPct val="100000"/>
              </a:lnSpc>
              <a:spcBef>
                <a:spcPts val="540"/>
              </a:spcBef>
              <a:buFont typeface="Wingdings" panose="05000000000000000000" pitchFamily="2" charset="2"/>
              <a:buChar char="v"/>
            </a:pPr>
            <a:endParaRPr lang="sr-Latn-RS" sz="1600" dirty="0" smtClean="0">
              <a:latin typeface="Arial"/>
              <a:cs typeface="Arial"/>
            </a:endParaRPr>
          </a:p>
          <a:p>
            <a:pPr marL="762000" indent="-342900">
              <a:lnSpc>
                <a:spcPct val="100000"/>
              </a:lnSpc>
              <a:spcBef>
                <a:spcPts val="540"/>
              </a:spcBef>
              <a:buFont typeface="Wingdings" panose="05000000000000000000" pitchFamily="2" charset="2"/>
              <a:buChar char="v"/>
            </a:pPr>
            <a:endParaRPr lang="sr-Latn-RS" sz="1600" dirty="0">
              <a:latin typeface="Arial"/>
              <a:cs typeface="Arial"/>
            </a:endParaRPr>
          </a:p>
          <a:p>
            <a:pPr marL="762000" indent="-342900">
              <a:lnSpc>
                <a:spcPct val="100000"/>
              </a:lnSpc>
              <a:spcBef>
                <a:spcPts val="540"/>
              </a:spcBef>
              <a:buFont typeface="Wingdings" panose="05000000000000000000" pitchFamily="2" charset="2"/>
              <a:buChar char="v"/>
            </a:pPr>
            <a:endParaRPr lang="sr-Latn-RS" sz="1600" dirty="0" smtClean="0">
              <a:latin typeface="Arial"/>
              <a:cs typeface="Arial"/>
            </a:endParaRPr>
          </a:p>
          <a:p>
            <a:pPr marL="419100" algn="ctr">
              <a:lnSpc>
                <a:spcPct val="100000"/>
              </a:lnSpc>
              <a:spcBef>
                <a:spcPts val="540"/>
              </a:spcBef>
            </a:pPr>
            <a:r>
              <a:rPr lang="sr-Latn-RS" sz="1200" dirty="0" smtClean="0">
                <a:solidFill>
                  <a:srgbClr val="00B050"/>
                </a:solidFill>
                <a:latin typeface="Copperplate Gothic Bold" panose="020E0705020206020404" pitchFamily="34" charset="0"/>
                <a:cs typeface="Arial"/>
              </a:rPr>
              <a:t>To easily remember SALT, SUGAR, SEX</a:t>
            </a:r>
          </a:p>
        </p:txBody>
      </p:sp>
      <p:grpSp>
        <p:nvGrpSpPr>
          <p:cNvPr id="4" name="object 4"/>
          <p:cNvGrpSpPr/>
          <p:nvPr/>
        </p:nvGrpSpPr>
        <p:grpSpPr>
          <a:xfrm>
            <a:off x="5083162" y="1344879"/>
            <a:ext cx="3814445" cy="5043170"/>
            <a:chOff x="5083162" y="1344879"/>
            <a:chExt cx="3814445" cy="5043170"/>
          </a:xfrm>
        </p:grpSpPr>
        <p:pic>
          <p:nvPicPr>
            <p:cNvPr id="5" name="object 5"/>
            <p:cNvPicPr/>
            <p:nvPr/>
          </p:nvPicPr>
          <p:blipFill>
            <a:blip r:embed="rId2" cstate="print"/>
            <a:stretch>
              <a:fillRect/>
            </a:stretch>
          </p:blipFill>
          <p:spPr>
            <a:xfrm>
              <a:off x="5107695" y="1344879"/>
              <a:ext cx="3789302" cy="5040287"/>
            </a:xfrm>
            <a:prstGeom prst="rect">
              <a:avLst/>
            </a:prstGeom>
          </p:spPr>
        </p:pic>
        <p:pic>
          <p:nvPicPr>
            <p:cNvPr id="6" name="object 6"/>
            <p:cNvPicPr/>
            <p:nvPr/>
          </p:nvPicPr>
          <p:blipFill>
            <a:blip r:embed="rId3" cstate="print"/>
            <a:stretch>
              <a:fillRect/>
            </a:stretch>
          </p:blipFill>
          <p:spPr>
            <a:xfrm>
              <a:off x="5083162" y="1347738"/>
              <a:ext cx="3798881" cy="5040310"/>
            </a:xfrm>
            <a:prstGeom prst="rect">
              <a:avLst/>
            </a:prstGeom>
          </p:spPr>
        </p:pic>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314027" y="243941"/>
            <a:ext cx="4410710" cy="6318525"/>
          </a:xfrm>
          <a:prstGeom prst="rect">
            <a:avLst/>
          </a:prstGeom>
        </p:spPr>
        <p:txBody>
          <a:bodyPr vert="horz" wrap="square" lIns="0" tIns="635" rIns="0" bIns="0" rtlCol="0">
            <a:spAutoFit/>
          </a:bodyPr>
          <a:lstStyle/>
          <a:p>
            <a:pPr marL="113665" marR="196215">
              <a:lnSpc>
                <a:spcPct val="104900"/>
              </a:lnSpc>
              <a:spcBef>
                <a:spcPts val="5"/>
              </a:spcBef>
              <a:tabLst>
                <a:tab pos="457200" algn="l"/>
                <a:tab pos="457834" algn="l"/>
              </a:tabLst>
            </a:pPr>
            <a:r>
              <a:rPr lang="en-US" sz="1700" b="1" dirty="0">
                <a:solidFill>
                  <a:srgbClr val="FF0000"/>
                </a:solidFill>
                <a:latin typeface="Arial"/>
                <a:cs typeface="Arial"/>
              </a:rPr>
              <a:t>Zona glomerulosa </a:t>
            </a:r>
            <a:endParaRPr lang="sr-Latn-RS" sz="1700" b="1" dirty="0">
              <a:solidFill>
                <a:srgbClr val="FF0000"/>
              </a:solidFill>
              <a:latin typeface="Arial"/>
              <a:cs typeface="Arial"/>
            </a:endParaRPr>
          </a:p>
          <a:p>
            <a:pPr marL="456565" marR="196215" indent="-342900">
              <a:lnSpc>
                <a:spcPct val="104900"/>
              </a:lnSpc>
              <a:spcBef>
                <a:spcPts val="5"/>
              </a:spcBef>
              <a:buFont typeface="Arial MT"/>
              <a:buChar char="•"/>
              <a:tabLst>
                <a:tab pos="457200" algn="l"/>
                <a:tab pos="457834" algn="l"/>
              </a:tabLst>
            </a:pPr>
            <a:r>
              <a:rPr lang="en-US" sz="1700" dirty="0" smtClean="0">
                <a:latin typeface="Arial"/>
                <a:cs typeface="Arial"/>
              </a:rPr>
              <a:t>Cylindrical </a:t>
            </a:r>
            <a:r>
              <a:rPr lang="en-US" sz="1700" dirty="0">
                <a:latin typeface="Arial"/>
                <a:cs typeface="Arial"/>
              </a:rPr>
              <a:t>cells grouped in arcs.</a:t>
            </a:r>
          </a:p>
          <a:p>
            <a:pPr marL="456565" marR="196215" indent="-342900">
              <a:lnSpc>
                <a:spcPct val="104900"/>
              </a:lnSpc>
              <a:spcBef>
                <a:spcPts val="5"/>
              </a:spcBef>
              <a:buFont typeface="Arial MT"/>
              <a:buChar char="•"/>
              <a:tabLst>
                <a:tab pos="457200" algn="l"/>
                <a:tab pos="457834" algn="l"/>
              </a:tabLst>
            </a:pPr>
            <a:r>
              <a:rPr lang="en-US" sz="1700" dirty="0">
                <a:latin typeface="Arial"/>
                <a:cs typeface="Arial"/>
              </a:rPr>
              <a:t>Acidophilic cytoplasm, nucleus small and dark, pronounced nucleoli.</a:t>
            </a:r>
          </a:p>
          <a:p>
            <a:pPr marL="456565" marR="196215" indent="-342900">
              <a:lnSpc>
                <a:spcPct val="104900"/>
              </a:lnSpc>
              <a:spcBef>
                <a:spcPts val="5"/>
              </a:spcBef>
              <a:buFont typeface="Arial MT"/>
              <a:buChar char="•"/>
              <a:tabLst>
                <a:tab pos="457200" algn="l"/>
                <a:tab pos="457834" algn="l"/>
              </a:tabLst>
            </a:pPr>
            <a:r>
              <a:rPr lang="en-US" sz="1700" dirty="0">
                <a:latin typeface="Arial"/>
                <a:cs typeface="Arial"/>
              </a:rPr>
              <a:t>The function is controlled by the renin-angiotensin-aldosterone system</a:t>
            </a:r>
            <a:r>
              <a:rPr lang="en-US" sz="1700" dirty="0" smtClean="0">
                <a:latin typeface="Arial"/>
                <a:cs typeface="Arial"/>
              </a:rPr>
              <a:t>.</a:t>
            </a:r>
            <a:endParaRPr lang="sr-Latn-RS" sz="1700" dirty="0" smtClean="0">
              <a:latin typeface="Arial"/>
              <a:cs typeface="Arial"/>
            </a:endParaRPr>
          </a:p>
          <a:p>
            <a:pPr marL="456565" marR="196215" indent="-342900">
              <a:lnSpc>
                <a:spcPct val="104900"/>
              </a:lnSpc>
              <a:spcBef>
                <a:spcPts val="5"/>
              </a:spcBef>
              <a:buFont typeface="Arial MT"/>
              <a:buChar char="•"/>
              <a:tabLst>
                <a:tab pos="457200" algn="l"/>
                <a:tab pos="457834" algn="l"/>
              </a:tabLst>
            </a:pPr>
            <a:endParaRPr lang="sr-Latn-RS" sz="1700" b="1" dirty="0" smtClean="0">
              <a:latin typeface="Arial"/>
              <a:cs typeface="Arial"/>
            </a:endParaRPr>
          </a:p>
          <a:p>
            <a:pPr marL="456565" marR="196215" indent="-342900">
              <a:lnSpc>
                <a:spcPct val="104900"/>
              </a:lnSpc>
              <a:spcBef>
                <a:spcPts val="5"/>
              </a:spcBef>
              <a:buFont typeface="Arial MT"/>
              <a:buChar char="•"/>
              <a:tabLst>
                <a:tab pos="457200" algn="l"/>
                <a:tab pos="457834" algn="l"/>
              </a:tabLst>
            </a:pPr>
            <a:endParaRPr lang="en-US" sz="1700" b="1" dirty="0">
              <a:latin typeface="Arial"/>
              <a:cs typeface="Arial"/>
            </a:endParaRPr>
          </a:p>
          <a:p>
            <a:pPr marL="113665" marR="196215">
              <a:lnSpc>
                <a:spcPct val="104900"/>
              </a:lnSpc>
              <a:spcBef>
                <a:spcPts val="5"/>
              </a:spcBef>
              <a:tabLst>
                <a:tab pos="457200" algn="l"/>
                <a:tab pos="457834" algn="l"/>
              </a:tabLst>
            </a:pPr>
            <a:r>
              <a:rPr lang="en-US" sz="1700" b="1" dirty="0">
                <a:solidFill>
                  <a:srgbClr val="FF0000"/>
                </a:solidFill>
                <a:latin typeface="Arial"/>
                <a:cs typeface="Arial"/>
              </a:rPr>
              <a:t>Zona </a:t>
            </a:r>
            <a:r>
              <a:rPr lang="en-US" sz="1700" b="1" dirty="0" err="1" smtClean="0">
                <a:solidFill>
                  <a:srgbClr val="FF0000"/>
                </a:solidFill>
                <a:latin typeface="Arial"/>
                <a:cs typeface="Arial"/>
              </a:rPr>
              <a:t>fasciculata</a:t>
            </a:r>
            <a:endParaRPr lang="en-US" sz="1700" b="1" dirty="0">
              <a:solidFill>
                <a:srgbClr val="FF0000"/>
              </a:solidFill>
              <a:latin typeface="Arial"/>
              <a:cs typeface="Arial"/>
            </a:endParaRPr>
          </a:p>
          <a:p>
            <a:pPr marL="456565" marR="196215" indent="-342900">
              <a:lnSpc>
                <a:spcPct val="104900"/>
              </a:lnSpc>
              <a:spcBef>
                <a:spcPts val="5"/>
              </a:spcBef>
              <a:buFont typeface="Arial MT"/>
              <a:buChar char="•"/>
              <a:tabLst>
                <a:tab pos="457200" algn="l"/>
                <a:tab pos="457834" algn="l"/>
              </a:tabLst>
            </a:pPr>
            <a:r>
              <a:rPr lang="en-US" sz="1700" dirty="0">
                <a:latin typeface="Arial"/>
                <a:cs typeface="Arial"/>
              </a:rPr>
              <a:t>They are made up of large, bright cells </a:t>
            </a:r>
            <a:r>
              <a:rPr lang="sr-Latn-RS" sz="1700" dirty="0">
                <a:latin typeface="Arial"/>
                <a:cs typeface="Arial"/>
              </a:rPr>
              <a:t>f</a:t>
            </a:r>
            <a:r>
              <a:rPr lang="sr-Latn-RS" sz="1700" dirty="0" smtClean="0">
                <a:latin typeface="Arial"/>
                <a:cs typeface="Arial"/>
              </a:rPr>
              <a:t>illed with </a:t>
            </a:r>
            <a:r>
              <a:rPr lang="en-US" sz="1700" dirty="0" smtClean="0">
                <a:latin typeface="Arial"/>
                <a:cs typeface="Arial"/>
              </a:rPr>
              <a:t>lipid droplet</a:t>
            </a:r>
            <a:r>
              <a:rPr lang="sr-Latn-RS" sz="1700" dirty="0" smtClean="0">
                <a:latin typeface="Arial"/>
                <a:cs typeface="Arial"/>
              </a:rPr>
              <a:t>s</a:t>
            </a:r>
            <a:r>
              <a:rPr lang="en-US" sz="1700" dirty="0" smtClean="0">
                <a:latin typeface="Arial"/>
                <a:cs typeface="Arial"/>
              </a:rPr>
              <a:t>.</a:t>
            </a:r>
            <a:endParaRPr lang="sr-Latn-RS" sz="1700" dirty="0" smtClean="0">
              <a:latin typeface="Arial"/>
              <a:cs typeface="Arial"/>
            </a:endParaRPr>
          </a:p>
          <a:p>
            <a:pPr marL="456565" marR="196215" indent="-342900">
              <a:lnSpc>
                <a:spcPct val="104900"/>
              </a:lnSpc>
              <a:spcBef>
                <a:spcPts val="5"/>
              </a:spcBef>
              <a:buFont typeface="Arial MT"/>
              <a:buChar char="•"/>
              <a:tabLst>
                <a:tab pos="457200" algn="l"/>
                <a:tab pos="457834" algn="l"/>
              </a:tabLst>
            </a:pPr>
            <a:r>
              <a:rPr lang="sr-Latn-RS" sz="1700" dirty="0" smtClean="0">
                <a:latin typeface="Arial"/>
                <a:cs typeface="Arial"/>
              </a:rPr>
              <a:t>Cells</a:t>
            </a:r>
            <a:r>
              <a:rPr lang="en-US" sz="1700" dirty="0" smtClean="0">
                <a:latin typeface="Arial"/>
                <a:cs typeface="Arial"/>
              </a:rPr>
              <a:t> </a:t>
            </a:r>
            <a:r>
              <a:rPr lang="en-US" sz="1700" dirty="0">
                <a:latin typeface="Arial"/>
                <a:cs typeface="Arial"/>
              </a:rPr>
              <a:t>are arranged in long straight cords</a:t>
            </a:r>
            <a:r>
              <a:rPr lang="en-US" sz="1700" dirty="0" smtClean="0">
                <a:latin typeface="Arial"/>
                <a:cs typeface="Arial"/>
              </a:rPr>
              <a:t>,</a:t>
            </a:r>
            <a:r>
              <a:rPr lang="sr-Latn-RS" sz="1700" dirty="0" smtClean="0">
                <a:latin typeface="Arial"/>
                <a:cs typeface="Arial"/>
              </a:rPr>
              <a:t> </a:t>
            </a:r>
            <a:r>
              <a:rPr lang="en-US" sz="1700" dirty="0" smtClean="0">
                <a:latin typeface="Arial"/>
                <a:cs typeface="Arial"/>
              </a:rPr>
              <a:t>one </a:t>
            </a:r>
            <a:r>
              <a:rPr lang="en-US" sz="1700" dirty="0">
                <a:latin typeface="Arial"/>
                <a:cs typeface="Arial"/>
              </a:rPr>
              <a:t>or two cells thick, that are separated by sinusoidal </a:t>
            </a:r>
            <a:r>
              <a:rPr lang="en-US" sz="1700" dirty="0" smtClean="0">
                <a:latin typeface="Arial"/>
                <a:cs typeface="Arial"/>
              </a:rPr>
              <a:t>capillaries</a:t>
            </a:r>
            <a:r>
              <a:rPr lang="sr-Latn-RS" sz="1700" dirty="0" smtClean="0">
                <a:latin typeface="Arial"/>
                <a:cs typeface="Arial"/>
              </a:rPr>
              <a:t>.</a:t>
            </a:r>
            <a:endParaRPr lang="en-US" sz="1700" dirty="0">
              <a:latin typeface="Arial"/>
              <a:cs typeface="Arial"/>
            </a:endParaRPr>
          </a:p>
          <a:p>
            <a:pPr marL="456565" marR="196215" indent="-342900">
              <a:lnSpc>
                <a:spcPct val="104900"/>
              </a:lnSpc>
              <a:spcBef>
                <a:spcPts val="5"/>
              </a:spcBef>
              <a:buFont typeface="Arial MT"/>
              <a:buChar char="•"/>
              <a:tabLst>
                <a:tab pos="457200" algn="l"/>
                <a:tab pos="457834" algn="l"/>
              </a:tabLst>
            </a:pPr>
            <a:r>
              <a:rPr lang="en-US" sz="1700" dirty="0" smtClean="0">
                <a:latin typeface="Arial"/>
                <a:cs typeface="Arial"/>
              </a:rPr>
              <a:t>The</a:t>
            </a:r>
            <a:r>
              <a:rPr lang="sr-Latn-RS" sz="1700" dirty="0" smtClean="0">
                <a:latin typeface="Arial"/>
                <a:cs typeface="Arial"/>
              </a:rPr>
              <a:t>ir</a:t>
            </a:r>
            <a:r>
              <a:rPr lang="en-US" sz="1700" dirty="0" smtClean="0">
                <a:latin typeface="Arial"/>
                <a:cs typeface="Arial"/>
              </a:rPr>
              <a:t> </a:t>
            </a:r>
            <a:r>
              <a:rPr lang="en-US" sz="1700" dirty="0">
                <a:latin typeface="Arial"/>
                <a:cs typeface="Arial"/>
              </a:rPr>
              <a:t>function is controlled by ACTH</a:t>
            </a:r>
            <a:r>
              <a:rPr lang="en-US" sz="1700" b="1" dirty="0" smtClean="0">
                <a:latin typeface="Arial"/>
                <a:cs typeface="Arial"/>
              </a:rPr>
              <a:t>.</a:t>
            </a:r>
            <a:endParaRPr lang="sr-Latn-RS" sz="1700" b="1" dirty="0" smtClean="0">
              <a:latin typeface="Arial"/>
              <a:cs typeface="Arial"/>
            </a:endParaRPr>
          </a:p>
          <a:p>
            <a:pPr marL="456565" marR="196215" indent="-342900">
              <a:lnSpc>
                <a:spcPct val="104900"/>
              </a:lnSpc>
              <a:spcBef>
                <a:spcPts val="5"/>
              </a:spcBef>
              <a:buFont typeface="Arial MT"/>
              <a:buChar char="•"/>
              <a:tabLst>
                <a:tab pos="457200" algn="l"/>
                <a:tab pos="457834" algn="l"/>
              </a:tabLst>
            </a:pPr>
            <a:endParaRPr lang="sr-Latn-RS" sz="1700" b="1" dirty="0">
              <a:latin typeface="Arial"/>
              <a:cs typeface="Arial"/>
            </a:endParaRPr>
          </a:p>
          <a:p>
            <a:pPr marL="113665" marR="196215">
              <a:lnSpc>
                <a:spcPct val="104900"/>
              </a:lnSpc>
              <a:spcBef>
                <a:spcPts val="5"/>
              </a:spcBef>
              <a:tabLst>
                <a:tab pos="457200" algn="l"/>
                <a:tab pos="457834" algn="l"/>
              </a:tabLst>
            </a:pPr>
            <a:r>
              <a:rPr lang="sr-Latn-RS" sz="1700" b="1" dirty="0" smtClean="0">
                <a:solidFill>
                  <a:srgbClr val="FF0000"/>
                </a:solidFill>
                <a:latin typeface="Arial MT"/>
                <a:cs typeface="Arial MT"/>
              </a:rPr>
              <a:t>Zona reticularis</a:t>
            </a:r>
          </a:p>
          <a:p>
            <a:pPr marL="456565" marR="196215" indent="-342900">
              <a:lnSpc>
                <a:spcPct val="104900"/>
              </a:lnSpc>
              <a:spcBef>
                <a:spcPts val="5"/>
              </a:spcBef>
              <a:buFont typeface="Arial MT"/>
              <a:buChar char="•"/>
              <a:tabLst>
                <a:tab pos="457200" algn="l"/>
                <a:tab pos="457834" algn="l"/>
              </a:tabLst>
            </a:pPr>
            <a:r>
              <a:rPr lang="en-US" sz="1700" dirty="0" smtClean="0">
                <a:latin typeface="Arial MT"/>
                <a:cs typeface="Arial MT"/>
              </a:rPr>
              <a:t>Polygonal </a:t>
            </a:r>
            <a:r>
              <a:rPr lang="en-US" sz="1700" dirty="0">
                <a:latin typeface="Arial MT"/>
                <a:cs typeface="Arial MT"/>
              </a:rPr>
              <a:t>cells arranged in a </a:t>
            </a:r>
            <a:r>
              <a:rPr lang="sr-Latn-RS" sz="1700" dirty="0" smtClean="0">
                <a:latin typeface="Arial MT"/>
                <a:cs typeface="Arial MT"/>
              </a:rPr>
              <a:t>network </a:t>
            </a:r>
            <a:r>
              <a:rPr lang="en-US" sz="1700" dirty="0" smtClean="0">
                <a:latin typeface="Arial MT"/>
                <a:cs typeface="Arial MT"/>
              </a:rPr>
              <a:t>pattern</a:t>
            </a:r>
            <a:r>
              <a:rPr lang="en-US" sz="1700" dirty="0">
                <a:latin typeface="Arial MT"/>
                <a:cs typeface="Arial MT"/>
              </a:rPr>
              <a:t>.</a:t>
            </a:r>
          </a:p>
          <a:p>
            <a:pPr marL="456565" marR="196215" indent="-342900">
              <a:lnSpc>
                <a:spcPct val="104900"/>
              </a:lnSpc>
              <a:spcBef>
                <a:spcPts val="5"/>
              </a:spcBef>
              <a:buFont typeface="Arial MT"/>
              <a:buChar char="•"/>
              <a:tabLst>
                <a:tab pos="457200" algn="l"/>
                <a:tab pos="457834" algn="l"/>
              </a:tabLst>
            </a:pPr>
            <a:r>
              <a:rPr lang="en-US" sz="1700" dirty="0" smtClean="0">
                <a:latin typeface="Arial MT"/>
                <a:cs typeface="Arial MT"/>
              </a:rPr>
              <a:t>They </a:t>
            </a:r>
            <a:r>
              <a:rPr lang="en-US" sz="1700" dirty="0">
                <a:latin typeface="Arial MT"/>
                <a:cs typeface="Arial MT"/>
              </a:rPr>
              <a:t>contain brownish lipofuscin ("aging pigment").</a:t>
            </a:r>
          </a:p>
          <a:p>
            <a:pPr marL="456565" marR="196215" indent="-342900">
              <a:lnSpc>
                <a:spcPct val="104900"/>
              </a:lnSpc>
              <a:spcBef>
                <a:spcPts val="5"/>
              </a:spcBef>
              <a:buFont typeface="Arial MT"/>
              <a:buChar char="•"/>
              <a:tabLst>
                <a:tab pos="457200" algn="l"/>
                <a:tab pos="457834" algn="l"/>
              </a:tabLst>
            </a:pPr>
            <a:r>
              <a:rPr lang="en-US" sz="1700" dirty="0">
                <a:latin typeface="Arial MT"/>
                <a:cs typeface="Arial MT"/>
              </a:rPr>
              <a:t>Secretory activity takes place under the influence of ACTH.</a:t>
            </a:r>
            <a:endParaRPr sz="1700" dirty="0">
              <a:latin typeface="Arial MT"/>
              <a:cs typeface="Arial MT"/>
            </a:endParaRPr>
          </a:p>
        </p:txBody>
      </p:sp>
      <p:grpSp>
        <p:nvGrpSpPr>
          <p:cNvPr id="4" name="object 4"/>
          <p:cNvGrpSpPr/>
          <p:nvPr/>
        </p:nvGrpSpPr>
        <p:grpSpPr>
          <a:xfrm>
            <a:off x="463746" y="881935"/>
            <a:ext cx="3821429" cy="5042535"/>
            <a:chOff x="474612" y="1419176"/>
            <a:chExt cx="3821429" cy="5042535"/>
          </a:xfrm>
        </p:grpSpPr>
        <p:pic>
          <p:nvPicPr>
            <p:cNvPr id="5" name="object 5"/>
            <p:cNvPicPr/>
            <p:nvPr/>
          </p:nvPicPr>
          <p:blipFill>
            <a:blip r:embed="rId2" cstate="print"/>
            <a:stretch>
              <a:fillRect/>
            </a:stretch>
          </p:blipFill>
          <p:spPr>
            <a:xfrm>
              <a:off x="474612" y="1419176"/>
              <a:ext cx="3779823" cy="5040310"/>
            </a:xfrm>
            <a:prstGeom prst="rect">
              <a:avLst/>
            </a:prstGeom>
          </p:spPr>
        </p:pic>
        <p:pic>
          <p:nvPicPr>
            <p:cNvPr id="6" name="object 6"/>
            <p:cNvPicPr/>
            <p:nvPr/>
          </p:nvPicPr>
          <p:blipFill>
            <a:blip r:embed="rId3" cstate="print"/>
            <a:stretch>
              <a:fillRect/>
            </a:stretch>
          </p:blipFill>
          <p:spPr>
            <a:xfrm>
              <a:off x="476230" y="1421004"/>
              <a:ext cx="3816343" cy="5040313"/>
            </a:xfrm>
            <a:prstGeom prst="rect">
              <a:avLst/>
            </a:prstGeom>
          </p:spPr>
        </p:pic>
        <p:pic>
          <p:nvPicPr>
            <p:cNvPr id="7" name="object 7"/>
            <p:cNvPicPr/>
            <p:nvPr/>
          </p:nvPicPr>
          <p:blipFill>
            <a:blip r:embed="rId4" cstate="print"/>
            <a:stretch>
              <a:fillRect/>
            </a:stretch>
          </p:blipFill>
          <p:spPr>
            <a:xfrm>
              <a:off x="476415" y="1420967"/>
              <a:ext cx="3819514" cy="4968871"/>
            </a:xfrm>
            <a:prstGeom prst="rect">
              <a:avLst/>
            </a:prstGeom>
          </p:spPr>
        </p:pic>
      </p:grpSp>
      <p:sp>
        <p:nvSpPr>
          <p:cNvPr id="8" name="TextBox 7"/>
          <p:cNvSpPr txBox="1"/>
          <p:nvPr/>
        </p:nvSpPr>
        <p:spPr>
          <a:xfrm>
            <a:off x="1066800" y="2209800"/>
            <a:ext cx="2133600" cy="369332"/>
          </a:xfrm>
          <a:prstGeom prst="rect">
            <a:avLst/>
          </a:prstGeom>
          <a:noFill/>
        </p:spPr>
        <p:txBody>
          <a:bodyPr wrap="square" rtlCol="0">
            <a:spAutoFit/>
          </a:bodyPr>
          <a:lstStyle/>
          <a:p>
            <a:r>
              <a:rPr lang="sr-Latn-RS" dirty="0" smtClean="0"/>
              <a:t>a</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76400" y="381000"/>
            <a:ext cx="5701030" cy="514350"/>
          </a:xfrm>
          <a:prstGeom prst="rect">
            <a:avLst/>
          </a:prstGeom>
        </p:spPr>
        <p:txBody>
          <a:bodyPr vert="horz" wrap="square" lIns="0" tIns="13335" rIns="0" bIns="0" rtlCol="0">
            <a:spAutoFit/>
          </a:bodyPr>
          <a:lstStyle/>
          <a:p>
            <a:pPr marL="12700">
              <a:lnSpc>
                <a:spcPct val="100000"/>
              </a:lnSpc>
              <a:spcBef>
                <a:spcPts val="105"/>
              </a:spcBef>
            </a:pPr>
            <a:r>
              <a:rPr lang="sr-Latn-RS" spc="-5" dirty="0" smtClean="0"/>
              <a:t>Lymphatic vessels system</a:t>
            </a:r>
            <a:endParaRPr spc="-10" dirty="0"/>
          </a:p>
        </p:txBody>
      </p:sp>
      <p:sp>
        <p:nvSpPr>
          <p:cNvPr id="3" name="object 3"/>
          <p:cNvSpPr txBox="1"/>
          <p:nvPr/>
        </p:nvSpPr>
        <p:spPr>
          <a:xfrm>
            <a:off x="720090" y="1066800"/>
            <a:ext cx="7613650" cy="5103961"/>
          </a:xfrm>
          <a:prstGeom prst="rect">
            <a:avLst/>
          </a:prstGeom>
        </p:spPr>
        <p:txBody>
          <a:bodyPr vert="horz" wrap="square" lIns="0" tIns="12700" rIns="0" bIns="0" rtlCol="0">
            <a:spAutoFit/>
          </a:bodyPr>
          <a:lstStyle/>
          <a:p>
            <a:pPr marL="298450" indent="-285750">
              <a:lnSpc>
                <a:spcPct val="150000"/>
              </a:lnSpc>
              <a:spcBef>
                <a:spcPts val="100"/>
              </a:spcBef>
              <a:buFont typeface="Wingdings" panose="05000000000000000000" pitchFamily="2" charset="2"/>
              <a:buChar char="v"/>
              <a:tabLst>
                <a:tab pos="354965" algn="l"/>
                <a:tab pos="355600" algn="l"/>
              </a:tabLst>
            </a:pPr>
            <a:r>
              <a:rPr lang="sr-Latn-RS" spc="-10" dirty="0" smtClean="0">
                <a:latin typeface="Microsoft Sans Serif"/>
                <a:cs typeface="Microsoft Sans Serif"/>
              </a:rPr>
              <a:t>Unlike blood vessels, l</a:t>
            </a:r>
            <a:r>
              <a:rPr lang="en-US" sz="2000" spc="-10" dirty="0" err="1" smtClean="0">
                <a:latin typeface="Microsoft Sans Serif"/>
                <a:cs typeface="Microsoft Sans Serif"/>
              </a:rPr>
              <a:t>ymphatic</a:t>
            </a:r>
            <a:r>
              <a:rPr lang="en-US" sz="2000" spc="-10" dirty="0" smtClean="0">
                <a:latin typeface="Microsoft Sans Serif"/>
                <a:cs typeface="Microsoft Sans Serif"/>
              </a:rPr>
              <a:t> </a:t>
            </a:r>
            <a:r>
              <a:rPr lang="en-US" sz="2000" spc="-10" dirty="0">
                <a:latin typeface="Microsoft Sans Serif"/>
                <a:cs typeface="Microsoft Sans Serif"/>
              </a:rPr>
              <a:t>vessels are unidirectional, </a:t>
            </a:r>
            <a:r>
              <a:rPr lang="en-US" sz="2000" spc="-10" dirty="0" smtClean="0">
                <a:latin typeface="Microsoft Sans Serif"/>
                <a:cs typeface="Microsoft Sans Serif"/>
              </a:rPr>
              <a:t>conveying</a:t>
            </a:r>
            <a:r>
              <a:rPr lang="sr-Latn-RS" sz="2000" spc="-10" dirty="0" smtClean="0">
                <a:latin typeface="Microsoft Sans Serif"/>
                <a:cs typeface="Microsoft Sans Serif"/>
              </a:rPr>
              <a:t> </a:t>
            </a:r>
            <a:r>
              <a:rPr lang="en-US" sz="2000" spc="-10" dirty="0" smtClean="0">
                <a:latin typeface="Microsoft Sans Serif"/>
                <a:cs typeface="Microsoft Sans Serif"/>
              </a:rPr>
              <a:t>fluid </a:t>
            </a:r>
            <a:r>
              <a:rPr lang="en-US" sz="2000" spc="-10" dirty="0">
                <a:latin typeface="Microsoft Sans Serif"/>
                <a:cs typeface="Microsoft Sans Serif"/>
              </a:rPr>
              <a:t>only</a:t>
            </a:r>
            <a:r>
              <a:rPr lang="en-US" sz="2000" b="1" spc="-10" dirty="0">
                <a:solidFill>
                  <a:srgbClr val="FF0000"/>
                </a:solidFill>
                <a:latin typeface="Microsoft Sans Serif"/>
                <a:cs typeface="Microsoft Sans Serif"/>
              </a:rPr>
              <a:t> from </a:t>
            </a:r>
            <a:r>
              <a:rPr lang="en-US" sz="2000" spc="-10" dirty="0">
                <a:latin typeface="Microsoft Sans Serif"/>
                <a:cs typeface="Microsoft Sans Serif"/>
              </a:rPr>
              <a:t>tissues</a:t>
            </a:r>
            <a:r>
              <a:rPr sz="2000" spc="-10" dirty="0" smtClean="0">
                <a:latin typeface="Microsoft Sans Serif"/>
                <a:cs typeface="Microsoft Sans Serif"/>
              </a:rPr>
              <a:t>.</a:t>
            </a:r>
            <a:endParaRPr lang="sr-Latn-RS" sz="2000" spc="-10" dirty="0" smtClean="0">
              <a:latin typeface="Microsoft Sans Serif"/>
              <a:cs typeface="Microsoft Sans Serif"/>
            </a:endParaRPr>
          </a:p>
          <a:p>
            <a:pPr marL="355600" indent="-342900">
              <a:lnSpc>
                <a:spcPct val="150000"/>
              </a:lnSpc>
              <a:spcBef>
                <a:spcPts val="100"/>
              </a:spcBef>
              <a:buFont typeface="Wingdings" panose="05000000000000000000" pitchFamily="2" charset="2"/>
              <a:buChar char="v"/>
              <a:tabLst>
                <a:tab pos="354965" algn="l"/>
                <a:tab pos="355600" algn="l"/>
              </a:tabLst>
            </a:pPr>
            <a:endParaRPr sz="2000" dirty="0">
              <a:latin typeface="Microsoft Sans Serif"/>
              <a:cs typeface="Microsoft Sans Serif"/>
            </a:endParaRPr>
          </a:p>
          <a:p>
            <a:pPr marL="342900" indent="-342900">
              <a:lnSpc>
                <a:spcPct val="150000"/>
              </a:lnSpc>
              <a:buFont typeface="Wingdings" panose="05000000000000000000" pitchFamily="2" charset="2"/>
              <a:buChar char="v"/>
            </a:pPr>
            <a:r>
              <a:rPr lang="en-US" sz="2000" dirty="0">
                <a:latin typeface="Microsoft Sans Serif"/>
                <a:cs typeface="Microsoft Sans Serif"/>
              </a:rPr>
              <a:t>The smallest lymphatic vessels </a:t>
            </a:r>
            <a:r>
              <a:rPr lang="en-US" sz="2000" dirty="0" smtClean="0">
                <a:latin typeface="Microsoft Sans Serif"/>
                <a:cs typeface="Microsoft Sans Serif"/>
              </a:rPr>
              <a:t>are</a:t>
            </a:r>
            <a:r>
              <a:rPr lang="sr-Latn-RS" sz="2000" dirty="0" smtClean="0">
                <a:latin typeface="Microsoft Sans Serif"/>
                <a:cs typeface="Microsoft Sans Serif"/>
              </a:rPr>
              <a:t> </a:t>
            </a:r>
            <a:r>
              <a:rPr lang="en-US" sz="2000" dirty="0">
                <a:latin typeface="Microsoft Sans Serif"/>
                <a:cs typeface="Microsoft Sans Serif"/>
              </a:rPr>
              <a:t>called </a:t>
            </a:r>
            <a:r>
              <a:rPr lang="en-US" sz="2000" dirty="0" err="1" smtClean="0">
                <a:solidFill>
                  <a:srgbClr val="7030A0"/>
                </a:solidFill>
                <a:latin typeface="Microsoft Sans Serif"/>
                <a:cs typeface="Microsoft Sans Serif"/>
              </a:rPr>
              <a:t>lym</a:t>
            </a:r>
            <a:r>
              <a:rPr lang="sr-Latn-RS" sz="2000" dirty="0" smtClean="0">
                <a:solidFill>
                  <a:srgbClr val="7030A0"/>
                </a:solidFill>
                <a:latin typeface="Microsoft Sans Serif"/>
                <a:cs typeface="Microsoft Sans Serif"/>
              </a:rPr>
              <a:t>ph</a:t>
            </a:r>
            <a:r>
              <a:rPr lang="en-US" sz="2000" dirty="0" err="1" smtClean="0">
                <a:solidFill>
                  <a:srgbClr val="7030A0"/>
                </a:solidFill>
                <a:latin typeface="Microsoft Sans Serif"/>
                <a:cs typeface="Microsoft Sans Serif"/>
              </a:rPr>
              <a:t>atic</a:t>
            </a:r>
            <a:r>
              <a:rPr lang="en-US" sz="2000" dirty="0" smtClean="0">
                <a:solidFill>
                  <a:srgbClr val="7030A0"/>
                </a:solidFill>
                <a:latin typeface="Microsoft Sans Serif"/>
                <a:cs typeface="Microsoft Sans Serif"/>
              </a:rPr>
              <a:t> capillaries</a:t>
            </a:r>
            <a:r>
              <a:rPr lang="sr-Latn-RS" sz="2000" dirty="0">
                <a:solidFill>
                  <a:srgbClr val="7030A0"/>
                </a:solidFill>
                <a:latin typeface="Microsoft Sans Serif"/>
                <a:cs typeface="Microsoft Sans Serif"/>
              </a:rPr>
              <a:t> </a:t>
            </a:r>
            <a:r>
              <a:rPr lang="sr-Latn-RS" sz="2000" dirty="0" smtClean="0">
                <a:latin typeface="Microsoft Sans Serif"/>
                <a:cs typeface="Microsoft Sans Serif"/>
              </a:rPr>
              <a:t>with the function of returning the protein-rich tissue fluid (lymph) back to the circulation.</a:t>
            </a:r>
          </a:p>
          <a:p>
            <a:pPr marL="342900" indent="-342900">
              <a:lnSpc>
                <a:spcPct val="150000"/>
              </a:lnSpc>
              <a:buFont typeface="Wingdings" panose="05000000000000000000" pitchFamily="2" charset="2"/>
              <a:buChar char="v"/>
            </a:pPr>
            <a:endParaRPr sz="2000" dirty="0">
              <a:latin typeface="Microsoft Sans Serif"/>
              <a:cs typeface="Microsoft Sans Serif"/>
            </a:endParaRPr>
          </a:p>
          <a:p>
            <a:pPr marL="342900" indent="-342900">
              <a:lnSpc>
                <a:spcPct val="150000"/>
              </a:lnSpc>
              <a:buFont typeface="Wingdings" panose="05000000000000000000" pitchFamily="2" charset="2"/>
              <a:buChar char="v"/>
            </a:pPr>
            <a:r>
              <a:rPr lang="en-US" sz="2000" dirty="0">
                <a:latin typeface="Microsoft Sans Serif"/>
                <a:cs typeface="Microsoft Sans Serif"/>
              </a:rPr>
              <a:t>Lymphatic capillaries converge into </a:t>
            </a:r>
            <a:r>
              <a:rPr lang="en-US" sz="2000" dirty="0" smtClean="0">
                <a:latin typeface="Microsoft Sans Serif"/>
                <a:cs typeface="Microsoft Sans Serif"/>
              </a:rPr>
              <a:t>increasingly</a:t>
            </a:r>
            <a:r>
              <a:rPr lang="sr-Latn-RS" sz="2000" dirty="0" smtClean="0">
                <a:latin typeface="Microsoft Sans Serif"/>
                <a:cs typeface="Microsoft Sans Serif"/>
              </a:rPr>
              <a:t> </a:t>
            </a:r>
            <a:r>
              <a:rPr lang="en-US" sz="2000" dirty="0" smtClean="0">
                <a:latin typeface="Microsoft Sans Serif"/>
                <a:cs typeface="Microsoft Sans Serif"/>
              </a:rPr>
              <a:t>larger </a:t>
            </a:r>
            <a:r>
              <a:rPr lang="en-US" sz="2000" dirty="0">
                <a:latin typeface="Microsoft Sans Serif"/>
                <a:cs typeface="Microsoft Sans Serif"/>
              </a:rPr>
              <a:t>collecting vessels called </a:t>
            </a:r>
            <a:r>
              <a:rPr lang="en-US" sz="2000" dirty="0" smtClean="0">
                <a:solidFill>
                  <a:srgbClr val="7030A0"/>
                </a:solidFill>
                <a:latin typeface="Microsoft Sans Serif"/>
                <a:cs typeface="Microsoft Sans Serif"/>
              </a:rPr>
              <a:t>lymphatic </a:t>
            </a:r>
            <a:r>
              <a:rPr lang="en-US" sz="2000" dirty="0">
                <a:solidFill>
                  <a:srgbClr val="7030A0"/>
                </a:solidFill>
                <a:latin typeface="Microsoft Sans Serif"/>
                <a:cs typeface="Microsoft Sans Serif"/>
              </a:rPr>
              <a:t>vessels</a:t>
            </a:r>
            <a:r>
              <a:rPr lang="en-US" sz="2000" dirty="0" smtClean="0">
                <a:latin typeface="Microsoft Sans Serif"/>
                <a:cs typeface="Microsoft Sans Serif"/>
              </a:rPr>
              <a:t>.</a:t>
            </a:r>
            <a:r>
              <a:rPr lang="sr-Latn-RS" sz="2000" dirty="0" smtClean="0">
                <a:latin typeface="Microsoft Sans Serif"/>
                <a:cs typeface="Microsoft Sans Serif"/>
              </a:rPr>
              <a:t> </a:t>
            </a:r>
            <a:r>
              <a:rPr lang="en-US" sz="2000" dirty="0" smtClean="0">
                <a:latin typeface="Microsoft Sans Serif"/>
                <a:cs typeface="Microsoft Sans Serif"/>
              </a:rPr>
              <a:t>They </a:t>
            </a:r>
            <a:r>
              <a:rPr lang="en-US" sz="2000" dirty="0">
                <a:latin typeface="Microsoft Sans Serif"/>
                <a:cs typeface="Microsoft Sans Serif"/>
              </a:rPr>
              <a:t>ultimately unite to form two main channels </a:t>
            </a:r>
            <a:r>
              <a:rPr lang="en-US" sz="2000" dirty="0" smtClean="0">
                <a:latin typeface="Microsoft Sans Serif"/>
                <a:cs typeface="Microsoft Sans Serif"/>
              </a:rPr>
              <a:t>that</a:t>
            </a:r>
            <a:r>
              <a:rPr lang="sr-Latn-RS" sz="2000" dirty="0" smtClean="0">
                <a:latin typeface="Microsoft Sans Serif"/>
                <a:cs typeface="Microsoft Sans Serif"/>
              </a:rPr>
              <a:t> </a:t>
            </a:r>
            <a:r>
              <a:rPr lang="en-US" sz="2000" dirty="0" smtClean="0">
                <a:latin typeface="Microsoft Sans Serif"/>
                <a:cs typeface="Microsoft Sans Serif"/>
              </a:rPr>
              <a:t>empty </a:t>
            </a:r>
            <a:r>
              <a:rPr lang="en-US" sz="2000" dirty="0">
                <a:latin typeface="Microsoft Sans Serif"/>
                <a:cs typeface="Microsoft Sans Serif"/>
              </a:rPr>
              <a:t>into the blood vascular system by draining into </a:t>
            </a:r>
            <a:r>
              <a:rPr lang="en-US" sz="2000" dirty="0" smtClean="0">
                <a:latin typeface="Microsoft Sans Serif"/>
                <a:cs typeface="Microsoft Sans Serif"/>
              </a:rPr>
              <a:t>the</a:t>
            </a:r>
            <a:r>
              <a:rPr lang="sr-Latn-RS" sz="2000" dirty="0" smtClean="0">
                <a:latin typeface="Microsoft Sans Serif"/>
                <a:cs typeface="Microsoft Sans Serif"/>
              </a:rPr>
              <a:t> </a:t>
            </a:r>
            <a:r>
              <a:rPr lang="en-US" sz="2000" dirty="0" smtClean="0">
                <a:latin typeface="Microsoft Sans Serif"/>
                <a:cs typeface="Microsoft Sans Serif"/>
              </a:rPr>
              <a:t>large </a:t>
            </a:r>
            <a:r>
              <a:rPr lang="en-US" sz="2000" dirty="0">
                <a:latin typeface="Microsoft Sans Serif"/>
                <a:cs typeface="Microsoft Sans Serif"/>
              </a:rPr>
              <a:t>veins in the base of the </a:t>
            </a:r>
            <a:r>
              <a:rPr lang="en-US" sz="2000" dirty="0" smtClean="0">
                <a:latin typeface="Microsoft Sans Serif"/>
                <a:cs typeface="Microsoft Sans Serif"/>
              </a:rPr>
              <a:t>neck</a:t>
            </a:r>
            <a:r>
              <a:rPr lang="sr-Latn-RS" sz="2000" dirty="0" smtClean="0">
                <a:latin typeface="Microsoft Sans Serif"/>
                <a:cs typeface="Microsoft Sans Serif"/>
              </a:rPr>
              <a:t>.</a:t>
            </a:r>
            <a:endParaRPr sz="2000" dirty="0">
              <a:latin typeface="Microsoft Sans Serif"/>
              <a:cs typeface="Microsoft Sans Serif"/>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95859" y="348488"/>
            <a:ext cx="1750695" cy="574040"/>
          </a:xfrm>
          <a:prstGeom prst="rect">
            <a:avLst/>
          </a:prstGeom>
        </p:spPr>
        <p:txBody>
          <a:bodyPr vert="horz" wrap="square" lIns="0" tIns="12700" rIns="0" bIns="0" rtlCol="0">
            <a:spAutoFit/>
          </a:bodyPr>
          <a:lstStyle/>
          <a:p>
            <a:pPr marL="12700">
              <a:lnSpc>
                <a:spcPct val="100000"/>
              </a:lnSpc>
              <a:spcBef>
                <a:spcPts val="100"/>
              </a:spcBef>
            </a:pPr>
            <a:r>
              <a:rPr sz="3600" spc="-5" dirty="0" smtClean="0"/>
              <a:t>М</a:t>
            </a:r>
            <a:r>
              <a:rPr lang="sr-Latn-RS" sz="3600" spc="-5" dirty="0" smtClean="0"/>
              <a:t>edulla</a:t>
            </a:r>
            <a:endParaRPr sz="3600" dirty="0"/>
          </a:p>
        </p:txBody>
      </p:sp>
      <p:sp>
        <p:nvSpPr>
          <p:cNvPr id="4" name="object 4"/>
          <p:cNvSpPr txBox="1"/>
          <p:nvPr/>
        </p:nvSpPr>
        <p:spPr>
          <a:xfrm>
            <a:off x="4191000" y="1126864"/>
            <a:ext cx="4528185" cy="5768502"/>
          </a:xfrm>
          <a:prstGeom prst="rect">
            <a:avLst/>
          </a:prstGeom>
        </p:spPr>
        <p:txBody>
          <a:bodyPr vert="horz" wrap="square" lIns="0" tIns="0" rIns="0" bIns="0" rtlCol="0">
            <a:spAutoFit/>
          </a:bodyPr>
          <a:lstStyle/>
          <a:p>
            <a:pPr marL="12065" marR="39370" algn="ctr">
              <a:lnSpc>
                <a:spcPct val="105000"/>
              </a:lnSpc>
              <a:tabLst>
                <a:tab pos="355600" algn="l"/>
                <a:tab pos="356235" algn="l"/>
              </a:tabLst>
            </a:pPr>
            <a:r>
              <a:rPr lang="en-US" sz="1700" spc="-5" dirty="0">
                <a:latin typeface="Arial"/>
                <a:cs typeface="Arial"/>
              </a:rPr>
              <a:t>The medulla consists of </a:t>
            </a:r>
            <a:endParaRPr lang="sr-Latn-RS" sz="1700" spc="-5" dirty="0" smtClean="0">
              <a:latin typeface="Arial"/>
              <a:cs typeface="Arial"/>
            </a:endParaRPr>
          </a:p>
          <a:p>
            <a:pPr marL="355600" marR="39370" indent="-343535">
              <a:lnSpc>
                <a:spcPct val="105000"/>
              </a:lnSpc>
              <a:buFont typeface="Wingdings" panose="05000000000000000000" pitchFamily="2" charset="2"/>
              <a:buChar char="v"/>
              <a:tabLst>
                <a:tab pos="355600" algn="l"/>
                <a:tab pos="356235" algn="l"/>
              </a:tabLst>
            </a:pPr>
            <a:r>
              <a:rPr lang="sr-Latn-RS" sz="1700" spc="-5" dirty="0" smtClean="0">
                <a:solidFill>
                  <a:srgbClr val="FF0000"/>
                </a:solidFill>
                <a:latin typeface="Arial"/>
                <a:cs typeface="Arial"/>
              </a:rPr>
              <a:t>chromafine cells </a:t>
            </a:r>
            <a:r>
              <a:rPr lang="en-US" sz="1700" spc="-5" dirty="0" smtClean="0">
                <a:latin typeface="Arial"/>
                <a:cs typeface="Arial"/>
              </a:rPr>
              <a:t>(</a:t>
            </a:r>
            <a:r>
              <a:rPr lang="en-US" sz="1700" spc="-5" dirty="0">
                <a:latin typeface="Arial"/>
                <a:cs typeface="Arial"/>
              </a:rPr>
              <a:t>synthesize adrenaline and noradrenaline) </a:t>
            </a:r>
            <a:r>
              <a:rPr lang="en-US" sz="1700" spc="-5" dirty="0" smtClean="0">
                <a:latin typeface="Arial"/>
                <a:cs typeface="Arial"/>
              </a:rPr>
              <a:t>and</a:t>
            </a:r>
            <a:endParaRPr lang="sr-Latn-RS" sz="1700" spc="-5" dirty="0" smtClean="0">
              <a:latin typeface="Arial"/>
              <a:cs typeface="Arial"/>
            </a:endParaRPr>
          </a:p>
          <a:p>
            <a:pPr marL="355600" marR="39370" indent="-343535">
              <a:lnSpc>
                <a:spcPct val="105000"/>
              </a:lnSpc>
              <a:buFont typeface="Wingdings" panose="05000000000000000000" pitchFamily="2" charset="2"/>
              <a:buChar char="v"/>
              <a:tabLst>
                <a:tab pos="355600" algn="l"/>
                <a:tab pos="356235" algn="l"/>
              </a:tabLst>
            </a:pPr>
            <a:r>
              <a:rPr lang="en-US" sz="1700" spc="-5" dirty="0" smtClean="0">
                <a:latin typeface="Arial"/>
                <a:cs typeface="Arial"/>
              </a:rPr>
              <a:t> </a:t>
            </a:r>
            <a:r>
              <a:rPr lang="en-US" sz="1700" spc="-5" dirty="0">
                <a:solidFill>
                  <a:srgbClr val="FF0000"/>
                </a:solidFill>
                <a:latin typeface="Arial"/>
                <a:cs typeface="Arial"/>
              </a:rPr>
              <a:t>ganglion cells</a:t>
            </a:r>
            <a:r>
              <a:rPr lang="en-US" sz="1700" spc="-5" dirty="0">
                <a:latin typeface="Arial"/>
                <a:cs typeface="Arial"/>
              </a:rPr>
              <a:t>.</a:t>
            </a:r>
          </a:p>
          <a:p>
            <a:pPr marL="355600" marR="39370" indent="-343535">
              <a:lnSpc>
                <a:spcPct val="105000"/>
              </a:lnSpc>
              <a:buFont typeface="Arial MT"/>
              <a:buChar char="•"/>
              <a:tabLst>
                <a:tab pos="355600" algn="l"/>
                <a:tab pos="356235" algn="l"/>
              </a:tabLst>
            </a:pPr>
            <a:endParaRPr lang="sr-Latn-RS" sz="1700" spc="-5" dirty="0" smtClean="0">
              <a:latin typeface="Arial"/>
              <a:cs typeface="Arial"/>
            </a:endParaRPr>
          </a:p>
          <a:p>
            <a:pPr marL="12065" marR="39370">
              <a:lnSpc>
                <a:spcPct val="105000"/>
              </a:lnSpc>
              <a:tabLst>
                <a:tab pos="355600" algn="l"/>
                <a:tab pos="356235" algn="l"/>
              </a:tabLst>
            </a:pPr>
            <a:r>
              <a:rPr lang="en-US" sz="1700" u="sng" spc="-5" dirty="0" err="1" smtClean="0">
                <a:solidFill>
                  <a:srgbClr val="FF0000"/>
                </a:solidFill>
                <a:latin typeface="Arial"/>
                <a:cs typeface="Arial"/>
              </a:rPr>
              <a:t>Chromaffin</a:t>
            </a:r>
            <a:r>
              <a:rPr lang="sr-Latn-RS" sz="1700" u="sng" spc="-5" dirty="0" smtClean="0">
                <a:solidFill>
                  <a:srgbClr val="FF0000"/>
                </a:solidFill>
                <a:latin typeface="Arial"/>
                <a:cs typeface="Arial"/>
              </a:rPr>
              <a:t> </a:t>
            </a:r>
            <a:r>
              <a:rPr lang="en-US" sz="1700" u="sng" spc="-5" dirty="0" smtClean="0">
                <a:solidFill>
                  <a:srgbClr val="FF0000"/>
                </a:solidFill>
                <a:latin typeface="Arial"/>
                <a:cs typeface="Arial"/>
              </a:rPr>
              <a:t>cells</a:t>
            </a:r>
            <a:r>
              <a:rPr lang="sr-Latn-RS" sz="1700" u="sng" spc="-5" dirty="0" smtClean="0">
                <a:solidFill>
                  <a:srgbClr val="FF0000"/>
                </a:solidFill>
                <a:latin typeface="Arial"/>
                <a:cs typeface="Arial"/>
              </a:rPr>
              <a:t> </a:t>
            </a:r>
            <a:r>
              <a:rPr lang="en-US" sz="1700" spc="-5" dirty="0">
                <a:latin typeface="Arial"/>
                <a:cs typeface="Arial"/>
              </a:rPr>
              <a:t>are also called </a:t>
            </a:r>
            <a:r>
              <a:rPr lang="sr-Latn-RS" sz="1700" spc="-5" dirty="0">
                <a:latin typeface="Arial"/>
                <a:cs typeface="Arial"/>
              </a:rPr>
              <a:t>m</a:t>
            </a:r>
            <a:r>
              <a:rPr lang="en-US" sz="1700" spc="-5" dirty="0" err="1" smtClean="0">
                <a:latin typeface="Arial"/>
                <a:cs typeface="Arial"/>
              </a:rPr>
              <a:t>edul</a:t>
            </a:r>
            <a:r>
              <a:rPr lang="sr-Latn-RS" sz="1700" spc="-5" dirty="0" smtClean="0">
                <a:latin typeface="Arial"/>
                <a:cs typeface="Arial"/>
              </a:rPr>
              <a:t>ary cells</a:t>
            </a:r>
            <a:r>
              <a:rPr lang="en-US" sz="1700" spc="-5" dirty="0" smtClean="0">
                <a:latin typeface="Arial"/>
                <a:cs typeface="Arial"/>
              </a:rPr>
              <a:t>.</a:t>
            </a:r>
            <a:r>
              <a:rPr lang="sr-Latn-RS" sz="1700" spc="-5" dirty="0" smtClean="0">
                <a:latin typeface="Arial"/>
                <a:cs typeface="Arial"/>
              </a:rPr>
              <a:t> </a:t>
            </a:r>
            <a:r>
              <a:rPr lang="en-US" sz="1700" spc="-5" dirty="0" smtClean="0">
                <a:latin typeface="Arial"/>
                <a:cs typeface="Arial"/>
              </a:rPr>
              <a:t>They </a:t>
            </a:r>
            <a:r>
              <a:rPr lang="en-US" sz="1700" spc="-5" dirty="0">
                <a:latin typeface="Arial"/>
                <a:cs typeface="Arial"/>
              </a:rPr>
              <a:t>have no dendrites or axons, but make synapses with presynaptic fibers SY - postsynaptic neurons</a:t>
            </a:r>
            <a:r>
              <a:rPr lang="en-US" sz="1700" spc="-5" dirty="0" smtClean="0">
                <a:latin typeface="Arial"/>
                <a:cs typeface="Arial"/>
              </a:rPr>
              <a:t>.</a:t>
            </a:r>
            <a:r>
              <a:rPr lang="sr-Latn-RS" sz="1700" spc="-5" dirty="0" smtClean="0">
                <a:latin typeface="Arial"/>
                <a:cs typeface="Arial"/>
              </a:rPr>
              <a:t> </a:t>
            </a:r>
            <a:r>
              <a:rPr lang="en-US" sz="1700" spc="-5" dirty="0" smtClean="0">
                <a:latin typeface="Arial"/>
                <a:cs typeface="Arial"/>
              </a:rPr>
              <a:t>Large </a:t>
            </a:r>
            <a:r>
              <a:rPr lang="en-US" sz="1700" spc="-5" dirty="0">
                <a:latin typeface="Arial"/>
                <a:cs typeface="Arial"/>
              </a:rPr>
              <a:t>oval cells, possess a basal lamina (separates them from the </a:t>
            </a:r>
            <a:r>
              <a:rPr lang="en-US" sz="1700" spc="-5" dirty="0" err="1">
                <a:latin typeface="Arial"/>
                <a:cs typeface="Arial"/>
              </a:rPr>
              <a:t>pericapillary</a:t>
            </a:r>
            <a:r>
              <a:rPr lang="en-US" sz="1700" spc="-5" dirty="0">
                <a:latin typeface="Arial"/>
                <a:cs typeface="Arial"/>
              </a:rPr>
              <a:t> spaces</a:t>
            </a:r>
            <a:r>
              <a:rPr lang="en-US" sz="1700" spc="-5" dirty="0" smtClean="0">
                <a:latin typeface="Arial"/>
                <a:cs typeface="Arial"/>
              </a:rPr>
              <a:t>).</a:t>
            </a:r>
            <a:r>
              <a:rPr lang="sr-Latn-RS" sz="1700" spc="-5" dirty="0" smtClean="0">
                <a:latin typeface="Arial"/>
                <a:cs typeface="Arial"/>
              </a:rPr>
              <a:t> Have e</a:t>
            </a:r>
            <a:r>
              <a:rPr lang="en-US" sz="1700" spc="-5" dirty="0" err="1" smtClean="0">
                <a:latin typeface="Arial"/>
                <a:cs typeface="Arial"/>
              </a:rPr>
              <a:t>uchromatic</a:t>
            </a:r>
            <a:r>
              <a:rPr lang="en-US" sz="1700" spc="-5" dirty="0" smtClean="0">
                <a:latin typeface="Arial"/>
                <a:cs typeface="Arial"/>
              </a:rPr>
              <a:t> </a:t>
            </a:r>
            <a:r>
              <a:rPr lang="en-US" sz="1700" spc="-5" dirty="0">
                <a:latin typeface="Arial"/>
                <a:cs typeface="Arial"/>
              </a:rPr>
              <a:t>nucleus, expressed nucleoli, </a:t>
            </a:r>
            <a:r>
              <a:rPr lang="sr-Latn-RS" sz="1700" spc="-5" dirty="0">
                <a:latin typeface="Arial"/>
                <a:cs typeface="Arial"/>
              </a:rPr>
              <a:t>s</a:t>
            </a:r>
            <a:r>
              <a:rPr lang="en-US" sz="1700" spc="-5" dirty="0" smtClean="0">
                <a:latin typeface="Arial"/>
                <a:cs typeface="Arial"/>
              </a:rPr>
              <a:t>ER</a:t>
            </a:r>
            <a:r>
              <a:rPr lang="en-US" sz="1700" spc="-5" dirty="0">
                <a:latin typeface="Arial"/>
                <a:cs typeface="Arial"/>
              </a:rPr>
              <a:t>, ribosomes, mitochondria</a:t>
            </a:r>
            <a:r>
              <a:rPr lang="en-US" sz="1700" spc="-5" dirty="0" smtClean="0">
                <a:latin typeface="Arial"/>
                <a:cs typeface="Arial"/>
              </a:rPr>
              <a:t>.</a:t>
            </a:r>
            <a:endParaRPr lang="sr-Latn-RS" sz="1700" spc="-5" dirty="0" smtClean="0">
              <a:latin typeface="Arial"/>
              <a:cs typeface="Arial"/>
            </a:endParaRPr>
          </a:p>
          <a:p>
            <a:pPr marL="12065" marR="39370">
              <a:lnSpc>
                <a:spcPct val="105000"/>
              </a:lnSpc>
              <a:tabLst>
                <a:tab pos="355600" algn="l"/>
                <a:tab pos="356235" algn="l"/>
              </a:tabLst>
            </a:pPr>
            <a:endParaRPr lang="sr-Latn-RS" sz="1700" spc="-5" dirty="0" smtClean="0">
              <a:latin typeface="Arial"/>
              <a:cs typeface="Arial"/>
            </a:endParaRPr>
          </a:p>
          <a:p>
            <a:pPr marL="12065" marR="39370" algn="ctr">
              <a:lnSpc>
                <a:spcPct val="105000"/>
              </a:lnSpc>
              <a:tabLst>
                <a:tab pos="355600" algn="l"/>
                <a:tab pos="356235" algn="l"/>
              </a:tabLst>
            </a:pPr>
            <a:r>
              <a:rPr lang="en-US" sz="1700" spc="-5" dirty="0" smtClean="0">
                <a:solidFill>
                  <a:srgbClr val="00B050"/>
                </a:solidFill>
                <a:latin typeface="Arial"/>
                <a:cs typeface="Arial"/>
              </a:rPr>
              <a:t>In the</a:t>
            </a:r>
            <a:r>
              <a:rPr lang="sr-Latn-RS" sz="1700" spc="-5" dirty="0" smtClean="0">
                <a:solidFill>
                  <a:srgbClr val="00B050"/>
                </a:solidFill>
                <a:latin typeface="Arial"/>
                <a:cs typeface="Arial"/>
              </a:rPr>
              <a:t>ir</a:t>
            </a:r>
            <a:r>
              <a:rPr lang="en-US" sz="1700" spc="-5" dirty="0" smtClean="0">
                <a:solidFill>
                  <a:srgbClr val="00B050"/>
                </a:solidFill>
                <a:latin typeface="Arial"/>
                <a:cs typeface="Arial"/>
              </a:rPr>
              <a:t> cytoplasm</a:t>
            </a:r>
            <a:r>
              <a:rPr lang="sr-Latn-RS" sz="1700" spc="-5" dirty="0" smtClean="0">
                <a:solidFill>
                  <a:srgbClr val="00B050"/>
                </a:solidFill>
                <a:latin typeface="Arial"/>
                <a:cs typeface="Arial"/>
              </a:rPr>
              <a:t>,</a:t>
            </a:r>
            <a:r>
              <a:rPr lang="en-US" sz="1700" spc="-5" dirty="0" smtClean="0">
                <a:solidFill>
                  <a:srgbClr val="00B050"/>
                </a:solidFill>
                <a:latin typeface="Arial"/>
                <a:cs typeface="Arial"/>
              </a:rPr>
              <a:t> granules</a:t>
            </a:r>
            <a:r>
              <a:rPr lang="sr-Latn-RS" sz="1700" spc="-5" dirty="0" smtClean="0">
                <a:solidFill>
                  <a:srgbClr val="00B050"/>
                </a:solidFill>
                <a:latin typeface="Arial"/>
                <a:cs typeface="Arial"/>
              </a:rPr>
              <a:t> </a:t>
            </a:r>
            <a:r>
              <a:rPr lang="en-US" sz="1700" spc="-5" dirty="0" smtClean="0">
                <a:solidFill>
                  <a:srgbClr val="00B050"/>
                </a:solidFill>
                <a:latin typeface="Arial"/>
                <a:cs typeface="Arial"/>
              </a:rPr>
              <a:t>of </a:t>
            </a:r>
            <a:r>
              <a:rPr lang="en-US" sz="1700" spc="-5" dirty="0">
                <a:solidFill>
                  <a:srgbClr val="00B050"/>
                </a:solidFill>
                <a:latin typeface="Arial"/>
                <a:cs typeface="Arial"/>
              </a:rPr>
              <a:t>both types </a:t>
            </a:r>
            <a:r>
              <a:rPr lang="en-US" sz="1700" spc="-5" dirty="0" smtClean="0">
                <a:solidFill>
                  <a:srgbClr val="00B050"/>
                </a:solidFill>
                <a:latin typeface="Arial"/>
                <a:cs typeface="Arial"/>
              </a:rPr>
              <a:t>o</a:t>
            </a:r>
            <a:r>
              <a:rPr lang="sr-Latn-RS" sz="1700" spc="-5" dirty="0" smtClean="0">
                <a:solidFill>
                  <a:srgbClr val="00B050"/>
                </a:solidFill>
                <a:latin typeface="Arial"/>
                <a:cs typeface="Arial"/>
              </a:rPr>
              <a:t>f </a:t>
            </a:r>
            <a:r>
              <a:rPr lang="en-US" sz="1700" spc="-5" dirty="0" err="1" smtClean="0">
                <a:solidFill>
                  <a:srgbClr val="00B050"/>
                </a:solidFill>
                <a:latin typeface="Arial"/>
                <a:cs typeface="Arial"/>
              </a:rPr>
              <a:t>catecholamines</a:t>
            </a:r>
            <a:r>
              <a:rPr lang="sr-Latn-RS" sz="1700" spc="-5" dirty="0" smtClean="0">
                <a:solidFill>
                  <a:srgbClr val="00B050"/>
                </a:solidFill>
                <a:latin typeface="Arial"/>
                <a:cs typeface="Arial"/>
              </a:rPr>
              <a:t>, epinephrine and norepinephrine.</a:t>
            </a:r>
          </a:p>
          <a:p>
            <a:pPr marL="12065" marR="39370">
              <a:lnSpc>
                <a:spcPct val="105000"/>
              </a:lnSpc>
              <a:tabLst>
                <a:tab pos="355600" algn="l"/>
                <a:tab pos="356235" algn="l"/>
              </a:tabLst>
            </a:pPr>
            <a:r>
              <a:rPr lang="sr-Latn-RS" sz="1700" u="sng" spc="-5" dirty="0" smtClean="0">
                <a:solidFill>
                  <a:srgbClr val="FF0000"/>
                </a:solidFill>
                <a:latin typeface="Arial"/>
                <a:cs typeface="Arial"/>
              </a:rPr>
              <a:t>Ganglion cells</a:t>
            </a:r>
            <a:endParaRPr lang="sr-Latn-RS" sz="1700" u="sng" spc="-5" dirty="0" smtClean="0">
              <a:solidFill>
                <a:srgbClr val="FF0000"/>
              </a:solidFill>
              <a:latin typeface="Arial"/>
              <a:cs typeface="Arial"/>
            </a:endParaRPr>
          </a:p>
          <a:p>
            <a:pPr marL="12065" marR="39370">
              <a:lnSpc>
                <a:spcPct val="105000"/>
              </a:lnSpc>
              <a:tabLst>
                <a:tab pos="355600" algn="l"/>
                <a:tab pos="356235" algn="l"/>
              </a:tabLst>
            </a:pPr>
            <a:r>
              <a:rPr lang="sr-Latn-RS" sz="1700" dirty="0" smtClean="0">
                <a:latin typeface="Arial MT"/>
                <a:cs typeface="Arial MT"/>
              </a:rPr>
              <a:t>A</a:t>
            </a:r>
            <a:r>
              <a:rPr lang="en-US" sz="1700" dirty="0" err="1" smtClean="0">
                <a:latin typeface="Arial MT"/>
                <a:cs typeface="Arial MT"/>
              </a:rPr>
              <a:t>xons</a:t>
            </a:r>
            <a:r>
              <a:rPr lang="en-US" sz="1700" dirty="0" smtClean="0">
                <a:latin typeface="Arial MT"/>
                <a:cs typeface="Arial MT"/>
              </a:rPr>
              <a:t> </a:t>
            </a:r>
            <a:r>
              <a:rPr lang="en-US" sz="1700" dirty="0">
                <a:latin typeface="Arial MT"/>
                <a:cs typeface="Arial MT"/>
              </a:rPr>
              <a:t>extend peripherally to the parenchyma of the </a:t>
            </a:r>
            <a:r>
              <a:rPr lang="en-US" sz="1700" dirty="0" smtClean="0">
                <a:latin typeface="Arial MT"/>
                <a:cs typeface="Arial MT"/>
              </a:rPr>
              <a:t>adrenal</a:t>
            </a:r>
            <a:r>
              <a:rPr lang="sr-Latn-RS" sz="1700" dirty="0" smtClean="0">
                <a:latin typeface="Arial MT"/>
                <a:cs typeface="Arial MT"/>
              </a:rPr>
              <a:t> </a:t>
            </a:r>
            <a:r>
              <a:rPr lang="en-US" sz="1700" dirty="0" smtClean="0">
                <a:latin typeface="Arial MT"/>
                <a:cs typeface="Arial MT"/>
              </a:rPr>
              <a:t>cortex </a:t>
            </a:r>
            <a:r>
              <a:rPr lang="en-US" sz="1700" dirty="0">
                <a:latin typeface="Arial MT"/>
                <a:cs typeface="Arial MT"/>
              </a:rPr>
              <a:t>to modulate its secretory </a:t>
            </a:r>
            <a:r>
              <a:rPr lang="en-US" sz="1700" dirty="0" smtClean="0">
                <a:latin typeface="Arial MT"/>
                <a:cs typeface="Arial MT"/>
              </a:rPr>
              <a:t>activity</a:t>
            </a:r>
            <a:r>
              <a:rPr lang="sr-Latn-RS" sz="1700" dirty="0" smtClean="0">
                <a:latin typeface="Arial MT"/>
                <a:cs typeface="Arial MT"/>
              </a:rPr>
              <a:t>.</a:t>
            </a:r>
            <a:endParaRPr sz="1700" dirty="0">
              <a:latin typeface="Arial MT"/>
              <a:cs typeface="Arial MT"/>
            </a:endParaRPr>
          </a:p>
        </p:txBody>
      </p:sp>
      <p:pic>
        <p:nvPicPr>
          <p:cNvPr id="5" name="object 5"/>
          <p:cNvPicPr/>
          <p:nvPr/>
        </p:nvPicPr>
        <p:blipFill>
          <a:blip r:embed="rId2" cstate="print"/>
          <a:stretch>
            <a:fillRect/>
          </a:stretch>
        </p:blipFill>
        <p:spPr>
          <a:xfrm>
            <a:off x="165100" y="1182585"/>
            <a:ext cx="3779837" cy="4710214"/>
          </a:xfrm>
          <a:prstGeom prst="rect">
            <a:avLst/>
          </a:prstGeom>
        </p:spPr>
      </p:pic>
    </p:spTree>
  </p:cSld>
  <p:clrMapOvr>
    <a:masterClrMapping/>
  </p:clrMapOvr>
  <p:transition spd="med">
    <p:blinds/>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676400"/>
            <a:ext cx="9144000" cy="4886325"/>
          </a:xfrm>
          <a:prstGeom prst="rect">
            <a:avLst/>
          </a:prstGeom>
        </p:spPr>
      </p:pic>
      <p:sp>
        <p:nvSpPr>
          <p:cNvPr id="5" name="TextBox 4"/>
          <p:cNvSpPr txBox="1"/>
          <p:nvPr/>
        </p:nvSpPr>
        <p:spPr>
          <a:xfrm>
            <a:off x="3429000" y="1066800"/>
            <a:ext cx="3581400" cy="369332"/>
          </a:xfrm>
          <a:prstGeom prst="rect">
            <a:avLst/>
          </a:prstGeom>
          <a:noFill/>
        </p:spPr>
        <p:txBody>
          <a:bodyPr wrap="square" rtlCol="0">
            <a:spAutoFit/>
          </a:bodyPr>
          <a:lstStyle/>
          <a:p>
            <a:r>
              <a:rPr lang="sr-Latn-RS" dirty="0" smtClean="0"/>
              <a:t>Adrenal gland function</a:t>
            </a:r>
            <a:endParaRPr lang="en-US" dirty="0"/>
          </a:p>
        </p:txBody>
      </p:sp>
    </p:spTree>
    <p:extLst>
      <p:ext uri="{BB962C8B-B14F-4D97-AF65-F5344CB8AC3E}">
        <p14:creationId xmlns:p14="http://schemas.microsoft.com/office/powerpoint/2010/main" val="498557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86200" y="228600"/>
            <a:ext cx="1316990" cy="574040"/>
          </a:xfrm>
          <a:prstGeom prst="rect">
            <a:avLst/>
          </a:prstGeom>
        </p:spPr>
        <p:txBody>
          <a:bodyPr vert="horz" wrap="square" lIns="0" tIns="12700" rIns="0" bIns="0" rtlCol="0">
            <a:spAutoFit/>
          </a:bodyPr>
          <a:lstStyle/>
          <a:p>
            <a:pPr marL="12700">
              <a:lnSpc>
                <a:spcPct val="100000"/>
              </a:lnSpc>
              <a:spcBef>
                <a:spcPts val="100"/>
              </a:spcBef>
            </a:pPr>
            <a:r>
              <a:rPr lang="sr-Latn-RS" sz="3600" dirty="0" smtClean="0"/>
              <a:t>DNES</a:t>
            </a:r>
            <a:endParaRPr sz="3600" dirty="0"/>
          </a:p>
        </p:txBody>
      </p:sp>
      <p:sp>
        <p:nvSpPr>
          <p:cNvPr id="3" name="object 3"/>
          <p:cNvSpPr txBox="1"/>
          <p:nvPr/>
        </p:nvSpPr>
        <p:spPr>
          <a:xfrm>
            <a:off x="76200" y="685800"/>
            <a:ext cx="6667499" cy="5793124"/>
          </a:xfrm>
          <a:prstGeom prst="rect">
            <a:avLst/>
          </a:prstGeom>
        </p:spPr>
        <p:txBody>
          <a:bodyPr vert="horz" wrap="square" lIns="0" tIns="12700" rIns="0" bIns="0" rtlCol="0">
            <a:spAutoFit/>
          </a:bodyPr>
          <a:lstStyle/>
          <a:p>
            <a:pPr marL="12700" marR="1028065">
              <a:lnSpc>
                <a:spcPct val="115399"/>
              </a:lnSpc>
              <a:spcBef>
                <a:spcPts val="100"/>
              </a:spcBef>
              <a:tabLst>
                <a:tab pos="157480" algn="l"/>
              </a:tabLst>
            </a:pPr>
            <a:r>
              <a:rPr lang="en-US" sz="1700" spc="-15" dirty="0">
                <a:latin typeface="Arial"/>
                <a:cs typeface="Arial"/>
              </a:rPr>
              <a:t>The </a:t>
            </a:r>
            <a:r>
              <a:rPr lang="en-US" sz="1700" spc="-15" dirty="0">
                <a:solidFill>
                  <a:srgbClr val="FF0000"/>
                </a:solidFill>
                <a:latin typeface="Arial"/>
                <a:cs typeface="Arial"/>
              </a:rPr>
              <a:t>neuroendocrine system </a:t>
            </a:r>
            <a:r>
              <a:rPr lang="en-US" sz="1700" spc="-15" dirty="0">
                <a:latin typeface="Arial"/>
                <a:cs typeface="Arial"/>
              </a:rPr>
              <a:t>is made up of special cells called </a:t>
            </a:r>
            <a:r>
              <a:rPr lang="en-US" sz="1700" spc="-15" dirty="0">
                <a:solidFill>
                  <a:srgbClr val="7030A0"/>
                </a:solidFill>
                <a:latin typeface="Arial"/>
                <a:cs typeface="Arial"/>
              </a:rPr>
              <a:t>neuroendocrine cells</a:t>
            </a:r>
            <a:r>
              <a:rPr lang="en-US" sz="1700" spc="-15" dirty="0">
                <a:latin typeface="Arial"/>
                <a:cs typeface="Arial"/>
              </a:rPr>
              <a:t>. They are spread throughout the body. Neuroendocrine cells </a:t>
            </a:r>
            <a:r>
              <a:rPr lang="en-US" sz="1700" spc="-15" dirty="0">
                <a:solidFill>
                  <a:srgbClr val="7030A0"/>
                </a:solidFill>
                <a:latin typeface="Arial"/>
                <a:cs typeface="Arial"/>
              </a:rPr>
              <a:t>are like nerve cells</a:t>
            </a:r>
            <a:r>
              <a:rPr lang="en-US" sz="1700" spc="-15" dirty="0">
                <a:latin typeface="Arial"/>
                <a:cs typeface="Arial"/>
              </a:rPr>
              <a:t>, but they </a:t>
            </a:r>
            <a:r>
              <a:rPr lang="en-US" sz="1700" spc="-15" dirty="0">
                <a:solidFill>
                  <a:srgbClr val="7030A0"/>
                </a:solidFill>
                <a:latin typeface="Arial"/>
                <a:cs typeface="Arial"/>
              </a:rPr>
              <a:t>also make horm</a:t>
            </a:r>
            <a:r>
              <a:rPr lang="en-US" sz="1700" spc="-15" dirty="0">
                <a:latin typeface="Arial"/>
                <a:cs typeface="Arial"/>
              </a:rPr>
              <a:t>ones like cells of the endocrine system</a:t>
            </a:r>
            <a:r>
              <a:rPr lang="en-US" sz="1700" spc="-15" dirty="0" smtClean="0">
                <a:latin typeface="Arial"/>
                <a:cs typeface="Arial"/>
              </a:rPr>
              <a:t>.</a:t>
            </a:r>
            <a:endParaRPr lang="sr-Latn-RS" sz="1700" spc="-15" dirty="0" smtClean="0">
              <a:latin typeface="Arial"/>
              <a:cs typeface="Arial"/>
            </a:endParaRPr>
          </a:p>
          <a:p>
            <a:pPr marL="12700" marR="1028065">
              <a:lnSpc>
                <a:spcPct val="115399"/>
              </a:lnSpc>
              <a:spcBef>
                <a:spcPts val="100"/>
              </a:spcBef>
              <a:tabLst>
                <a:tab pos="157480" algn="l"/>
              </a:tabLst>
            </a:pPr>
            <a:endParaRPr lang="sr-Latn-RS" sz="1700" spc="-15" dirty="0" smtClean="0">
              <a:latin typeface="Arial"/>
              <a:cs typeface="Arial"/>
            </a:endParaRPr>
          </a:p>
          <a:p>
            <a:pPr marL="12700" marR="1028065">
              <a:lnSpc>
                <a:spcPct val="115399"/>
              </a:lnSpc>
              <a:spcBef>
                <a:spcPts val="100"/>
              </a:spcBef>
              <a:tabLst>
                <a:tab pos="157480" algn="l"/>
              </a:tabLst>
            </a:pPr>
            <a:r>
              <a:rPr lang="en-US" sz="1700" spc="-15" dirty="0" smtClean="0">
                <a:latin typeface="Arial"/>
                <a:cs typeface="Arial"/>
              </a:rPr>
              <a:t>They </a:t>
            </a:r>
            <a:r>
              <a:rPr lang="en-US" sz="1700" spc="-15" dirty="0">
                <a:latin typeface="Arial"/>
                <a:cs typeface="Arial"/>
              </a:rPr>
              <a:t>receive signals from the nervous system and respond by making and releasing hormones. These hormones control many body functions</a:t>
            </a:r>
            <a:r>
              <a:rPr lang="en-US" sz="1700" spc="-15" dirty="0" smtClean="0">
                <a:latin typeface="Arial"/>
                <a:cs typeface="Arial"/>
              </a:rPr>
              <a:t>.</a:t>
            </a:r>
            <a:endParaRPr lang="sr-Latn-RS" sz="1700" spc="-15" dirty="0" smtClean="0">
              <a:latin typeface="Arial"/>
              <a:cs typeface="Arial"/>
            </a:endParaRPr>
          </a:p>
          <a:p>
            <a:pPr marL="12700" marR="1028065">
              <a:lnSpc>
                <a:spcPct val="115399"/>
              </a:lnSpc>
              <a:spcBef>
                <a:spcPts val="100"/>
              </a:spcBef>
              <a:tabLst>
                <a:tab pos="157480" algn="l"/>
              </a:tabLst>
            </a:pPr>
            <a:endParaRPr lang="en-US" sz="1700" spc="-15" dirty="0">
              <a:latin typeface="Arial"/>
              <a:cs typeface="Arial"/>
            </a:endParaRPr>
          </a:p>
          <a:p>
            <a:pPr marL="12700" marR="1028065">
              <a:lnSpc>
                <a:spcPct val="115399"/>
              </a:lnSpc>
              <a:spcBef>
                <a:spcPts val="100"/>
              </a:spcBef>
              <a:tabLst>
                <a:tab pos="157480" algn="l"/>
              </a:tabLst>
            </a:pPr>
            <a:r>
              <a:rPr lang="en-US" sz="1700" spc="-15" dirty="0">
                <a:latin typeface="Arial"/>
                <a:cs typeface="Arial"/>
              </a:rPr>
              <a:t>Neuroendocrine cells are found in almost every organ of the body. They are mainly found scattered in the gastrointestinal (GI) tract (including the small intestine, rectum, stomach, colon, esophagus and appendix), the gallbladder, the pancreas and the thyroid (C cells). Neuroendocrine cells are also commonly found in the lungs or airways into the lungs (bronchi), as well as the respiratory tract of the head and </a:t>
            </a:r>
            <a:r>
              <a:rPr lang="en-US" sz="1700" spc="-15" dirty="0" smtClean="0">
                <a:latin typeface="Arial"/>
                <a:cs typeface="Arial"/>
              </a:rPr>
              <a:t>neck</a:t>
            </a:r>
            <a:r>
              <a:rPr lang="sr-Latn-RS" sz="1700" spc="-15" dirty="0" smtClean="0">
                <a:latin typeface="Arial"/>
                <a:cs typeface="Arial"/>
              </a:rPr>
              <a:t>.</a:t>
            </a:r>
          </a:p>
          <a:p>
            <a:pPr marL="12700" marR="1028065">
              <a:lnSpc>
                <a:spcPct val="115399"/>
              </a:lnSpc>
              <a:spcBef>
                <a:spcPts val="100"/>
              </a:spcBef>
              <a:tabLst>
                <a:tab pos="157480" algn="l"/>
              </a:tabLst>
            </a:pPr>
            <a:r>
              <a:rPr lang="sr-Latn-RS" sz="1700" spc="-15" dirty="0" smtClean="0">
                <a:latin typeface="Arial"/>
                <a:cs typeface="Arial"/>
              </a:rPr>
              <a:t>Th</a:t>
            </a:r>
            <a:r>
              <a:rPr lang="en-US" sz="1700" spc="-15" dirty="0" err="1" smtClean="0">
                <a:latin typeface="Arial"/>
                <a:cs typeface="Arial"/>
              </a:rPr>
              <a:t>ey</a:t>
            </a:r>
            <a:r>
              <a:rPr lang="en-US" sz="1700" spc="-15" dirty="0" smtClean="0">
                <a:latin typeface="Arial"/>
                <a:cs typeface="Arial"/>
              </a:rPr>
              <a:t> </a:t>
            </a:r>
            <a:r>
              <a:rPr lang="en-US" sz="1700" spc="-15" dirty="0">
                <a:latin typeface="Arial"/>
                <a:cs typeface="Arial"/>
              </a:rPr>
              <a:t>contain round granules of electron-dense content with a bright halo. </a:t>
            </a:r>
          </a:p>
        </p:txBody>
      </p:sp>
      <p:pic>
        <p:nvPicPr>
          <p:cNvPr id="4" name="object 4"/>
          <p:cNvPicPr/>
          <p:nvPr/>
        </p:nvPicPr>
        <p:blipFill>
          <a:blip r:embed="rId2" cstate="print"/>
          <a:stretch>
            <a:fillRect/>
          </a:stretch>
        </p:blipFill>
        <p:spPr>
          <a:xfrm>
            <a:off x="6019800" y="1828800"/>
            <a:ext cx="2895600" cy="3377183"/>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40828" y="1034986"/>
            <a:ext cx="7005955" cy="307777"/>
          </a:xfrm>
        </p:spPr>
        <p:txBody>
          <a:bodyPr/>
          <a:lstStyle/>
          <a:p>
            <a:endParaRPr lang="en-US" dirty="0"/>
          </a:p>
        </p:txBody>
      </p:sp>
    </p:spTree>
    <p:extLst>
      <p:ext uri="{BB962C8B-B14F-4D97-AF65-F5344CB8AC3E}">
        <p14:creationId xmlns:p14="http://schemas.microsoft.com/office/powerpoint/2010/main" val="39105926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2133600" y="4114800"/>
            <a:ext cx="4944110" cy="1120820"/>
          </a:xfrm>
          <a:prstGeom prst="rect">
            <a:avLst/>
          </a:prstGeom>
        </p:spPr>
        <p:txBody>
          <a:bodyPr vert="horz" wrap="square" lIns="0" tIns="12700" rIns="0" bIns="0" rtlCol="0">
            <a:spAutoFit/>
          </a:bodyPr>
          <a:lstStyle/>
          <a:p>
            <a:pPr marL="551815" marR="5080" indent="-539750" algn="ctr">
              <a:lnSpc>
                <a:spcPct val="100000"/>
              </a:lnSpc>
              <a:spcBef>
                <a:spcPts val="100"/>
              </a:spcBef>
            </a:pPr>
            <a:r>
              <a:rPr lang="sr-Latn-RS" sz="3600" b="1" spc="-5" dirty="0" smtClean="0">
                <a:solidFill>
                  <a:srgbClr val="252525"/>
                </a:solidFill>
                <a:latin typeface="Arial"/>
                <a:cs typeface="Arial"/>
              </a:rPr>
              <a:t>Structure of the blood vessels</a:t>
            </a:r>
            <a:endParaRPr sz="3600" dirty="0">
              <a:latin typeface="Arial"/>
              <a:cs typeface="Aria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185028" y="1115314"/>
            <a:ext cx="3522345" cy="4695516"/>
          </a:xfrm>
          <a:prstGeom prst="rect">
            <a:avLst/>
          </a:prstGeom>
        </p:spPr>
        <p:txBody>
          <a:bodyPr vert="horz" wrap="square" lIns="0" tIns="40005" rIns="0" bIns="0" rtlCol="0">
            <a:spAutoFit/>
          </a:bodyPr>
          <a:lstStyle/>
          <a:p>
            <a:pPr marL="12700">
              <a:lnSpc>
                <a:spcPct val="100000"/>
              </a:lnSpc>
              <a:spcBef>
                <a:spcPts val="315"/>
              </a:spcBef>
              <a:tabLst>
                <a:tab pos="354965" algn="l"/>
                <a:tab pos="355600" algn="l"/>
              </a:tabLst>
            </a:pPr>
            <a:r>
              <a:rPr lang="sr-Latn-RS" b="1" spc="-25" dirty="0" smtClean="0">
                <a:solidFill>
                  <a:srgbClr val="7030A0"/>
                </a:solidFill>
                <a:latin typeface="Arial"/>
                <a:cs typeface="Arial"/>
              </a:rPr>
              <a:t>T</a:t>
            </a:r>
            <a:r>
              <a:rPr lang="en-US" b="1" spc="-25" dirty="0" err="1" smtClean="0">
                <a:solidFill>
                  <a:srgbClr val="7030A0"/>
                </a:solidFill>
                <a:latin typeface="Arial"/>
                <a:cs typeface="Arial"/>
              </a:rPr>
              <a:t>unica</a:t>
            </a:r>
            <a:r>
              <a:rPr lang="en-US" b="1" spc="-25" dirty="0" smtClean="0">
                <a:solidFill>
                  <a:srgbClr val="7030A0"/>
                </a:solidFill>
                <a:latin typeface="Arial"/>
                <a:cs typeface="Arial"/>
              </a:rPr>
              <a:t> intima</a:t>
            </a:r>
            <a:endParaRPr lang="en-US" b="1" spc="-25" dirty="0">
              <a:solidFill>
                <a:srgbClr val="7030A0"/>
              </a:solidFill>
              <a:latin typeface="Arial"/>
              <a:cs typeface="Arial"/>
            </a:endParaRPr>
          </a:p>
          <a:p>
            <a:pPr marL="355600" indent="-342900">
              <a:lnSpc>
                <a:spcPct val="100000"/>
              </a:lnSpc>
              <a:spcBef>
                <a:spcPts val="315"/>
              </a:spcBef>
              <a:buFont typeface="Wingdings" panose="05000000000000000000" pitchFamily="2" charset="2"/>
              <a:buChar char="v"/>
              <a:tabLst>
                <a:tab pos="354965" algn="l"/>
                <a:tab pos="355600" algn="l"/>
              </a:tabLst>
            </a:pPr>
            <a:r>
              <a:rPr lang="en-US" spc="-25" dirty="0">
                <a:latin typeface="Arial"/>
                <a:cs typeface="Arial"/>
              </a:rPr>
              <a:t>endothelium</a:t>
            </a:r>
          </a:p>
          <a:p>
            <a:pPr marL="355600" indent="-342900">
              <a:lnSpc>
                <a:spcPct val="100000"/>
              </a:lnSpc>
              <a:spcBef>
                <a:spcPts val="315"/>
              </a:spcBef>
              <a:buFont typeface="Wingdings" panose="05000000000000000000" pitchFamily="2" charset="2"/>
              <a:buChar char="v"/>
              <a:tabLst>
                <a:tab pos="354965" algn="l"/>
                <a:tab pos="355600" algn="l"/>
              </a:tabLst>
            </a:pPr>
            <a:r>
              <a:rPr lang="en-US" spc="-25" dirty="0">
                <a:latin typeface="Arial"/>
                <a:cs typeface="Arial"/>
              </a:rPr>
              <a:t>basement membrane</a:t>
            </a:r>
          </a:p>
          <a:p>
            <a:pPr marL="355600" indent="-342900">
              <a:lnSpc>
                <a:spcPct val="100000"/>
              </a:lnSpc>
              <a:spcBef>
                <a:spcPts val="315"/>
              </a:spcBef>
              <a:buFont typeface="Wingdings" panose="05000000000000000000" pitchFamily="2" charset="2"/>
              <a:buChar char="v"/>
              <a:tabLst>
                <a:tab pos="354965" algn="l"/>
                <a:tab pos="355600" algn="l"/>
              </a:tabLst>
            </a:pPr>
            <a:r>
              <a:rPr lang="sr-Latn-RS" spc="-25" dirty="0">
                <a:latin typeface="Arial"/>
                <a:cs typeface="Arial"/>
              </a:rPr>
              <a:t>s</a:t>
            </a:r>
            <a:r>
              <a:rPr lang="en-US" spc="-25" dirty="0" err="1" smtClean="0">
                <a:latin typeface="Arial"/>
                <a:cs typeface="Arial"/>
              </a:rPr>
              <a:t>ubendotheli</a:t>
            </a:r>
            <a:r>
              <a:rPr lang="sr-Latn-RS" spc="-25" dirty="0" smtClean="0">
                <a:latin typeface="Arial"/>
                <a:cs typeface="Arial"/>
              </a:rPr>
              <a:t>al layer</a:t>
            </a:r>
          </a:p>
          <a:p>
            <a:pPr marL="355600" indent="-342900">
              <a:lnSpc>
                <a:spcPct val="100000"/>
              </a:lnSpc>
              <a:spcBef>
                <a:spcPts val="315"/>
              </a:spcBef>
              <a:buFont typeface="Wingdings" panose="05000000000000000000" pitchFamily="2" charset="2"/>
              <a:buChar char="v"/>
              <a:tabLst>
                <a:tab pos="354965" algn="l"/>
                <a:tab pos="355600" algn="l"/>
              </a:tabLst>
            </a:pPr>
            <a:r>
              <a:rPr lang="sr-Latn-RS" spc="-25" dirty="0" smtClean="0">
                <a:latin typeface="Arial"/>
                <a:cs typeface="Arial"/>
              </a:rPr>
              <a:t>i</a:t>
            </a:r>
            <a:r>
              <a:rPr lang="en-US" spc="-25" dirty="0" err="1" smtClean="0">
                <a:latin typeface="Arial"/>
                <a:cs typeface="Arial"/>
              </a:rPr>
              <a:t>nterna</a:t>
            </a:r>
            <a:r>
              <a:rPr lang="sr-Latn-RS" spc="-25" dirty="0" smtClean="0">
                <a:latin typeface="Arial"/>
                <a:cs typeface="Arial"/>
              </a:rPr>
              <a:t>l </a:t>
            </a:r>
            <a:r>
              <a:rPr lang="en-US" spc="-25" dirty="0" smtClean="0">
                <a:latin typeface="Arial"/>
                <a:cs typeface="Arial"/>
              </a:rPr>
              <a:t>elastic</a:t>
            </a:r>
            <a:r>
              <a:rPr lang="sr-Latn-RS" spc="-25" dirty="0" smtClean="0">
                <a:latin typeface="Arial"/>
                <a:cs typeface="Arial"/>
              </a:rPr>
              <a:t> </a:t>
            </a:r>
            <a:r>
              <a:rPr lang="en-US" spc="-25" dirty="0" err="1" smtClean="0">
                <a:latin typeface="Arial"/>
                <a:cs typeface="Arial"/>
              </a:rPr>
              <a:t>membran</a:t>
            </a:r>
            <a:r>
              <a:rPr lang="sr-Latn-RS" spc="-25" dirty="0" smtClean="0">
                <a:latin typeface="Arial"/>
                <a:cs typeface="Arial"/>
              </a:rPr>
              <a:t>e</a:t>
            </a:r>
          </a:p>
          <a:p>
            <a:pPr marL="355600" indent="-342900">
              <a:spcBef>
                <a:spcPts val="315"/>
              </a:spcBef>
              <a:buFont typeface="Wingdings" panose="05000000000000000000" pitchFamily="2" charset="2"/>
              <a:buChar char="v"/>
              <a:tabLst>
                <a:tab pos="354965" algn="l"/>
                <a:tab pos="355600" algn="l"/>
              </a:tabLst>
            </a:pPr>
            <a:endParaRPr lang="en-US" b="1" spc="-25" dirty="0">
              <a:latin typeface="Arial"/>
              <a:cs typeface="Arial"/>
            </a:endParaRPr>
          </a:p>
          <a:p>
            <a:pPr marL="12700">
              <a:lnSpc>
                <a:spcPct val="100000"/>
              </a:lnSpc>
              <a:spcBef>
                <a:spcPts val="315"/>
              </a:spcBef>
              <a:tabLst>
                <a:tab pos="354965" algn="l"/>
                <a:tab pos="355600" algn="l"/>
              </a:tabLst>
            </a:pPr>
            <a:r>
              <a:rPr lang="en-US" b="1" spc="-25" dirty="0">
                <a:solidFill>
                  <a:srgbClr val="7030A0"/>
                </a:solidFill>
                <a:latin typeface="Arial"/>
                <a:cs typeface="Arial"/>
              </a:rPr>
              <a:t>Tunica media</a:t>
            </a:r>
          </a:p>
          <a:p>
            <a:pPr marL="355600" indent="-342900">
              <a:lnSpc>
                <a:spcPct val="100000"/>
              </a:lnSpc>
              <a:spcBef>
                <a:spcPts val="315"/>
              </a:spcBef>
              <a:buFont typeface="Wingdings" panose="05000000000000000000" pitchFamily="2" charset="2"/>
              <a:buChar char="v"/>
              <a:tabLst>
                <a:tab pos="354965" algn="l"/>
                <a:tab pos="355600" algn="l"/>
              </a:tabLst>
            </a:pPr>
            <a:r>
              <a:rPr lang="en-US" spc="-25" dirty="0">
                <a:latin typeface="Arial"/>
                <a:cs typeface="Arial"/>
              </a:rPr>
              <a:t>smooth muscle cells</a:t>
            </a:r>
          </a:p>
          <a:p>
            <a:pPr marL="355600" indent="-342900">
              <a:lnSpc>
                <a:spcPct val="100000"/>
              </a:lnSpc>
              <a:spcBef>
                <a:spcPts val="315"/>
              </a:spcBef>
              <a:buFont typeface="Wingdings" panose="05000000000000000000" pitchFamily="2" charset="2"/>
              <a:buChar char="v"/>
              <a:tabLst>
                <a:tab pos="354965" algn="l"/>
                <a:tab pos="355600" algn="l"/>
              </a:tabLst>
            </a:pPr>
            <a:r>
              <a:rPr lang="en-US" spc="-25" dirty="0">
                <a:latin typeface="Arial"/>
                <a:cs typeface="Arial"/>
              </a:rPr>
              <a:t>elastic fibers and lamellae</a:t>
            </a:r>
          </a:p>
          <a:p>
            <a:pPr marL="355600" indent="-342900">
              <a:lnSpc>
                <a:spcPct val="100000"/>
              </a:lnSpc>
              <a:spcBef>
                <a:spcPts val="315"/>
              </a:spcBef>
              <a:buFont typeface="Wingdings" panose="05000000000000000000" pitchFamily="2" charset="2"/>
              <a:buChar char="v"/>
              <a:tabLst>
                <a:tab pos="354965" algn="l"/>
                <a:tab pos="355600" algn="l"/>
              </a:tabLst>
            </a:pPr>
            <a:r>
              <a:rPr lang="en-US" spc="-25" dirty="0">
                <a:latin typeface="Arial"/>
                <a:cs typeface="Arial"/>
              </a:rPr>
              <a:t>collagen fibers</a:t>
            </a:r>
          </a:p>
          <a:p>
            <a:pPr marL="355600" indent="-342900">
              <a:lnSpc>
                <a:spcPct val="100000"/>
              </a:lnSpc>
              <a:spcBef>
                <a:spcPts val="315"/>
              </a:spcBef>
              <a:buFont typeface="Microsoft Sans Serif"/>
              <a:buChar char="•"/>
              <a:tabLst>
                <a:tab pos="354965" algn="l"/>
                <a:tab pos="355600" algn="l"/>
              </a:tabLst>
            </a:pPr>
            <a:endParaRPr lang="en-US" b="1" spc="-25" dirty="0">
              <a:latin typeface="Arial"/>
              <a:cs typeface="Arial"/>
            </a:endParaRPr>
          </a:p>
          <a:p>
            <a:pPr marL="12700">
              <a:lnSpc>
                <a:spcPct val="100000"/>
              </a:lnSpc>
              <a:spcBef>
                <a:spcPts val="315"/>
              </a:spcBef>
              <a:tabLst>
                <a:tab pos="354965" algn="l"/>
                <a:tab pos="355600" algn="l"/>
              </a:tabLst>
            </a:pPr>
            <a:r>
              <a:rPr lang="sr-Latn-RS" b="1" spc="-25" dirty="0" smtClean="0">
                <a:solidFill>
                  <a:srgbClr val="7030A0"/>
                </a:solidFill>
                <a:latin typeface="Arial"/>
                <a:cs typeface="Arial"/>
              </a:rPr>
              <a:t>Tunica a</a:t>
            </a:r>
            <a:r>
              <a:rPr lang="en-US" b="1" spc="-25" dirty="0" err="1" smtClean="0">
                <a:solidFill>
                  <a:srgbClr val="7030A0"/>
                </a:solidFill>
                <a:latin typeface="Arial"/>
                <a:cs typeface="Arial"/>
              </a:rPr>
              <a:t>dventitia</a:t>
            </a:r>
            <a:endParaRPr lang="en-US" b="1" spc="-25" dirty="0">
              <a:solidFill>
                <a:srgbClr val="7030A0"/>
              </a:solidFill>
              <a:latin typeface="Arial"/>
              <a:cs typeface="Arial"/>
            </a:endParaRPr>
          </a:p>
          <a:p>
            <a:pPr marL="355600" indent="-342900">
              <a:spcBef>
                <a:spcPts val="315"/>
              </a:spcBef>
              <a:buFont typeface="Wingdings" panose="05000000000000000000" pitchFamily="2" charset="2"/>
              <a:buChar char="v"/>
              <a:tabLst>
                <a:tab pos="354965" algn="l"/>
                <a:tab pos="355600" algn="l"/>
              </a:tabLst>
            </a:pPr>
            <a:r>
              <a:rPr lang="sr-Latn-RS" spc="-25" dirty="0" smtClean="0">
                <a:latin typeface="Arial"/>
                <a:cs typeface="Arial"/>
              </a:rPr>
              <a:t>external </a:t>
            </a:r>
            <a:r>
              <a:rPr lang="en-US" spc="-25" dirty="0">
                <a:latin typeface="Arial"/>
                <a:cs typeface="Arial"/>
              </a:rPr>
              <a:t>elastic</a:t>
            </a:r>
            <a:r>
              <a:rPr lang="sr-Latn-RS" spc="-25" dirty="0">
                <a:latin typeface="Arial"/>
                <a:cs typeface="Arial"/>
              </a:rPr>
              <a:t> </a:t>
            </a:r>
            <a:r>
              <a:rPr lang="en-US" spc="-25" dirty="0" err="1">
                <a:latin typeface="Arial"/>
                <a:cs typeface="Arial"/>
              </a:rPr>
              <a:t>membran</a:t>
            </a:r>
            <a:r>
              <a:rPr lang="sr-Latn-RS" spc="-25" dirty="0">
                <a:latin typeface="Arial"/>
                <a:cs typeface="Arial"/>
              </a:rPr>
              <a:t>e</a:t>
            </a:r>
          </a:p>
          <a:p>
            <a:pPr marL="355600" indent="-342900">
              <a:lnSpc>
                <a:spcPct val="100000"/>
              </a:lnSpc>
              <a:spcBef>
                <a:spcPts val="315"/>
              </a:spcBef>
              <a:buFont typeface="Wingdings" panose="05000000000000000000" pitchFamily="2" charset="2"/>
              <a:buChar char="v"/>
              <a:tabLst>
                <a:tab pos="354965" algn="l"/>
                <a:tab pos="355600" algn="l"/>
              </a:tabLst>
            </a:pPr>
            <a:r>
              <a:rPr lang="sr-Latn-RS" spc="-25" dirty="0">
                <a:latin typeface="Arial"/>
                <a:cs typeface="Arial"/>
              </a:rPr>
              <a:t>c</a:t>
            </a:r>
            <a:r>
              <a:rPr lang="sr-Latn-RS" spc="-25" dirty="0" smtClean="0">
                <a:latin typeface="Arial"/>
                <a:cs typeface="Arial"/>
              </a:rPr>
              <a:t>onnective tissue</a:t>
            </a:r>
            <a:endParaRPr lang="en-US" spc="-25" dirty="0" smtClean="0">
              <a:latin typeface="Arial"/>
              <a:cs typeface="Arial"/>
            </a:endParaRPr>
          </a:p>
          <a:p>
            <a:pPr marL="355600" indent="-342900">
              <a:lnSpc>
                <a:spcPct val="100000"/>
              </a:lnSpc>
              <a:spcBef>
                <a:spcPts val="315"/>
              </a:spcBef>
              <a:buFont typeface="Wingdings" panose="05000000000000000000" pitchFamily="2" charset="2"/>
              <a:buChar char="v"/>
              <a:tabLst>
                <a:tab pos="354965" algn="l"/>
                <a:tab pos="355600" algn="l"/>
              </a:tabLst>
            </a:pPr>
            <a:r>
              <a:rPr lang="en-US" spc="-25" dirty="0" smtClean="0">
                <a:latin typeface="Arial"/>
                <a:cs typeface="Arial"/>
              </a:rPr>
              <a:t>vasa </a:t>
            </a:r>
            <a:r>
              <a:rPr lang="en-US" spc="-25" dirty="0" err="1">
                <a:latin typeface="Arial"/>
                <a:cs typeface="Arial"/>
              </a:rPr>
              <a:t>vasorum</a:t>
            </a:r>
            <a:endParaRPr sz="1800" dirty="0">
              <a:latin typeface="Arial"/>
              <a:cs typeface="Arial"/>
            </a:endParaRPr>
          </a:p>
        </p:txBody>
      </p:sp>
      <p:grpSp>
        <p:nvGrpSpPr>
          <p:cNvPr id="3" name="object 3"/>
          <p:cNvGrpSpPr/>
          <p:nvPr/>
        </p:nvGrpSpPr>
        <p:grpSpPr>
          <a:xfrm>
            <a:off x="-6350" y="825499"/>
            <a:ext cx="5097780" cy="6038850"/>
            <a:chOff x="-6350" y="825499"/>
            <a:chExt cx="5097780" cy="6038850"/>
          </a:xfrm>
        </p:grpSpPr>
        <p:pic>
          <p:nvPicPr>
            <p:cNvPr id="4" name="object 4"/>
            <p:cNvPicPr/>
            <p:nvPr/>
          </p:nvPicPr>
          <p:blipFill>
            <a:blip r:embed="rId2" cstate="print"/>
            <a:stretch>
              <a:fillRect/>
            </a:stretch>
          </p:blipFill>
          <p:spPr>
            <a:xfrm>
              <a:off x="0" y="838199"/>
              <a:ext cx="5078411" cy="6019797"/>
            </a:xfrm>
            <a:prstGeom prst="rect">
              <a:avLst/>
            </a:prstGeom>
          </p:spPr>
        </p:pic>
        <p:sp>
          <p:nvSpPr>
            <p:cNvPr id="5" name="object 5"/>
            <p:cNvSpPr/>
            <p:nvPr/>
          </p:nvSpPr>
          <p:spPr>
            <a:xfrm>
              <a:off x="0" y="831849"/>
              <a:ext cx="5085080" cy="6026150"/>
            </a:xfrm>
            <a:custGeom>
              <a:avLst/>
              <a:gdLst/>
              <a:ahLst/>
              <a:cxnLst/>
              <a:rect l="l" t="t" r="r" b="b"/>
              <a:pathLst>
                <a:path w="5085080" h="6026150">
                  <a:moveTo>
                    <a:pt x="5084761" y="6026149"/>
                  </a:moveTo>
                  <a:lnTo>
                    <a:pt x="5084761" y="0"/>
                  </a:lnTo>
                  <a:lnTo>
                    <a:pt x="0" y="0"/>
                  </a:lnTo>
                </a:path>
              </a:pathLst>
            </a:custGeom>
            <a:ln w="12700">
              <a:solidFill>
                <a:srgbClr val="99CCFF"/>
              </a:solidFill>
            </a:ln>
          </p:spPr>
          <p:txBody>
            <a:bodyPr wrap="square" lIns="0" tIns="0" rIns="0" bIns="0" rtlCol="0"/>
            <a:lstStyle/>
            <a:p>
              <a:endParaRPr/>
            </a:p>
          </p:txBody>
        </p:sp>
      </p:grpSp>
      <p:sp>
        <p:nvSpPr>
          <p:cNvPr id="7" name="Title 6"/>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483</TotalTime>
  <Words>5576</Words>
  <Application>Microsoft Office PowerPoint</Application>
  <PresentationFormat>On-screen Show (4:3)</PresentationFormat>
  <Paragraphs>547</Paragraphs>
  <Slides>73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73</vt:i4>
      </vt:variant>
    </vt:vector>
  </HeadingPairs>
  <TitlesOfParts>
    <vt:vector size="81" baseType="lpstr">
      <vt:lpstr>Arial</vt:lpstr>
      <vt:lpstr>Arial MT</vt:lpstr>
      <vt:lpstr>Calibri</vt:lpstr>
      <vt:lpstr>Copperplate Gothic Bold</vt:lpstr>
      <vt:lpstr>Microsoft Sans Serif</vt:lpstr>
      <vt:lpstr>Times New Roman</vt:lpstr>
      <vt:lpstr>Wingdings</vt:lpstr>
      <vt:lpstr>Office Theme</vt:lpstr>
      <vt:lpstr>PowerPoint Presentation</vt:lpstr>
      <vt:lpstr>PowerPoint Presentation</vt:lpstr>
      <vt:lpstr>PowerPoint Presentation</vt:lpstr>
      <vt:lpstr>Cardiovascular system - CVS</vt:lpstr>
      <vt:lpstr>Cardiovascular system - CVS</vt:lpstr>
      <vt:lpstr>PowerPoint Presentation</vt:lpstr>
      <vt:lpstr>Lymphatic vessels system</vt:lpstr>
      <vt:lpstr>PowerPoint Presentation</vt:lpstr>
      <vt:lpstr>PowerPoint Presentation</vt:lpstr>
      <vt:lpstr>PowerPoint Presentation</vt:lpstr>
      <vt:lpstr>PowerPoint Presentation</vt:lpstr>
      <vt:lpstr>PowerPoint Presentation</vt:lpstr>
      <vt:lpstr>Tunica adventitia</vt:lpstr>
      <vt:lpstr>Arteries</vt:lpstr>
      <vt:lpstr>PowerPoint Presentation</vt:lpstr>
      <vt:lpstr>PowerPoint Presentation</vt:lpstr>
      <vt:lpstr>Capillaries</vt:lpstr>
      <vt:lpstr>Classification of capillaries</vt:lpstr>
      <vt:lpstr>PowerPoint Presentation</vt:lpstr>
      <vt:lpstr>PowerPoint Presentation</vt:lpstr>
      <vt:lpstr>Heart</vt:lpstr>
      <vt:lpstr>Heart structure</vt:lpstr>
      <vt:lpstr>Endocardium</vt:lpstr>
      <vt:lpstr>Conducting myocytes</vt:lpstr>
      <vt:lpstr>Endocrine myocytes</vt:lpstr>
      <vt:lpstr>Adrenergic cells</vt:lpstr>
      <vt:lpstr>Epicardium</vt:lpstr>
      <vt:lpstr>PowerPoint Presentation</vt:lpstr>
      <vt:lpstr>Lymphatic vessels</vt:lpstr>
      <vt:lpstr>PowerPoint Presentation</vt:lpstr>
      <vt:lpstr>PowerPoint Presentation</vt:lpstr>
      <vt:lpstr>PowerPoint Presentation</vt:lpstr>
      <vt:lpstr>PowerPoint Presentation</vt:lpstr>
      <vt:lpstr>PowerPoint Presentation</vt:lpstr>
      <vt:lpstr>PowerPoint Presentation</vt:lpstr>
      <vt:lpstr>Lymphatic organs</vt:lpstr>
      <vt:lpstr>Lymphatic nodule</vt:lpstr>
      <vt:lpstr>Thymus</vt:lpstr>
      <vt:lpstr>Lymph nodes</vt:lpstr>
      <vt:lpstr>Spleen</vt:lpstr>
      <vt:lpstr>Mucosa associated lymph tissue</vt:lpstr>
      <vt:lpstr>Tonsils</vt:lpstr>
      <vt:lpstr>Palatine tonsil</vt:lpstr>
      <vt:lpstr>PowerPoint Presentation</vt:lpstr>
      <vt:lpstr>PowerPoint Presentation</vt:lpstr>
      <vt:lpstr>Pituitary gland</vt:lpstr>
      <vt:lpstr>PowerPoint Presentation</vt:lpstr>
      <vt:lpstr>Anterior lobe</vt:lpstr>
      <vt:lpstr>Acidophils -10%</vt:lpstr>
      <vt:lpstr>Basophils – 40%</vt:lpstr>
      <vt:lpstr>Chromophobes – 50%</vt:lpstr>
      <vt:lpstr>Pituitary secretion control</vt:lpstr>
      <vt:lpstr>Posterior lobe</vt:lpstr>
      <vt:lpstr>PowerPoint Presentation</vt:lpstr>
      <vt:lpstr>Неуросекреторна влакна задњег режња  хипофизе</vt:lpstr>
      <vt:lpstr>Pituicytes</vt:lpstr>
      <vt:lpstr>Pituitary vascularization</vt:lpstr>
      <vt:lpstr>PowerPoint Presentation</vt:lpstr>
      <vt:lpstr>Pineal gland</vt:lpstr>
      <vt:lpstr>PowerPoint Presentation</vt:lpstr>
      <vt:lpstr>Thyroid gland</vt:lpstr>
      <vt:lpstr>Follicular epithelium</vt:lpstr>
      <vt:lpstr>Follicular cells</vt:lpstr>
      <vt:lpstr>Parafollicular cells</vt:lpstr>
      <vt:lpstr>Parathyroid glands, 4 of them</vt:lpstr>
      <vt:lpstr>PowerPoint Presentation</vt:lpstr>
      <vt:lpstr>Adrenal glands</vt:lpstr>
      <vt:lpstr>PowerPoint Presentation</vt:lpstr>
      <vt:lpstr>PowerPoint Presentation</vt:lpstr>
      <vt:lpstr>Мedulla</vt:lpstr>
      <vt:lpstr>PowerPoint Presentation</vt:lpstr>
      <vt:lpstr>DNES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Zoran Milosavljevic</cp:lastModifiedBy>
  <cp:revision>107</cp:revision>
  <dcterms:created xsi:type="dcterms:W3CDTF">2023-11-08T19:53:03Z</dcterms:created>
  <dcterms:modified xsi:type="dcterms:W3CDTF">2023-12-13T21:12:30Z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stSaved">
    <vt:filetime>2023-11-08T00:00:00Z</vt:filetime>
  </property>
</Properties>
</file>